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693400" cy="7556500"/>
  <p:notesSz cx="6858000" cy="9144000"/>
  <p:embeddedFontLst>
    <p:embeddedFont>
      <p:font typeface="Dynapuff Bold" panose="020B0604020202020204" charset="-94"/>
      <p:regular r:id="rId4"/>
    </p:embeddedFont>
    <p:embeddedFont>
      <p:font typeface="Times New Roman Bold" panose="020B0604020202020204" charset="-94"/>
      <p:regular r:id="rId5"/>
    </p:embeddedFont>
    <p:embeddedFont>
      <p:font typeface="Source Serif Pro Bold" panose="020B0604020202020204" charset="-94"/>
      <p:regular r:id="rId6"/>
    </p:embeddedFont>
    <p:embeddedFont>
      <p:font typeface="Times New Roman" panose="02020603050405020304" pitchFamily="18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522137">
            <a:off x="-125662" y="6043745"/>
            <a:ext cx="2640871" cy="2864851"/>
          </a:xfrm>
          <a:custGeom>
            <a:avLst/>
            <a:gdLst/>
            <a:ahLst/>
            <a:cxnLst/>
            <a:rect l="l" t="t" r="r" b="b"/>
            <a:pathLst>
              <a:path w="2640871" h="2864851">
                <a:moveTo>
                  <a:pt x="0" y="0"/>
                </a:moveTo>
                <a:lnTo>
                  <a:pt x="2640872" y="0"/>
                </a:lnTo>
                <a:lnTo>
                  <a:pt x="2640872" y="2864850"/>
                </a:lnTo>
                <a:lnTo>
                  <a:pt x="0" y="2864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946691" y="796475"/>
            <a:ext cx="2501364" cy="2713512"/>
          </a:xfrm>
          <a:custGeom>
            <a:avLst/>
            <a:gdLst/>
            <a:ahLst/>
            <a:cxnLst/>
            <a:rect l="l" t="t" r="r" b="b"/>
            <a:pathLst>
              <a:path w="2501364" h="2713512">
                <a:moveTo>
                  <a:pt x="0" y="0"/>
                </a:moveTo>
                <a:lnTo>
                  <a:pt x="2501365" y="0"/>
                </a:lnTo>
                <a:lnTo>
                  <a:pt x="2501365" y="2713512"/>
                </a:lnTo>
                <a:lnTo>
                  <a:pt x="0" y="2713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60000">
            <a:off x="5215597" y="6375479"/>
            <a:ext cx="2435632" cy="2642204"/>
          </a:xfrm>
          <a:custGeom>
            <a:avLst/>
            <a:gdLst/>
            <a:ahLst/>
            <a:cxnLst/>
            <a:rect l="l" t="t" r="r" b="b"/>
            <a:pathLst>
              <a:path w="2435632" h="2642204">
                <a:moveTo>
                  <a:pt x="0" y="0"/>
                </a:moveTo>
                <a:lnTo>
                  <a:pt x="2435632" y="0"/>
                </a:lnTo>
                <a:lnTo>
                  <a:pt x="2435632" y="2642204"/>
                </a:lnTo>
                <a:lnTo>
                  <a:pt x="0" y="2642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300000">
            <a:off x="3431545" y="-1238413"/>
            <a:ext cx="2109820" cy="2288760"/>
          </a:xfrm>
          <a:custGeom>
            <a:avLst/>
            <a:gdLst/>
            <a:ahLst/>
            <a:cxnLst/>
            <a:rect l="l" t="t" r="r" b="b"/>
            <a:pathLst>
              <a:path w="2109820" h="2288760">
                <a:moveTo>
                  <a:pt x="0" y="0"/>
                </a:moveTo>
                <a:lnTo>
                  <a:pt x="2109820" y="0"/>
                </a:lnTo>
                <a:lnTo>
                  <a:pt x="2109820" y="2288760"/>
                </a:lnTo>
                <a:lnTo>
                  <a:pt x="0" y="2288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700000">
            <a:off x="-1287104" y="1632517"/>
            <a:ext cx="2435632" cy="2642204"/>
          </a:xfrm>
          <a:custGeom>
            <a:avLst/>
            <a:gdLst/>
            <a:ahLst/>
            <a:cxnLst/>
            <a:rect l="l" t="t" r="r" b="b"/>
            <a:pathLst>
              <a:path w="2435632" h="2642204">
                <a:moveTo>
                  <a:pt x="0" y="0"/>
                </a:moveTo>
                <a:lnTo>
                  <a:pt x="2435632" y="0"/>
                </a:lnTo>
                <a:lnTo>
                  <a:pt x="2435632" y="2642205"/>
                </a:lnTo>
                <a:lnTo>
                  <a:pt x="0" y="2642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661857">
            <a:off x="3963199" y="5376211"/>
            <a:ext cx="2765602" cy="1937099"/>
          </a:xfrm>
          <a:custGeom>
            <a:avLst/>
            <a:gdLst/>
            <a:ahLst/>
            <a:cxnLst/>
            <a:rect l="l" t="t" r="r" b="b"/>
            <a:pathLst>
              <a:path w="2765602" h="1937099">
                <a:moveTo>
                  <a:pt x="0" y="0"/>
                </a:moveTo>
                <a:lnTo>
                  <a:pt x="2765602" y="0"/>
                </a:lnTo>
                <a:lnTo>
                  <a:pt x="2765602" y="1937100"/>
                </a:lnTo>
                <a:lnTo>
                  <a:pt x="0" y="1937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36" b="-663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7385" y="828404"/>
            <a:ext cx="3141150" cy="639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3667" lvl="1" indent="-181834" algn="l">
              <a:lnSpc>
                <a:spcPts val="2358"/>
              </a:lnSpc>
              <a:buFont typeface="Arial"/>
              <a:buChar char="•"/>
            </a:pPr>
            <a:r>
              <a:rPr lang="en-US" sz="1684">
                <a:solidFill>
                  <a:srgbClr val="4236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Çocuğunuz sizi test etmek için sık sık sorun çıkarıyor veya olumsuz davranışlarını abartılı yaşayarak sizi zorluyorsa, </a:t>
            </a:r>
          </a:p>
          <a:p>
            <a:pPr marL="363667" lvl="1" indent="-181834" algn="l">
              <a:lnSpc>
                <a:spcPts val="2358"/>
              </a:lnSpc>
              <a:buFont typeface="Arial"/>
              <a:buChar char="•"/>
            </a:pPr>
            <a:r>
              <a:rPr lang="en-US" sz="1684">
                <a:solidFill>
                  <a:srgbClr val="4236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“Hayır” derken suçluluk ve endişe duyuyorsanız,</a:t>
            </a:r>
          </a:p>
          <a:p>
            <a:pPr marL="363667" lvl="1" indent="-181834" algn="l">
              <a:lnSpc>
                <a:spcPts val="2358"/>
              </a:lnSpc>
              <a:buFont typeface="Arial"/>
              <a:buChar char="•"/>
            </a:pPr>
            <a:r>
              <a:rPr lang="en-US" sz="1684">
                <a:solidFill>
                  <a:srgbClr val="4236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Çoğu zaman bunalmış ve sinirli hissediyorsanız, </a:t>
            </a:r>
          </a:p>
          <a:p>
            <a:pPr marL="363667" lvl="1" indent="-181834" algn="l">
              <a:lnSpc>
                <a:spcPts val="2358"/>
              </a:lnSpc>
              <a:buFont typeface="Arial"/>
              <a:buChar char="•"/>
            </a:pPr>
            <a:r>
              <a:rPr lang="en-US" sz="1684">
                <a:solidFill>
                  <a:srgbClr val="4236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Çocuğunuzu kendinizin bir uzantısı olarak görüyorsanız, </a:t>
            </a:r>
          </a:p>
          <a:p>
            <a:pPr marL="363667" lvl="1" indent="-181834" algn="l">
              <a:lnSpc>
                <a:spcPts val="2358"/>
              </a:lnSpc>
              <a:buFont typeface="Arial"/>
              <a:buChar char="•"/>
            </a:pPr>
            <a:r>
              <a:rPr lang="en-US" sz="1684">
                <a:solidFill>
                  <a:srgbClr val="4236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Çocuğunuzla anlaşmazlıklar yaşamaktan kaçınıyorsanız,  </a:t>
            </a:r>
          </a:p>
          <a:p>
            <a:pPr marL="363667" lvl="1" indent="-181834" algn="l">
              <a:lnSpc>
                <a:spcPts val="2358"/>
              </a:lnSpc>
              <a:buFont typeface="Arial"/>
              <a:buChar char="•"/>
            </a:pPr>
            <a:r>
              <a:rPr lang="en-US" sz="1684">
                <a:solidFill>
                  <a:srgbClr val="4236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Çocuğunuzun sizi reddetmesi konusunda sürekli endişeleniyorsanız,</a:t>
            </a:r>
          </a:p>
          <a:p>
            <a:pPr marL="363667" lvl="1" indent="-181834" algn="l">
              <a:lnSpc>
                <a:spcPts val="2358"/>
              </a:lnSpc>
              <a:buFont typeface="Arial"/>
              <a:buChar char="•"/>
            </a:pPr>
            <a:r>
              <a:rPr lang="en-US" sz="1684">
                <a:solidFill>
                  <a:srgbClr val="4236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Kendi ailenizin büyürken sağlıklı sınırlar koymadığını hissediyorsanız,</a:t>
            </a:r>
          </a:p>
          <a:p>
            <a:pPr algn="ctr">
              <a:lnSpc>
                <a:spcPts val="2788"/>
              </a:lnSpc>
            </a:pPr>
            <a:r>
              <a:rPr lang="en-US" sz="1991" b="1">
                <a:solidFill>
                  <a:srgbClr val="423634"/>
                </a:solidFill>
                <a:latin typeface="Dynapuff Bold"/>
                <a:ea typeface="Dynapuff Bold"/>
                <a:cs typeface="Dynapuff Bold"/>
                <a:sym typeface="Dynapuff Bold"/>
              </a:rPr>
              <a:t>    sınır koyma konusunda problemler yaşıyor olabilirsiniz.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75131" y="323227"/>
            <a:ext cx="3605581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1800AD"/>
                </a:solidFill>
                <a:latin typeface="Dynapuff Bold"/>
                <a:ea typeface="Dynapuff Bold"/>
                <a:cs typeface="Dynapuff Bold"/>
                <a:sym typeface="Dynapuff Bold"/>
              </a:rPr>
              <a:t>SINIRLARIN BELİRLENMESİ ÇOCUĞUMUZA NE SAĞLAR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51435" y="1106250"/>
            <a:ext cx="3189129" cy="431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1"/>
              </a:lnSpc>
              <a:spcBef>
                <a:spcPct val="0"/>
              </a:spcBef>
            </a:pPr>
            <a:r>
              <a:rPr lang="en-US" sz="1608" b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-Çocuklara kendi sınırlarını/ özdenetimini belirlemeyi öğretmeye yardımcı olur. </a:t>
            </a:r>
          </a:p>
          <a:p>
            <a:pPr algn="l">
              <a:lnSpc>
                <a:spcPts val="2251"/>
              </a:lnSpc>
              <a:spcBef>
                <a:spcPct val="0"/>
              </a:spcBef>
            </a:pPr>
            <a:r>
              <a:rPr lang="en-US" sz="1608" b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-Çocuklar ne bekleyeceklerini bildiğinden onlar için güvenli bir ortam sağlar.</a:t>
            </a:r>
          </a:p>
          <a:p>
            <a:pPr algn="l">
              <a:lnSpc>
                <a:spcPts val="2251"/>
              </a:lnSpc>
              <a:spcBef>
                <a:spcPct val="0"/>
              </a:spcBef>
            </a:pPr>
            <a:r>
              <a:rPr lang="en-US" sz="1608" b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-Sınır koymak iyi ve sağlıklı ilişkiler kurmanızı sağlar.</a:t>
            </a:r>
          </a:p>
          <a:p>
            <a:pPr algn="l">
              <a:lnSpc>
                <a:spcPts val="2251"/>
              </a:lnSpc>
              <a:spcBef>
                <a:spcPct val="0"/>
              </a:spcBef>
            </a:pPr>
            <a:r>
              <a:rPr lang="en-US" sz="1608" b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-Onlara nasıl davranılmasını istediğinizi gösterir.</a:t>
            </a:r>
          </a:p>
          <a:p>
            <a:pPr algn="l">
              <a:lnSpc>
                <a:spcPts val="2251"/>
              </a:lnSpc>
              <a:spcBef>
                <a:spcPct val="0"/>
              </a:spcBef>
            </a:pPr>
            <a:r>
              <a:rPr lang="en-US" sz="1608" b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-Sınırlar, öz bakım ve öz saygıyı artırırken hayal kırıklığını ve öfkeyi azaltırlar.</a:t>
            </a:r>
          </a:p>
          <a:p>
            <a:pPr algn="l">
              <a:lnSpc>
                <a:spcPts val="2251"/>
              </a:lnSpc>
              <a:spcBef>
                <a:spcPct val="0"/>
              </a:spcBef>
            </a:pPr>
            <a:r>
              <a:rPr lang="en-US" sz="1608" b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-Aile içinde destek, huzur ve bağı artırırlar.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19157" y="461995"/>
            <a:ext cx="3349058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1800AD"/>
                </a:solidFill>
                <a:latin typeface="Dynapuff Bold"/>
                <a:ea typeface="Dynapuff Bold"/>
                <a:cs typeface="Dynapuff Bold"/>
                <a:sym typeface="Dynapuff Bold"/>
              </a:rPr>
              <a:t>ÇOCUKLARIMIZA ÖĞRETMEMİZ GEREKENLER</a:t>
            </a:r>
          </a:p>
        </p:txBody>
      </p:sp>
      <p:sp>
        <p:nvSpPr>
          <p:cNvPr id="12" name="Freeform 12"/>
          <p:cNvSpPr/>
          <p:nvPr/>
        </p:nvSpPr>
        <p:spPr>
          <a:xfrm>
            <a:off x="9027080" y="5226050"/>
            <a:ext cx="1644293" cy="1203364"/>
          </a:xfrm>
          <a:custGeom>
            <a:avLst/>
            <a:gdLst/>
            <a:ahLst/>
            <a:cxnLst/>
            <a:rect l="l" t="t" r="r" b="b"/>
            <a:pathLst>
              <a:path w="1644293" h="1203364">
                <a:moveTo>
                  <a:pt x="0" y="0"/>
                </a:moveTo>
                <a:lnTo>
                  <a:pt x="1644294" y="0"/>
                </a:lnTo>
                <a:lnTo>
                  <a:pt x="1644294" y="1203365"/>
                </a:lnTo>
                <a:lnTo>
                  <a:pt x="0" y="12033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33" r="-5804" b="-163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280712" y="1106250"/>
            <a:ext cx="3323788" cy="6194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99"/>
              </a:lnSpc>
              <a:spcBef>
                <a:spcPct val="0"/>
              </a:spcBef>
            </a:pP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Rahatsız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olduğumuz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durumlarda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“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Hayır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”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demek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ve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başkaları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“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hayır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”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dediğinde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onları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dinlemek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ısrar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etmemek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gerekir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  <a:p>
            <a:pPr algn="l">
              <a:lnSpc>
                <a:spcPts val="2299"/>
              </a:lnSpc>
              <a:spcBef>
                <a:spcPct val="0"/>
              </a:spcBef>
            </a:pP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Çocuğunuz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için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eğlenceli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olan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bazı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şeyler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diğer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çocuklar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için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eğlenceli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olmayabilir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Başkalarını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kırmak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üzmek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eğlenceli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değildir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  <a:p>
            <a:pPr algn="l">
              <a:lnSpc>
                <a:spcPts val="2299"/>
              </a:lnSpc>
              <a:spcBef>
                <a:spcPct val="0"/>
              </a:spcBef>
            </a:pP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Sinirlendiğimizde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bunu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konuşarak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ifade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etmek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zarar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verici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davranışlarından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uzak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durmak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gerekir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  <a:p>
            <a:pPr algn="l">
              <a:lnSpc>
                <a:spcPts val="2299"/>
              </a:lnSpc>
              <a:spcBef>
                <a:spcPct val="0"/>
              </a:spcBef>
            </a:pP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-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Diğer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insanların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ihtiyaçlarını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sormak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onları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dinlemek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ve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saygı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göstermek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gerekir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  <a:p>
            <a:pPr algn="l">
              <a:lnSpc>
                <a:spcPts val="2299"/>
              </a:lnSpc>
              <a:spcBef>
                <a:spcPct val="0"/>
              </a:spcBef>
            </a:pP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Kişisel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alanımız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ve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</a:p>
          <a:p>
            <a:pPr algn="l">
              <a:lnSpc>
                <a:spcPts val="2299"/>
              </a:lnSpc>
              <a:spcBef>
                <a:spcPct val="0"/>
              </a:spcBef>
            </a:pP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bedenimizi</a:t>
            </a:r>
            <a:endParaRPr lang="en-US" sz="1642" b="1" dirty="0">
              <a:solidFill>
                <a:srgbClr val="423634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2299"/>
              </a:lnSpc>
              <a:spcBef>
                <a:spcPct val="0"/>
              </a:spcBef>
            </a:pP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korumak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önemlidir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  <a:p>
            <a:pPr algn="l">
              <a:lnSpc>
                <a:spcPts val="2299"/>
              </a:lnSpc>
              <a:spcBef>
                <a:spcPct val="0"/>
              </a:spcBef>
            </a:pP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Birisi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ya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da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bir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durum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onları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rahatsız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ediyorsa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bunu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mutlaka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konuşmak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anlatmak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42" b="1" dirty="0" err="1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gerekir</a:t>
            </a:r>
            <a:r>
              <a:rPr lang="en-US" sz="1642" b="1" dirty="0">
                <a:solidFill>
                  <a:srgbClr val="42363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344202"/>
            <a:ext cx="360558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1800AD"/>
                </a:solidFill>
                <a:latin typeface="Dynapuff Bold"/>
                <a:ea typeface="Dynapuff Bold"/>
                <a:cs typeface="Dynapuff Bold"/>
                <a:sym typeface="Dynapuff Bold"/>
              </a:rPr>
              <a:t>KENDİMİZİ DEĞERLENDİRELİM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900000">
            <a:off x="4002983" y="6250306"/>
            <a:ext cx="3496544" cy="3793096"/>
          </a:xfrm>
          <a:custGeom>
            <a:avLst/>
            <a:gdLst/>
            <a:ahLst/>
            <a:cxnLst/>
            <a:rect l="l" t="t" r="r" b="b"/>
            <a:pathLst>
              <a:path w="3496544" h="3793096">
                <a:moveTo>
                  <a:pt x="0" y="0"/>
                </a:moveTo>
                <a:lnTo>
                  <a:pt x="3496544" y="0"/>
                </a:lnTo>
                <a:lnTo>
                  <a:pt x="3496544" y="3793095"/>
                </a:lnTo>
                <a:lnTo>
                  <a:pt x="0" y="379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900000">
            <a:off x="-760511" y="5086877"/>
            <a:ext cx="3504785" cy="3802035"/>
          </a:xfrm>
          <a:custGeom>
            <a:avLst/>
            <a:gdLst/>
            <a:ahLst/>
            <a:cxnLst/>
            <a:rect l="l" t="t" r="r" b="b"/>
            <a:pathLst>
              <a:path w="3504785" h="3802035">
                <a:moveTo>
                  <a:pt x="0" y="0"/>
                </a:moveTo>
                <a:lnTo>
                  <a:pt x="3504785" y="0"/>
                </a:lnTo>
                <a:lnTo>
                  <a:pt x="3504785" y="3802034"/>
                </a:lnTo>
                <a:lnTo>
                  <a:pt x="0" y="380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100000" flipV="1">
            <a:off x="2653729" y="-1552464"/>
            <a:ext cx="2383469" cy="2585617"/>
          </a:xfrm>
          <a:custGeom>
            <a:avLst/>
            <a:gdLst/>
            <a:ahLst/>
            <a:cxnLst/>
            <a:rect l="l" t="t" r="r" b="b"/>
            <a:pathLst>
              <a:path w="2383469" h="2585617">
                <a:moveTo>
                  <a:pt x="0" y="2585618"/>
                </a:moveTo>
                <a:lnTo>
                  <a:pt x="2383469" y="2585618"/>
                </a:lnTo>
                <a:lnTo>
                  <a:pt x="2383469" y="0"/>
                </a:lnTo>
                <a:lnTo>
                  <a:pt x="0" y="0"/>
                </a:lnTo>
                <a:lnTo>
                  <a:pt x="0" y="25856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00000" flipV="1">
            <a:off x="9795645" y="6026398"/>
            <a:ext cx="1433616" cy="1555204"/>
          </a:xfrm>
          <a:custGeom>
            <a:avLst/>
            <a:gdLst/>
            <a:ahLst/>
            <a:cxnLst/>
            <a:rect l="l" t="t" r="r" b="b"/>
            <a:pathLst>
              <a:path w="1433616" h="1555204">
                <a:moveTo>
                  <a:pt x="0" y="1555204"/>
                </a:moveTo>
                <a:lnTo>
                  <a:pt x="1433616" y="1555204"/>
                </a:lnTo>
                <a:lnTo>
                  <a:pt x="1433616" y="0"/>
                </a:lnTo>
                <a:lnTo>
                  <a:pt x="0" y="0"/>
                </a:lnTo>
                <a:lnTo>
                  <a:pt x="0" y="155520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800000" flipV="1">
            <a:off x="-720201" y="-1426892"/>
            <a:ext cx="2383469" cy="2585617"/>
          </a:xfrm>
          <a:custGeom>
            <a:avLst/>
            <a:gdLst/>
            <a:ahLst/>
            <a:cxnLst/>
            <a:rect l="l" t="t" r="r" b="b"/>
            <a:pathLst>
              <a:path w="2383469" h="2585617">
                <a:moveTo>
                  <a:pt x="0" y="2585617"/>
                </a:moveTo>
                <a:lnTo>
                  <a:pt x="2383469" y="2585617"/>
                </a:lnTo>
                <a:lnTo>
                  <a:pt x="2383469" y="0"/>
                </a:lnTo>
                <a:lnTo>
                  <a:pt x="0" y="0"/>
                </a:lnTo>
                <a:lnTo>
                  <a:pt x="0" y="258561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31920" y="3780000"/>
            <a:ext cx="3180533" cy="2216617"/>
          </a:xfrm>
          <a:custGeom>
            <a:avLst/>
            <a:gdLst/>
            <a:ahLst/>
            <a:cxnLst/>
            <a:rect l="l" t="t" r="r" b="b"/>
            <a:pathLst>
              <a:path w="3180533" h="2216617">
                <a:moveTo>
                  <a:pt x="0" y="0"/>
                </a:moveTo>
                <a:lnTo>
                  <a:pt x="3180533" y="0"/>
                </a:lnTo>
                <a:lnTo>
                  <a:pt x="3180533" y="2216617"/>
                </a:lnTo>
                <a:lnTo>
                  <a:pt x="0" y="2216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77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752179" y="1156720"/>
            <a:ext cx="3187643" cy="555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Öfkeli olduğunu anlıyorum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ama benimle böyle konuşmana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izin veremem.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599" b="1">
              <a:solidFill>
                <a:srgbClr val="39393C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İşimi birazdan bitiriyorum, sonra sana o atıştırmalığı hazırlayacağım.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599" b="1">
              <a:solidFill>
                <a:srgbClr val="39393C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Şu anda yeterince enerjik hissetmiyorum, bunun yerine sen oynarken ben izleyebilir miyim?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599" b="1">
              <a:solidFill>
                <a:srgbClr val="39393C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Sakinleşmemiz gerektiği için birlikte derin bir nefes almayı deneyelim.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599" b="1">
              <a:solidFill>
                <a:srgbClr val="39393C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Son bir oyun oynayabiliriz,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sonra dinlenmem gerekecek.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599" b="1">
              <a:solidFill>
                <a:srgbClr val="39393C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Bunu yapmak istesen de seni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güvende tutmam gerekiyor. Bunun yerine şunu deneyebilir miyiz?</a:t>
            </a:r>
          </a:p>
        </p:txBody>
      </p:sp>
      <p:sp>
        <p:nvSpPr>
          <p:cNvPr id="9" name="Freeform 9"/>
          <p:cNvSpPr/>
          <p:nvPr/>
        </p:nvSpPr>
        <p:spPr>
          <a:xfrm>
            <a:off x="7967110" y="264272"/>
            <a:ext cx="1910152" cy="1918246"/>
          </a:xfrm>
          <a:custGeom>
            <a:avLst/>
            <a:gdLst/>
            <a:ahLst/>
            <a:cxnLst/>
            <a:rect l="l" t="t" r="r" b="b"/>
            <a:pathLst>
              <a:path w="1910152" h="1918246">
                <a:moveTo>
                  <a:pt x="0" y="0"/>
                </a:moveTo>
                <a:lnTo>
                  <a:pt x="1910152" y="0"/>
                </a:lnTo>
                <a:lnTo>
                  <a:pt x="1910152" y="1918245"/>
                </a:lnTo>
                <a:lnTo>
                  <a:pt x="0" y="19182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515312" y="2384954"/>
            <a:ext cx="2724457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787ECF"/>
                </a:solidFill>
                <a:latin typeface="Dynapuff Bold"/>
                <a:ea typeface="Dynapuff Bold"/>
                <a:cs typeface="Dynapuff Bold"/>
                <a:sym typeface="Dynapuff Bold"/>
              </a:rPr>
              <a:t>İNSAN NEREDE </a:t>
            </a:r>
          </a:p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787ECF"/>
                </a:solidFill>
                <a:latin typeface="Dynapuff Bold"/>
                <a:ea typeface="Dynapuff Bold"/>
                <a:cs typeface="Dynapuff Bold"/>
                <a:sym typeface="Dynapuff Bold"/>
              </a:rPr>
              <a:t>DURACAĞINI BİLMELİ</a:t>
            </a:r>
          </a:p>
          <a:p>
            <a:pPr algn="ctr">
              <a:lnSpc>
                <a:spcPts val="1540"/>
              </a:lnSpc>
            </a:pPr>
            <a:endParaRPr lang="en-US" sz="1599" b="1">
              <a:solidFill>
                <a:srgbClr val="787ECF"/>
              </a:solidFill>
              <a:latin typeface="Dynapuff Bold"/>
              <a:ea typeface="Dynapuff Bold"/>
              <a:cs typeface="Dynapuff Bold"/>
              <a:sym typeface="Dynapuff Bold"/>
            </a:endParaRPr>
          </a:p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787ECF"/>
                </a:solidFill>
                <a:latin typeface="Dynapuff Bold"/>
                <a:ea typeface="Dynapuff Bold"/>
                <a:cs typeface="Dynapuff Bold"/>
                <a:sym typeface="Dynapuff Bold"/>
              </a:rPr>
              <a:t>ÇOCUKLARIMIZA SINIR KOYMAK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787ECF"/>
                </a:solidFill>
                <a:latin typeface="Source Serif Pro Bold"/>
                <a:ea typeface="Source Serif Pro Bold"/>
                <a:cs typeface="Source Serif Pro Bold"/>
                <a:sym typeface="Source Serif Pro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9627" y="717900"/>
            <a:ext cx="3006923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787ECF"/>
                </a:solidFill>
                <a:latin typeface="Dynapuff Bold"/>
                <a:ea typeface="Dynapuff Bold"/>
                <a:cs typeface="Dynapuff Bold"/>
                <a:sym typeface="Dynapuff Bold"/>
              </a:rPr>
              <a:t> PEKİ BUNU NASIL YAPABİLİRİZ?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5212" y="1448035"/>
            <a:ext cx="3175754" cy="464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8"/>
              </a:lnSpc>
              <a:spcBef>
                <a:spcPct val="0"/>
              </a:spcBef>
            </a:pPr>
            <a:r>
              <a:rPr lang="en-US" sz="1491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Tutarlı olun ve net konuşun.</a:t>
            </a:r>
          </a:p>
          <a:p>
            <a:pPr algn="l">
              <a:lnSpc>
                <a:spcPts val="2088"/>
              </a:lnSpc>
              <a:spcBef>
                <a:spcPct val="0"/>
              </a:spcBef>
            </a:pPr>
            <a:endParaRPr lang="en-US" sz="1491" b="1">
              <a:solidFill>
                <a:srgbClr val="39393C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2088"/>
              </a:lnSpc>
              <a:spcBef>
                <a:spcPct val="0"/>
              </a:spcBef>
            </a:pPr>
            <a:r>
              <a:rPr lang="en-US" sz="1491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Beklentilerinizi, yapılması gerekenleri sevgi dolu ve kesin ayrıntılarla iletin.</a:t>
            </a:r>
          </a:p>
          <a:p>
            <a:pPr algn="l">
              <a:lnSpc>
                <a:spcPts val="2088"/>
              </a:lnSpc>
              <a:spcBef>
                <a:spcPct val="0"/>
              </a:spcBef>
            </a:pPr>
            <a:endParaRPr lang="en-US" sz="1491" b="1">
              <a:solidFill>
                <a:srgbClr val="39393C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2088"/>
              </a:lnSpc>
              <a:spcBef>
                <a:spcPct val="0"/>
              </a:spcBef>
            </a:pPr>
            <a:r>
              <a:rPr lang="en-US" sz="1491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Çocuğunuzun yaşını ve koşullarını dikkate alarak buna uygun </a:t>
            </a:r>
          </a:p>
          <a:p>
            <a:pPr algn="l">
              <a:lnSpc>
                <a:spcPts val="2088"/>
              </a:lnSpc>
              <a:spcBef>
                <a:spcPct val="0"/>
              </a:spcBef>
            </a:pPr>
            <a:r>
              <a:rPr lang="en-US" sz="1491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sınırlar/kurallar koyun.</a:t>
            </a:r>
          </a:p>
          <a:p>
            <a:pPr algn="l">
              <a:lnSpc>
                <a:spcPts val="2088"/>
              </a:lnSpc>
              <a:spcBef>
                <a:spcPct val="0"/>
              </a:spcBef>
            </a:pPr>
            <a:endParaRPr lang="en-US" sz="1491" b="1">
              <a:solidFill>
                <a:srgbClr val="39393C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2088"/>
              </a:lnSpc>
              <a:spcBef>
                <a:spcPct val="0"/>
              </a:spcBef>
            </a:pPr>
            <a:r>
              <a:rPr lang="en-US" sz="1491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Çocuğunuz aile kurallarına saygı gösterdiğinde ona güzel şeyler söyleyin.</a:t>
            </a:r>
          </a:p>
          <a:p>
            <a:pPr algn="l">
              <a:lnSpc>
                <a:spcPts val="2088"/>
              </a:lnSpc>
              <a:spcBef>
                <a:spcPct val="0"/>
              </a:spcBef>
            </a:pPr>
            <a:endParaRPr lang="en-US" sz="1491" b="1">
              <a:solidFill>
                <a:srgbClr val="39393C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2088"/>
              </a:lnSpc>
              <a:spcBef>
                <a:spcPct val="0"/>
              </a:spcBef>
            </a:pPr>
            <a:r>
              <a:rPr lang="en-US" sz="1491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Mümkün olduğunda maddi ödüllerden kaçının ve işbirliğini teşvik etmeye çalışın. </a:t>
            </a:r>
          </a:p>
          <a:p>
            <a:pPr algn="l">
              <a:lnSpc>
                <a:spcPts val="2088"/>
              </a:lnSpc>
              <a:spcBef>
                <a:spcPct val="0"/>
              </a:spcBef>
            </a:pPr>
            <a:endParaRPr lang="en-US" sz="1491" b="1">
              <a:solidFill>
                <a:srgbClr val="39393C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2088"/>
              </a:lnSpc>
              <a:spcBef>
                <a:spcPct val="0"/>
              </a:spcBef>
            </a:pPr>
            <a:r>
              <a:rPr lang="en-US" sz="1491" b="1">
                <a:solidFill>
                  <a:srgbClr val="39393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“Hayır” demekle ilgili güven probleminizi gözden geçirin.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3999" y="285032"/>
            <a:ext cx="3480930" cy="82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787ECF"/>
                </a:solidFill>
                <a:latin typeface="Dynapuff Bold"/>
                <a:ea typeface="Dynapuff Bold"/>
                <a:cs typeface="Dynapuff Bold"/>
                <a:sym typeface="Dynapuff Bold"/>
              </a:rPr>
              <a:t>SINIR BELİRLEMEDE KULLANABİLECEĞİMİZ ETKİN İFADELER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13962" y="6382104"/>
            <a:ext cx="2842345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b="1" dirty="0">
                <a:solidFill>
                  <a:srgbClr val="787ECF"/>
                </a:solidFill>
                <a:latin typeface="Dynapuff Bold"/>
                <a:ea typeface="Dynapuff Bold"/>
                <a:cs typeface="Dynapuff Bold"/>
                <a:sym typeface="Dynapuff Bold"/>
              </a:rPr>
              <a:t>NEVŞEHİR OLCAY SAĞLAM </a:t>
            </a:r>
          </a:p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b="1" dirty="0">
                <a:solidFill>
                  <a:srgbClr val="787ECF"/>
                </a:solidFill>
                <a:latin typeface="Dynapuff Bold"/>
                <a:ea typeface="Dynapuff Bold"/>
                <a:cs typeface="Dynapuff Bold"/>
                <a:sym typeface="Dynapuff Bold"/>
              </a:rPr>
              <a:t>REHBERLİK VE ARAŞTIRMA MERKEZİ</a:t>
            </a:r>
          </a:p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b="1" dirty="0">
                <a:solidFill>
                  <a:srgbClr val="787ECF"/>
                </a:solidFill>
                <a:latin typeface="Dynapuff Bold"/>
                <a:ea typeface="Dynapuff Bold"/>
                <a:cs typeface="Dynapuff Bold"/>
                <a:sym typeface="Dynapuff Bold"/>
              </a:rPr>
              <a:t>YEREL HEDEF SINIR KOYMA </a:t>
            </a:r>
          </a:p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b="1" dirty="0">
                <a:solidFill>
                  <a:srgbClr val="787ECF"/>
                </a:solidFill>
                <a:latin typeface="Dynapuff Bold"/>
                <a:ea typeface="Dynapuff Bold"/>
                <a:cs typeface="Dynapuff Bold"/>
                <a:sym typeface="Dynapuff Bold"/>
              </a:rPr>
              <a:t>İLKOKUL DÜZEYİ VELİ BROŞÜRÜ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398</Words>
  <Application>Microsoft Office PowerPoint</Application>
  <PresentationFormat>Özel</PresentationFormat>
  <Paragraphs>63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9" baseType="lpstr">
      <vt:lpstr>Dynapuff Bold</vt:lpstr>
      <vt:lpstr>Arial</vt:lpstr>
      <vt:lpstr>Times New Roman Bold</vt:lpstr>
      <vt:lpstr>Source Serif Pro Bold</vt:lpstr>
      <vt:lpstr>Times New Roman</vt:lpstr>
      <vt:lpstr>Calibri</vt:lpstr>
      <vt:lpstr>Office Theme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ilkokul veli broşürü sınır koyma</dc:title>
  <cp:lastModifiedBy>Admin</cp:lastModifiedBy>
  <cp:revision>3</cp:revision>
  <dcterms:created xsi:type="dcterms:W3CDTF">2006-08-16T00:00:00Z</dcterms:created>
  <dcterms:modified xsi:type="dcterms:W3CDTF">2025-09-04T13:32:31Z</dcterms:modified>
  <dc:identifier>DAGx57szM-g</dc:identifier>
</cp:coreProperties>
</file>