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3"/>
  </p:notesMasterIdLst>
  <p:sldIdLst>
    <p:sldId id="256" r:id="rId2"/>
    <p:sldId id="257" r:id="rId3"/>
    <p:sldId id="258" r:id="rId4"/>
    <p:sldId id="267" r:id="rId5"/>
    <p:sldId id="259" r:id="rId6"/>
    <p:sldId id="268" r:id="rId7"/>
    <p:sldId id="269" r:id="rId8"/>
    <p:sldId id="270" r:id="rId9"/>
    <p:sldId id="271" r:id="rId10"/>
    <p:sldId id="264" r:id="rId11"/>
    <p:sldId id="265" r:id="rId12"/>
    <p:sldId id="266" r:id="rId13"/>
    <p:sldId id="272" r:id="rId14"/>
    <p:sldId id="273" r:id="rId15"/>
    <p:sldId id="274" r:id="rId16"/>
    <p:sldId id="275" r:id="rId17"/>
    <p:sldId id="276" r:id="rId18"/>
    <p:sldId id="263" r:id="rId19"/>
    <p:sldId id="277" r:id="rId20"/>
    <p:sldId id="278" r:id="rId21"/>
    <p:sldId id="2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06219-128E-4459-9FEA-D35ADEABB10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8A24B-EFBD-41E5-882B-82259929D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19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Herkese merhaba. Bugün</a:t>
            </a:r>
            <a:r>
              <a:rPr lang="tr-TR" baseline="0" dirty="0" smtClean="0"/>
              <a:t> sınır koymanın ne olduğunu, neden önemli olduğunu ve bunu günlük hayatta nasıl yapabileceğimizi konuşacağız. Amacımız kaba olmadan, kendimize zarar vermeden ‘hayır’ diyebilmeyi öğrenmek.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24B-EFBD-41E5-882B-82259929DFD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27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Basit örnekler verilebilir. Örneğin;</a:t>
            </a:r>
            <a:r>
              <a:rPr lang="tr-TR" baseline="0" dirty="0" smtClean="0"/>
              <a:t> eşyama dokunma veya ders çalışma zamanımda beni rahatsız etme.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24B-EFBD-41E5-882B-82259929DFD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98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Örneğin; ödevini</a:t>
            </a:r>
            <a:r>
              <a:rPr lang="tr-TR" baseline="0" dirty="0" smtClean="0"/>
              <a:t> yaparken sürekli çağrılan bir öğrenci nasıl hisseder?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24B-EFBD-41E5-882B-82259929DFD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24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Öğrencilere</a:t>
            </a:r>
            <a:r>
              <a:rPr lang="tr-TR" baseline="0" dirty="0" smtClean="0"/>
              <a:t> sor: bunlardan hangisini daha çok yaşadınız?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24B-EFBD-41E5-882B-82259929DFD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84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Her adımı kısa bir örnekle gösterin. Örneğin; arkadaşın</a:t>
            </a:r>
            <a:r>
              <a:rPr lang="tr-TR" baseline="0" dirty="0" smtClean="0"/>
              <a:t> ödevini sana yaptırmak istiyor. 1. fark ettin , 2.’kendi ödevim var’, 3. Bugün yapamam,  4-5. tutarlı ol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24B-EFBD-41E5-882B-82259929DFD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716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Göz teması ve sakin ses tonu ile bağırmadan ve küçümsemeden hayır diyebiliriz.</a:t>
            </a:r>
            <a:r>
              <a:rPr lang="tr-TR" baseline="0" dirty="0" smtClean="0"/>
              <a:t> 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24B-EFBD-41E5-882B-82259929DFD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350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Öğrencilerden örnek alınıp çözümler sunulabilir.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24B-EFBD-41E5-882B-82259929DFD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19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Amaç; gerçekçi beklentiler.</a:t>
            </a:r>
            <a:r>
              <a:rPr lang="tr-TR" baseline="0" dirty="0" smtClean="0"/>
              <a:t> Tam bağımsızlık değil, uzlaşı önemli.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24B-EFBD-41E5-882B-82259929DFD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03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Öğrencilere 5 </a:t>
            </a:r>
            <a:r>
              <a:rPr lang="tr-TR" dirty="0" err="1" smtClean="0"/>
              <a:t>dk</a:t>
            </a:r>
            <a:r>
              <a:rPr lang="tr-TR" dirty="0" smtClean="0"/>
              <a:t> düşünme</a:t>
            </a:r>
            <a:r>
              <a:rPr lang="tr-TR" baseline="0" dirty="0" smtClean="0"/>
              <a:t> süresi verip birkaç gönüllü paylaşabilir.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24B-EFBD-41E5-882B-82259929DFD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75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876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97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52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74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38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5344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25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5699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96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14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473052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65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FFB77F-56EE-4B7C-913E-8141907005F1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F8C9CA-A588-4DC5-80EA-2D2326BBB6FF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933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04" y="1586892"/>
            <a:ext cx="3704252" cy="352148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4954554"/>
            <a:ext cx="9144000" cy="4665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NEVŞEHİR OLCAY SAĞLAM REHBERLİK VE ARAŞTIRMA MERKEZİ 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803641"/>
            <a:ext cx="9144000" cy="774442"/>
          </a:xfrm>
        </p:spPr>
        <p:txBody>
          <a:bodyPr>
            <a:normAutofit fontScale="85000" lnSpcReduction="10000"/>
          </a:bodyPr>
          <a:lstStyle/>
          <a:p>
            <a:pPr algn="ctr"/>
            <a:endParaRPr lang="tr-TR" dirty="0" smtClean="0">
              <a:solidFill>
                <a:srgbClr val="FFFF00"/>
              </a:solidFill>
            </a:endParaRPr>
          </a:p>
          <a:p>
            <a:pPr algn="ctr"/>
            <a:r>
              <a:rPr lang="tr-TR" u="sng" dirty="0" smtClean="0">
                <a:solidFill>
                  <a:srgbClr val="002060"/>
                </a:solidFill>
              </a:rPr>
              <a:t>YEREL HEDEF – SINIR KOYMA (LİSE ÖĞRENCİ SUNUMU)</a:t>
            </a:r>
            <a:endParaRPr lang="tr-TR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62" y="3121756"/>
            <a:ext cx="3314700" cy="33147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Başka bir örnek…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246910" y="2063397"/>
            <a:ext cx="9833598" cy="2116718"/>
          </a:xfrm>
        </p:spPr>
        <p:txBody>
          <a:bodyPr>
            <a:normAutofit/>
          </a:bodyPr>
          <a:lstStyle/>
          <a:p>
            <a:r>
              <a:rPr lang="tr-TR" dirty="0"/>
              <a:t>Duygusal sınırlar </a:t>
            </a:r>
            <a:r>
              <a:rPr lang="tr-TR" dirty="0" err="1" smtClean="0"/>
              <a:t>genelikle</a:t>
            </a:r>
            <a:r>
              <a:rPr lang="tr-TR" dirty="0" smtClean="0"/>
              <a:t> başkalarının bizimle </a:t>
            </a:r>
            <a:r>
              <a:rPr lang="tr-TR" dirty="0"/>
              <a:t>nasıl konuştuğu ve </a:t>
            </a:r>
            <a:r>
              <a:rPr lang="tr-TR" dirty="0" smtClean="0"/>
              <a:t>bize nasıl davrandığı ile ilgilidir </a:t>
            </a:r>
            <a:r>
              <a:rPr lang="tr-TR" dirty="0"/>
              <a:t>ve her zaman </a:t>
            </a:r>
            <a:r>
              <a:rPr lang="tr-TR" dirty="0" smtClean="0"/>
              <a:t>bir sınır aşılana </a:t>
            </a:r>
            <a:r>
              <a:rPr lang="tr-TR" dirty="0"/>
              <a:t>kadar </a:t>
            </a:r>
            <a:r>
              <a:rPr lang="tr-TR" dirty="0" smtClean="0"/>
              <a:t>belirlemeyi düşündüğümüz şeyler değildir</a:t>
            </a:r>
            <a:r>
              <a:rPr lang="tr-TR" dirty="0"/>
              <a:t>.</a:t>
            </a:r>
          </a:p>
          <a:p>
            <a:r>
              <a:rPr lang="tr-TR" dirty="0" smtClean="0"/>
              <a:t>Diyelim ki biriyle </a:t>
            </a:r>
            <a:r>
              <a:rPr lang="tr-TR" dirty="0"/>
              <a:t>tartıştınız ve bu durum </a:t>
            </a:r>
            <a:r>
              <a:rPr lang="tr-TR" dirty="0" smtClean="0"/>
              <a:t>sizi rahatsız etti.</a:t>
            </a:r>
            <a:endParaRPr lang="tr-TR" dirty="0"/>
          </a:p>
          <a:p>
            <a:r>
              <a:rPr lang="tr-TR" dirty="0" smtClean="0"/>
              <a:t>Sizce </a:t>
            </a:r>
            <a:r>
              <a:rPr lang="tr-TR" dirty="0"/>
              <a:t>buradan </a:t>
            </a:r>
            <a:r>
              <a:rPr lang="tr-TR" dirty="0" smtClean="0"/>
              <a:t>sonraki </a:t>
            </a:r>
            <a:r>
              <a:rPr lang="tr-TR" dirty="0"/>
              <a:t>süreçte </a:t>
            </a:r>
            <a:r>
              <a:rPr lang="tr-TR" dirty="0" smtClean="0"/>
              <a:t>neler yapmalısınız</a:t>
            </a:r>
            <a:r>
              <a:rPr lang="tr-T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19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22218" y="2063396"/>
            <a:ext cx="9958289" cy="4682637"/>
          </a:xfrm>
        </p:spPr>
        <p:txBody>
          <a:bodyPr>
            <a:normAutofit/>
          </a:bodyPr>
          <a:lstStyle/>
          <a:p>
            <a:r>
              <a:rPr lang="tr-TR" dirty="0" smtClean="0"/>
              <a:t>İkiniz </a:t>
            </a:r>
            <a:r>
              <a:rPr lang="tr-TR" dirty="0"/>
              <a:t>de </a:t>
            </a:r>
            <a:r>
              <a:rPr lang="tr-TR" dirty="0" smtClean="0"/>
              <a:t>sakinleştikten </a:t>
            </a:r>
            <a:r>
              <a:rPr lang="tr-TR" dirty="0"/>
              <a:t>sonra, o </a:t>
            </a:r>
            <a:r>
              <a:rPr lang="tr-TR" dirty="0" smtClean="0"/>
              <a:t>kişiyle</a:t>
            </a:r>
            <a:r>
              <a:rPr lang="tr-TR" dirty="0"/>
              <a:t> </a:t>
            </a:r>
            <a:r>
              <a:rPr lang="tr-TR" dirty="0" smtClean="0"/>
              <a:t>aranızda </a:t>
            </a:r>
            <a:r>
              <a:rPr lang="tr-TR" dirty="0"/>
              <a:t>duygusal </a:t>
            </a:r>
            <a:r>
              <a:rPr lang="tr-TR" dirty="0" smtClean="0"/>
              <a:t>bir </a:t>
            </a:r>
            <a:r>
              <a:rPr lang="tr-TR" dirty="0"/>
              <a:t>sınır koymanın en </a:t>
            </a:r>
            <a:r>
              <a:rPr lang="tr-TR" dirty="0" smtClean="0"/>
              <a:t>iyi</a:t>
            </a:r>
            <a:r>
              <a:rPr lang="tr-TR" dirty="0"/>
              <a:t> </a:t>
            </a:r>
            <a:r>
              <a:rPr lang="tr-TR" dirty="0" smtClean="0"/>
              <a:t>yolu </a:t>
            </a:r>
            <a:r>
              <a:rPr lang="tr-TR" dirty="0"/>
              <a:t>şudur:</a:t>
            </a:r>
          </a:p>
          <a:p>
            <a:r>
              <a:rPr lang="tr-TR" dirty="0"/>
              <a:t>Onlara yaklaşın. Tartışma </a:t>
            </a:r>
            <a:r>
              <a:rPr lang="tr-TR" dirty="0" smtClean="0"/>
              <a:t>hakkında konuşmak isteyin</a:t>
            </a:r>
            <a:r>
              <a:rPr lang="tr-TR" dirty="0"/>
              <a:t>.</a:t>
            </a:r>
          </a:p>
          <a:p>
            <a:r>
              <a:rPr lang="tr-TR" dirty="0"/>
              <a:t>Tartışmanın kötü </a:t>
            </a:r>
            <a:r>
              <a:rPr lang="tr-TR" dirty="0" smtClean="0"/>
              <a:t>gitmesinde oynamış olabileceğiniz herhangi bir </a:t>
            </a:r>
            <a:r>
              <a:rPr lang="tr-TR" dirty="0"/>
              <a:t>rolü kabul </a:t>
            </a:r>
            <a:r>
              <a:rPr lang="tr-TR" dirty="0" smtClean="0"/>
              <a:t>edin</a:t>
            </a:r>
            <a:r>
              <a:rPr lang="tr-TR" dirty="0"/>
              <a:t>.</a:t>
            </a:r>
          </a:p>
          <a:p>
            <a:r>
              <a:rPr lang="tr-TR" dirty="0"/>
              <a:t>Onlara bu </a:t>
            </a:r>
            <a:r>
              <a:rPr lang="tr-TR" dirty="0" smtClean="0"/>
              <a:t>şekilde etkileşimde</a:t>
            </a:r>
            <a:r>
              <a:rPr lang="tr-TR" dirty="0"/>
              <a:t> </a:t>
            </a:r>
            <a:r>
              <a:rPr lang="tr-TR" dirty="0" smtClean="0"/>
              <a:t>bulunmamalarını söyleyin</a:t>
            </a:r>
            <a:r>
              <a:rPr lang="tr-TR" dirty="0"/>
              <a:t>.</a:t>
            </a:r>
          </a:p>
          <a:p>
            <a:r>
              <a:rPr lang="tr-TR" dirty="0"/>
              <a:t>Eğer </a:t>
            </a:r>
            <a:r>
              <a:rPr lang="tr-TR" dirty="0" smtClean="0"/>
              <a:t>siz </a:t>
            </a:r>
            <a:r>
              <a:rPr lang="tr-TR" dirty="0"/>
              <a:t>sınırlarınızı ve duygularınızı açık </a:t>
            </a:r>
            <a:r>
              <a:rPr lang="tr-TR" dirty="0" smtClean="0"/>
              <a:t>bir</a:t>
            </a:r>
            <a:r>
              <a:rPr lang="tr-TR" dirty="0"/>
              <a:t> </a:t>
            </a:r>
            <a:r>
              <a:rPr lang="tr-TR" dirty="0" smtClean="0"/>
              <a:t>şekilde </a:t>
            </a:r>
            <a:r>
              <a:rPr lang="tr-TR" dirty="0"/>
              <a:t>aktardıktan sonra karşı </a:t>
            </a:r>
            <a:r>
              <a:rPr lang="tr-TR" dirty="0" smtClean="0"/>
              <a:t>taraftan herhangi bir </a:t>
            </a:r>
            <a:r>
              <a:rPr lang="tr-TR" dirty="0"/>
              <a:t>adım </a:t>
            </a:r>
            <a:r>
              <a:rPr lang="tr-TR" dirty="0" smtClean="0"/>
              <a:t>gelmiyorsa </a:t>
            </a:r>
            <a:r>
              <a:rPr lang="tr-TR" dirty="0"/>
              <a:t>o </a:t>
            </a:r>
            <a:r>
              <a:rPr lang="tr-TR" dirty="0" smtClean="0"/>
              <a:t>kişiyle olan ilişkinizde bir </a:t>
            </a:r>
            <a:r>
              <a:rPr lang="tr-TR" dirty="0"/>
              <a:t>karar almanız </a:t>
            </a:r>
            <a:r>
              <a:rPr lang="tr-TR" dirty="0" smtClean="0"/>
              <a:t>gerekecektir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5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743" y="2063396"/>
            <a:ext cx="5681563" cy="319587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Ben dili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39091" y="2063396"/>
            <a:ext cx="5333718" cy="4094808"/>
          </a:xfrm>
        </p:spPr>
        <p:txBody>
          <a:bodyPr>
            <a:normAutofit/>
          </a:bodyPr>
          <a:lstStyle/>
          <a:p>
            <a:r>
              <a:rPr lang="tr-TR" dirty="0"/>
              <a:t>Ş</a:t>
            </a:r>
            <a:r>
              <a:rPr lang="tr-TR" dirty="0" smtClean="0"/>
              <a:t>imdi sınır koyarken dikkat etmemiz gerekenleri ele alacağız.</a:t>
            </a:r>
          </a:p>
          <a:p>
            <a:r>
              <a:rPr lang="tr-TR" dirty="0" smtClean="0"/>
              <a:t>Sınır koymada kullanılan dil çok önemlidir.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Sen dili örneği: Sen hep eşyalarımı çalıyorsun.</a:t>
            </a:r>
          </a:p>
          <a:p>
            <a:r>
              <a:rPr lang="tr-TR" dirty="0" smtClean="0"/>
              <a:t>Ben dili örneği: Eşyalarım izinsiz alınınca rahatsız oluyorum.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7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Beden dili ve ses tonu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66800" y="2063396"/>
            <a:ext cx="6257731" cy="3311189"/>
          </a:xfrm>
        </p:spPr>
        <p:txBody>
          <a:bodyPr>
            <a:normAutofit/>
          </a:bodyPr>
          <a:lstStyle/>
          <a:p>
            <a:r>
              <a:rPr lang="tr-TR" dirty="0" smtClean="0"/>
              <a:t>Aşağıdaki cümleleri farklı mimik ve tonlarda okuyalım:</a:t>
            </a:r>
          </a:p>
          <a:p>
            <a:endParaRPr lang="tr-TR" dirty="0"/>
          </a:p>
          <a:p>
            <a:r>
              <a:rPr lang="tr-TR" dirty="0" smtClean="0"/>
              <a:t>Hayır, bunu yapmak istemiyorum.</a:t>
            </a:r>
          </a:p>
          <a:p>
            <a:r>
              <a:rPr lang="tr-TR" dirty="0" smtClean="0"/>
              <a:t>Şu an uygun değil, teşekkür ederim.</a:t>
            </a:r>
          </a:p>
          <a:p>
            <a:r>
              <a:rPr lang="tr-TR" dirty="0" smtClean="0"/>
              <a:t>Buna katılmayacağım.</a:t>
            </a:r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239" y="3544911"/>
            <a:ext cx="4604268" cy="25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318" y="3536303"/>
            <a:ext cx="4746171" cy="320973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İnatçı ve ısrarcı insanlarla baş etme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97527" y="2063397"/>
            <a:ext cx="10082980" cy="1472906"/>
          </a:xfrm>
        </p:spPr>
        <p:txBody>
          <a:bodyPr/>
          <a:lstStyle/>
          <a:p>
            <a:r>
              <a:rPr lang="tr-TR" dirty="0" smtClean="0"/>
              <a:t>Tekrar edip kısa kesin: ‘Hayır, gerçekten istemiyorum.’</a:t>
            </a:r>
          </a:p>
          <a:p>
            <a:r>
              <a:rPr lang="tr-TR" dirty="0" smtClean="0"/>
              <a:t>Sınırı koyduktan sonra gerekirse ortamdan uzaklaşın.</a:t>
            </a:r>
          </a:p>
          <a:p>
            <a:r>
              <a:rPr lang="tr-TR" dirty="0" smtClean="0"/>
              <a:t>Yukardakiler yeterli olmazsa yetişkin/ öğretmen/ veli desteği isteyin.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11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708" y="3356882"/>
            <a:ext cx="6681117" cy="375304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medya ve dijital sınırlar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25236" y="2063396"/>
            <a:ext cx="10055271" cy="3311189"/>
          </a:xfrm>
        </p:spPr>
        <p:txBody>
          <a:bodyPr/>
          <a:lstStyle/>
          <a:p>
            <a:r>
              <a:rPr lang="tr-TR" dirty="0" smtClean="0"/>
              <a:t>Mesajlara anında cevap verme zorunluluğun yok.</a:t>
            </a:r>
          </a:p>
          <a:p>
            <a:r>
              <a:rPr lang="tr-TR" dirty="0" smtClean="0"/>
              <a:t>Hesap gizliliği, DM sınırları, paylaşım izni</a:t>
            </a:r>
          </a:p>
          <a:p>
            <a:r>
              <a:rPr lang="tr-TR" dirty="0" smtClean="0"/>
              <a:t>Çevrimiçi gruplaşma baskısı ( sosyal medyada dışlamak, dışlanmak)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09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837" y="3582954"/>
            <a:ext cx="5513816" cy="314947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içinde sınır koyma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39091" y="2063396"/>
            <a:ext cx="10041416" cy="3311189"/>
          </a:xfrm>
        </p:spPr>
        <p:txBody>
          <a:bodyPr/>
          <a:lstStyle/>
          <a:p>
            <a:r>
              <a:rPr lang="tr-TR" dirty="0" smtClean="0"/>
              <a:t>Ailede sınır koymak zor olabilir, saygılı ve net olunduğunda çözüm daha da kolaylaşır.</a:t>
            </a:r>
          </a:p>
          <a:p>
            <a:endParaRPr lang="tr-TR" dirty="0"/>
          </a:p>
          <a:p>
            <a:r>
              <a:rPr lang="tr-TR" dirty="0" smtClean="0"/>
              <a:t>Örneğin anneniz size ‘Odanı toplamaktan bıktım.’ dediğinde sınav dönemindeyseniz şöyle diyebilirsiniz: ‘ Hafta içi çok yoğunum , </a:t>
            </a:r>
            <a:r>
              <a:rPr lang="tr-TR" dirty="0"/>
              <a:t>c</a:t>
            </a:r>
            <a:r>
              <a:rPr lang="tr-TR" dirty="0" smtClean="0"/>
              <a:t>umartesi toplayacağım.’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12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Romantik ilişkilerde sınır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55964" y="2063396"/>
            <a:ext cx="10124543" cy="3311189"/>
          </a:xfrm>
        </p:spPr>
        <p:txBody>
          <a:bodyPr/>
          <a:lstStyle/>
          <a:p>
            <a:r>
              <a:rPr lang="tr-TR" dirty="0" smtClean="0"/>
              <a:t>Bu konuda biraz ayrıntılı durabiliriz.</a:t>
            </a:r>
          </a:p>
          <a:p>
            <a:endParaRPr lang="tr-TR" dirty="0" smtClean="0"/>
          </a:p>
          <a:p>
            <a:r>
              <a:rPr lang="tr-TR" dirty="0" smtClean="0"/>
              <a:t>Mahremiyet</a:t>
            </a:r>
          </a:p>
          <a:p>
            <a:r>
              <a:rPr lang="tr-TR" dirty="0" smtClean="0"/>
              <a:t>Rıza </a:t>
            </a:r>
          </a:p>
          <a:p>
            <a:r>
              <a:rPr lang="tr-TR" dirty="0" smtClean="0"/>
              <a:t>Kıskançlık ve kontrol davranışları</a:t>
            </a:r>
          </a:p>
          <a:p>
            <a:r>
              <a:rPr lang="tr-TR" dirty="0" smtClean="0"/>
              <a:t>Fiziksel sınır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069" y="2052102"/>
            <a:ext cx="5187821" cy="40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42109" y="2063396"/>
            <a:ext cx="10138398" cy="3311189"/>
          </a:xfrm>
        </p:spPr>
        <p:txBody>
          <a:bodyPr/>
          <a:lstStyle/>
          <a:p>
            <a:r>
              <a:rPr lang="tr-TR" dirty="0" smtClean="0"/>
              <a:t>1. ÖZEL ALAN: Bizim ve çekirdek ailemizin içinde bulunduğu mahrem alandır. Yabancı birisi bu alana dahil olmak isterse rahatsızlık hissederiz ve uzaklaşmasını talep ederiz. Etrafımızda hayali olarak çizeceğimiz 45 </a:t>
            </a:r>
            <a:r>
              <a:rPr lang="tr-TR" dirty="0" err="1" smtClean="0"/>
              <a:t>cm’lik</a:t>
            </a:r>
            <a:r>
              <a:rPr lang="tr-TR" dirty="0" smtClean="0"/>
              <a:t> alan özel alandır.</a:t>
            </a:r>
          </a:p>
          <a:p>
            <a:r>
              <a:rPr lang="tr-TR" dirty="0" smtClean="0"/>
              <a:t>2. KİŞİSEL ALAN: Kişinin çekirdek ailesinin dışında bulunan akraba ve arkadaşlarının bulunduğu alandır.</a:t>
            </a:r>
          </a:p>
          <a:p>
            <a:r>
              <a:rPr lang="tr-TR" dirty="0" smtClean="0"/>
              <a:t>3. SOSYAL ALAN: Gün içerisinde aşina olduğumuz ve tanıdığımız insanları içinde bulunduğu alandır. İş arkadaşlarımız, okulumuzdaki diğer öğrenciler bu alana dahildir.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21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795" y="2624235"/>
            <a:ext cx="5829300" cy="38862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Küçük bir egzersiz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52945" y="2063396"/>
            <a:ext cx="10027562" cy="3311189"/>
          </a:xfrm>
        </p:spPr>
        <p:txBody>
          <a:bodyPr/>
          <a:lstStyle/>
          <a:p>
            <a:r>
              <a:rPr lang="tr-TR" dirty="0" smtClean="0"/>
              <a:t>Hangi durumlarda ‘hayır’ demeyi zor buluyorsun?</a:t>
            </a:r>
          </a:p>
          <a:p>
            <a:r>
              <a:rPr lang="tr-TR" dirty="0" smtClean="0"/>
              <a:t>O durumda ne demek istersin? ( cümle yaz)</a:t>
            </a:r>
          </a:p>
          <a:p>
            <a:r>
              <a:rPr lang="tr-TR" dirty="0" smtClean="0"/>
              <a:t>Hangi yetişkinden / arkadaştan destek </a:t>
            </a:r>
            <a:r>
              <a:rPr lang="tr-TR" dirty="0" err="1" smtClean="0"/>
              <a:t>alabilirisn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01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SINIR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36073" y="2016743"/>
            <a:ext cx="9944435" cy="3311189"/>
          </a:xfrm>
        </p:spPr>
        <p:txBody>
          <a:bodyPr/>
          <a:lstStyle/>
          <a:p>
            <a:r>
              <a:rPr lang="tr-TR" dirty="0" smtClean="0"/>
              <a:t>Sınır koymak bir şeyin nerede başlayıp nerede biteceğini belirlemeyi ifade eder.</a:t>
            </a:r>
          </a:p>
          <a:p>
            <a:r>
              <a:rPr lang="tr-TR" dirty="0" smtClean="0"/>
              <a:t>Bu bizim değerlerimiz, düşüncelerimiz, inançlarımız için belirlediğimiz kendimize ait önemli olgulardır ve aynı zamanda başkalarının da haklarına ve özgürlüklerine de saygı duymamızı ifade eder.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34" y="3672337"/>
            <a:ext cx="8089154" cy="31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olarak…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9927" y="2063396"/>
            <a:ext cx="9930580" cy="3311189"/>
          </a:xfrm>
        </p:spPr>
        <p:txBody>
          <a:bodyPr/>
          <a:lstStyle/>
          <a:p>
            <a:r>
              <a:rPr lang="tr-TR" dirty="0" smtClean="0"/>
              <a:t>Sınır koymak kendini korumaktır, kaba olmak değil.</a:t>
            </a:r>
          </a:p>
          <a:p>
            <a:r>
              <a:rPr lang="tr-TR" dirty="0" smtClean="0"/>
              <a:t>Kısa, net ve tutarlı ol.</a:t>
            </a:r>
          </a:p>
          <a:p>
            <a:r>
              <a:rPr lang="tr-TR" dirty="0" smtClean="0"/>
              <a:t>Gerektiğinde destek iste.</a:t>
            </a:r>
          </a:p>
          <a:p>
            <a:r>
              <a:rPr lang="tr-TR" dirty="0" smtClean="0"/>
              <a:t>Rehber öğretmenin ile iletişime geçebilirsin</a:t>
            </a:r>
          </a:p>
          <a:p>
            <a:r>
              <a:rPr lang="tr-TR" dirty="0" smtClean="0"/>
              <a:t>Kişisel gelişim ve iletişim kitapları okuyabilirsin.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022" y="2209022"/>
            <a:ext cx="3726801" cy="372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9" y="2621731"/>
            <a:ext cx="10178322" cy="1492132"/>
          </a:xfrm>
        </p:spPr>
        <p:txBody>
          <a:bodyPr/>
          <a:lstStyle/>
          <a:p>
            <a:pPr algn="ctr"/>
            <a:r>
              <a:rPr lang="tr-TR" dirty="0" smtClean="0"/>
              <a:t>Dinlediğiniz için teşekkürler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96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Sınırlar neden önemlidir?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63782" y="2063396"/>
            <a:ext cx="9916725" cy="3796228"/>
          </a:xfrm>
        </p:spPr>
        <p:txBody>
          <a:bodyPr/>
          <a:lstStyle/>
          <a:p>
            <a:r>
              <a:rPr lang="tr-TR" dirty="0" smtClean="0"/>
              <a:t>Sınırlarımızı bilmek haklarımızın nerede başlayıp nerde bittiğini görmemiz açısından önemlidir.</a:t>
            </a:r>
          </a:p>
          <a:p>
            <a:r>
              <a:rPr lang="tr-TR" dirty="0" smtClean="0"/>
              <a:t>Kendimiz hakkında farkında olduğumuz bir benliğimizin olması açısından önemlidir. (neye önem veririz, neyden asla hoşnut olmayız…)</a:t>
            </a:r>
          </a:p>
          <a:p>
            <a:r>
              <a:rPr lang="tr-TR" dirty="0" smtClean="0"/>
              <a:t>Sağlıklı bir toplumsal yapı oluşturabilmemiz için sınırlar önemlidir. (İnsanlar arası karşılıklı saygı ortamını hazırlayan en önemli olgulardan biri sınırdır.)</a:t>
            </a:r>
          </a:p>
          <a:p>
            <a:r>
              <a:rPr lang="tr-TR" dirty="0" smtClean="0"/>
              <a:t>Sınırlar; kendimizi, zamanımızı ve duygularımızı korumak için koyduğumuz net çizgilerdir.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35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 amaçlıyoruz?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77635" y="2063396"/>
            <a:ext cx="5073875" cy="3796228"/>
          </a:xfrm>
        </p:spPr>
        <p:txBody>
          <a:bodyPr/>
          <a:lstStyle/>
          <a:p>
            <a:r>
              <a:rPr lang="tr-TR" dirty="0" smtClean="0"/>
              <a:t>Bu çalışma sonunda;</a:t>
            </a:r>
          </a:p>
          <a:p>
            <a:r>
              <a:rPr lang="tr-TR" dirty="0" smtClean="0"/>
              <a:t>Farklı sınır türlerini tanıyacak</a:t>
            </a:r>
          </a:p>
          <a:p>
            <a:r>
              <a:rPr lang="tr-TR" dirty="0" smtClean="0"/>
              <a:t>Sağlıklı sınır koyma teknikleri öğrenecek</a:t>
            </a:r>
          </a:p>
          <a:p>
            <a:r>
              <a:rPr lang="tr-TR" dirty="0" smtClean="0"/>
              <a:t>Gerçek hayattan örneklerle pratik yapacağız…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78" y="2163888"/>
            <a:ext cx="3779712" cy="37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Sınır çeşitlerine örnekler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9927" y="2063396"/>
            <a:ext cx="9930580" cy="3311189"/>
          </a:xfrm>
        </p:spPr>
        <p:txBody>
          <a:bodyPr>
            <a:normAutofit/>
          </a:bodyPr>
          <a:lstStyle/>
          <a:p>
            <a:r>
              <a:rPr lang="tr-TR" dirty="0" smtClean="0"/>
              <a:t>Fiziksel sınırlar: bedeninin ve eşyalarının korunması</a:t>
            </a:r>
          </a:p>
          <a:p>
            <a:r>
              <a:rPr lang="tr-TR" dirty="0" smtClean="0"/>
              <a:t>Duygusal sınırlar: neleri paylaşmak istediğimiz ya da saklamak istediğimiz</a:t>
            </a:r>
          </a:p>
          <a:p>
            <a:r>
              <a:rPr lang="tr-TR" dirty="0" smtClean="0"/>
              <a:t>Zaman sınırları: ne kadar ve ne zaman hazır olduğumuz, zaman ayırabilme durumumuz</a:t>
            </a:r>
          </a:p>
          <a:p>
            <a:r>
              <a:rPr lang="tr-TR" dirty="0" smtClean="0"/>
              <a:t>Dijital sınırlar: çevrim içi paylaşımlar ve özel hayat</a:t>
            </a:r>
          </a:p>
          <a:p>
            <a:r>
              <a:rPr lang="tr-TR" dirty="0" smtClean="0"/>
              <a:t>Kişisel </a:t>
            </a:r>
            <a:r>
              <a:rPr lang="tr-TR" dirty="0"/>
              <a:t>sınırlar, başkalarının yanında </a:t>
            </a:r>
            <a:r>
              <a:rPr lang="tr-TR" dirty="0" smtClean="0"/>
              <a:t>rahatlık düzeyimiz </a:t>
            </a:r>
            <a:r>
              <a:rPr lang="tr-TR" dirty="0"/>
              <a:t>açısından kendimiz için </a:t>
            </a:r>
            <a:r>
              <a:rPr lang="tr-TR" dirty="0" smtClean="0"/>
              <a:t>çizdiğimiz çizgilerdir.</a:t>
            </a:r>
            <a:endParaRPr lang="tr-TR" dirty="0"/>
          </a:p>
          <a:p>
            <a:r>
              <a:rPr lang="tr-TR" dirty="0" smtClean="0"/>
              <a:t>Maddi sınırlar: borç verme, kendi ekonomik durumumuza yönelik sınırlar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72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Sınır çizmek neden önemli?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52331" y="2063396"/>
            <a:ext cx="3447661" cy="3311189"/>
          </a:xfrm>
        </p:spPr>
        <p:txBody>
          <a:bodyPr/>
          <a:lstStyle/>
          <a:p>
            <a:r>
              <a:rPr lang="tr-TR" dirty="0" smtClean="0"/>
              <a:t>Kendi değerini korursun</a:t>
            </a:r>
          </a:p>
          <a:p>
            <a:r>
              <a:rPr lang="tr-TR" dirty="0" smtClean="0"/>
              <a:t>Stresi azaltır, tükenmişliği önler</a:t>
            </a:r>
          </a:p>
          <a:p>
            <a:r>
              <a:rPr lang="tr-TR" dirty="0" smtClean="0"/>
              <a:t>Sağlıklı ve dürüst ilişkiler kurar</a:t>
            </a:r>
          </a:p>
          <a:p>
            <a:r>
              <a:rPr lang="tr-TR" dirty="0" smtClean="0"/>
              <a:t>Zamanını verimli kullanırsın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92" y="2063396"/>
            <a:ext cx="6830007" cy="36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Sınır koyamamanın belirtileri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233055" y="2063396"/>
            <a:ext cx="6912570" cy="3311189"/>
          </a:xfrm>
        </p:spPr>
        <p:txBody>
          <a:bodyPr/>
          <a:lstStyle/>
          <a:p>
            <a:r>
              <a:rPr lang="tr-TR" dirty="0" smtClean="0"/>
              <a:t>Sürekli ‘evet’ diyorsun ama içinden ‘hayır!’ demek geliyor.</a:t>
            </a:r>
          </a:p>
          <a:p>
            <a:r>
              <a:rPr lang="tr-TR" dirty="0" smtClean="0"/>
              <a:t>İçten içe kırgınlık ve kızgınlık biriktiriyorsun.</a:t>
            </a:r>
          </a:p>
          <a:p>
            <a:r>
              <a:rPr lang="tr-TR" dirty="0" smtClean="0"/>
              <a:t>Sürekli yorgun hissediyorsun. </a:t>
            </a:r>
          </a:p>
          <a:p>
            <a:r>
              <a:rPr lang="tr-TR" dirty="0" smtClean="0"/>
              <a:t>Kendini değersiz hissediyorsun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99" y="3329862"/>
            <a:ext cx="5915608" cy="33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Yanlış bilinenler/mitler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246909" y="2063396"/>
            <a:ext cx="9833598" cy="3311189"/>
          </a:xfrm>
        </p:spPr>
        <p:txBody>
          <a:bodyPr/>
          <a:lstStyle/>
          <a:p>
            <a:r>
              <a:rPr lang="tr-TR" dirty="0" smtClean="0"/>
              <a:t>Hayır demek bencilliktir. ( Asla, hayır demek kendimize olan saygımızdır.)</a:t>
            </a:r>
          </a:p>
          <a:p>
            <a:r>
              <a:rPr lang="tr-TR" dirty="0" smtClean="0"/>
              <a:t>Sınır koyarsam arkadaşımı kaybederim. (Gerçek arkadaşlık sınırlarla daha sağlam olur.)</a:t>
            </a:r>
          </a:p>
          <a:p>
            <a:r>
              <a:rPr lang="tr-TR" dirty="0" smtClean="0"/>
              <a:t>Hayır dersem üzülür veya öfkelenir. ( Hem karşımdakinin hem de benim duygularım önemlidir.)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51" y="3484984"/>
            <a:ext cx="4497355" cy="33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312" y="945793"/>
            <a:ext cx="3429000" cy="51530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Sınır koyma adımları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63782" y="2063396"/>
            <a:ext cx="9916725" cy="3311189"/>
          </a:xfrm>
        </p:spPr>
        <p:txBody>
          <a:bodyPr/>
          <a:lstStyle/>
          <a:p>
            <a:r>
              <a:rPr lang="tr-TR" dirty="0" smtClean="0"/>
              <a:t>1. </a:t>
            </a:r>
            <a:r>
              <a:rPr lang="tr-TR" dirty="0"/>
              <a:t>D</a:t>
            </a:r>
            <a:r>
              <a:rPr lang="tr-TR" dirty="0" smtClean="0"/>
              <a:t>urumu fark et ( kendini rahatsız hissediyor musun?)</a:t>
            </a:r>
          </a:p>
          <a:p>
            <a:r>
              <a:rPr lang="tr-TR" dirty="0" smtClean="0"/>
              <a:t>2. Ne istediğini netleştir (evet / hayır/ alternatif- esnek olabilirsin)</a:t>
            </a:r>
          </a:p>
          <a:p>
            <a:r>
              <a:rPr lang="tr-TR" dirty="0" smtClean="0"/>
              <a:t>3. </a:t>
            </a:r>
            <a:r>
              <a:rPr lang="tr-TR" dirty="0"/>
              <a:t>K</a:t>
            </a:r>
            <a:r>
              <a:rPr lang="tr-TR" dirty="0" smtClean="0"/>
              <a:t>ısa ve net ifade et ( Nazik ama kesin) </a:t>
            </a:r>
          </a:p>
          <a:p>
            <a:r>
              <a:rPr lang="tr-TR" dirty="0" smtClean="0"/>
              <a:t>4. Tutarlı ol ( sözünü değiştirirsen sınırlar zayıflar)</a:t>
            </a:r>
          </a:p>
          <a:p>
            <a:r>
              <a:rPr lang="tr-TR" dirty="0" smtClean="0"/>
              <a:t>5. Sonuçları uygula ( gerekirse uzaklaş)</a:t>
            </a:r>
          </a:p>
        </p:txBody>
      </p:sp>
    </p:spTree>
    <p:extLst>
      <p:ext uri="{BB962C8B-B14F-4D97-AF65-F5344CB8AC3E}">
        <p14:creationId xmlns:p14="http://schemas.microsoft.com/office/powerpoint/2010/main" val="24484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TM10001106[[fn=Rozet]]</Template>
  <TotalTime>174</TotalTime>
  <Words>970</Words>
  <Application>Microsoft Office PowerPoint</Application>
  <PresentationFormat>Özel</PresentationFormat>
  <Paragraphs>116</Paragraphs>
  <Slides>21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Badge</vt:lpstr>
      <vt:lpstr>  NEVŞEHİR OLCAY SAĞLAM REHBERLİK VE ARAŞTIRMA MERKEZİ </vt:lpstr>
      <vt:lpstr>SINIR NEDİR?</vt:lpstr>
      <vt:lpstr>Sınırlar neden önemlidir?</vt:lpstr>
      <vt:lpstr>Ne amaçlıyoruz?</vt:lpstr>
      <vt:lpstr>Sınır çeşitlerine örnekler</vt:lpstr>
      <vt:lpstr>Sınır çizmek neden önemli?</vt:lpstr>
      <vt:lpstr>Sınır koyamamanın belirtileri</vt:lpstr>
      <vt:lpstr>Yanlış bilinenler/mitler</vt:lpstr>
      <vt:lpstr>Sınır koyma adımları</vt:lpstr>
      <vt:lpstr>Başka bir örnek…</vt:lpstr>
      <vt:lpstr>PowerPoint Sunusu</vt:lpstr>
      <vt:lpstr>Ben dili</vt:lpstr>
      <vt:lpstr>Beden dili ve ses tonu</vt:lpstr>
      <vt:lpstr>İnatçı ve ısrarcı insanlarla baş etme</vt:lpstr>
      <vt:lpstr>Sosyal medya ve dijital sınırlar</vt:lpstr>
      <vt:lpstr>Aile içinde sınır koyma</vt:lpstr>
      <vt:lpstr>Romantik ilişkilerde sınır</vt:lpstr>
      <vt:lpstr>PowerPoint Sunusu</vt:lpstr>
      <vt:lpstr>Küçük bir egzersiz</vt:lpstr>
      <vt:lpstr>Son olarak…</vt:lpstr>
      <vt:lpstr>Dinlediğiniz için teşekkürler</vt:lpstr>
    </vt:vector>
  </TitlesOfParts>
  <Company>NouS/TncTR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NEVŞEHİR OLCAY SAĞLAM REHBERLİK VE ARAŞTIRMA MERKEZİ </dc:title>
  <dc:creator>DENEME</dc:creator>
  <cp:lastModifiedBy>casper</cp:lastModifiedBy>
  <cp:revision>36</cp:revision>
  <dcterms:created xsi:type="dcterms:W3CDTF">2025-09-03T08:39:29Z</dcterms:created>
  <dcterms:modified xsi:type="dcterms:W3CDTF">2025-09-05T08:21:34Z</dcterms:modified>
</cp:coreProperties>
</file>