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69" r:id="rId2"/>
    <p:sldId id="256" r:id="rId3"/>
    <p:sldId id="257" r:id="rId4"/>
    <p:sldId id="273" r:id="rId5"/>
    <p:sldId id="268" r:id="rId6"/>
    <p:sldId id="275" r:id="rId7"/>
    <p:sldId id="276" r:id="rId8"/>
    <p:sldId id="258" r:id="rId9"/>
    <p:sldId id="263" r:id="rId10"/>
    <p:sldId id="277" r:id="rId11"/>
    <p:sldId id="264" r:id="rId12"/>
    <p:sldId id="265" r:id="rId13"/>
    <p:sldId id="266" r:id="rId14"/>
    <p:sldId id="271" r:id="rId15"/>
    <p:sldId id="272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3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21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2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1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9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3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3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7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294553" y="3035503"/>
            <a:ext cx="4554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SINIRLAR DÜZENİ VE HUZURU SAĞLAR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497495" y="6291716"/>
            <a:ext cx="4540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NEVŞEHİR OLCAY SAĞLAM REHBERLİK VE ARAŞTIRMA MERKEZİ</a:t>
            </a:r>
          </a:p>
          <a:p>
            <a:pPr algn="ctr"/>
            <a:r>
              <a:rPr lang="tr-TR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YEREL HEDEF SINIR KOYMA İLKOKUL DÜZEYİ VELİ SUNUMU  </a:t>
            </a:r>
            <a:endParaRPr lang="tr-TR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4" y="5324183"/>
            <a:ext cx="1441824" cy="14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418253" y="4506239"/>
            <a:ext cx="7430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Tx/>
              <a:buChar char="-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Kural çocuğumuzun, ailemizin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ihtiyacına yönelik olarak mı belirlendi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 algn="just">
              <a:buFontTx/>
              <a:buChar char="-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Belirlenecek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kurala ihtiyaç var mı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Belirlenecek kural öğrencilerin gelişim düzeyine ve yaşına uygun mu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  Kural çocuğumuzun/ailemizin sağlığını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güvenliğini sağlıyor mu? </a:t>
            </a:r>
          </a:p>
          <a:p>
            <a:pPr algn="just"/>
            <a:endParaRPr lang="tr-T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2" y="1944399"/>
            <a:ext cx="3863675" cy="241574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374247" y="22751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     Sınır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koyma sürecinde belirlenen her kural bir amaca hizmet etmektedir. Bir aile toplantısı yapılarak, birlikte karar verilmeli, her birey sürece dahil olmalıdır. Toplantıda sınır koyulmadan önce aşağıdaki sorulara birlikte yanıt aranabilir: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93321" y="1429502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Ortak kurallar belirleme: 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418253" y="713718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sz="2800" dirty="0">
                <a:latin typeface="Comic Sans MS" panose="030F0702030302020204" pitchFamily="66" charset="0"/>
              </a:rPr>
              <a:t>Peki </a:t>
            </a:r>
            <a:r>
              <a:rPr lang="tr-TR" sz="2800" dirty="0" smtClean="0">
                <a:latin typeface="Comic Sans MS" panose="030F0702030302020204" pitchFamily="66" charset="0"/>
              </a:rPr>
              <a:t>Ama Nasıl?</a:t>
            </a: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8221" y="1707285"/>
            <a:ext cx="430318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lang="tr-TR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Kararlılık: </a:t>
            </a:r>
            <a:r>
              <a:rPr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 </a:t>
            </a:r>
            <a:r>
              <a:rPr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mesajlar</a:t>
            </a:r>
            <a:endParaRPr lang="tr-TR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Belirlenen kuralın kesin bir dille ifade edilerek taviz vermeden uygulanması.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4320074" y="3725098"/>
            <a:ext cx="482392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lang="tr-TR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Tutarlılık: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Söz ve davranış uyumu</a:t>
            </a: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Aile bireylerinin ortak hareket etmesi ve birlikte alınan kararları herkesin uygulaması.</a:t>
            </a:r>
            <a:endParaRPr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89" y="3676656"/>
            <a:ext cx="2696547" cy="2267301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85" y="695431"/>
            <a:ext cx="2608587" cy="248090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37777" y="1270680"/>
            <a:ext cx="4267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Kararlı ve Tutarlı olarak uygulama:</a:t>
            </a:r>
            <a:endParaRPr lang="tr-TR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76573" y="723239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sz="2800" dirty="0">
                <a:latin typeface="Comic Sans MS" panose="030F0702030302020204" pitchFamily="66" charset="0"/>
              </a:rPr>
              <a:t>Peki </a:t>
            </a:r>
            <a:r>
              <a:rPr lang="tr-TR" sz="2800" dirty="0" smtClean="0">
                <a:latin typeface="Comic Sans MS" panose="030F0702030302020204" pitchFamily="66" charset="0"/>
              </a:rPr>
              <a:t>Ama Nasıl?</a:t>
            </a:r>
            <a:endParaRPr lang="tr-TR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696139" y="1312877"/>
            <a:ext cx="22613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dirty="0" err="1">
                <a:solidFill>
                  <a:srgbClr val="0070C0"/>
                </a:solidFill>
                <a:latin typeface="Comic Sans MS" panose="030F0702030302020204" pitchFamily="66" charset="0"/>
              </a:rPr>
              <a:t>İpuçları</a:t>
            </a:r>
            <a:endParaRPr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35087" y="2411518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Mesajlarımızı </a:t>
            </a:r>
            <a:endParaRPr lang="tr-T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43528" y="1743764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Sözlerimizle</a:t>
            </a:r>
            <a:endParaRPr lang="tr-T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724008" y="277074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Davranışlarımızla</a:t>
            </a:r>
            <a:endParaRPr lang="tr-T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Düz Ok Bağlayıcısı 9"/>
          <p:cNvCxnSpPr>
            <a:stCxn id="3" idx="3"/>
            <a:endCxn id="8" idx="1"/>
          </p:cNvCxnSpPr>
          <p:nvPr/>
        </p:nvCxnSpPr>
        <p:spPr>
          <a:xfrm flipV="1">
            <a:off x="2982681" y="1928430"/>
            <a:ext cx="860847" cy="66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3" idx="3"/>
            <a:endCxn id="9" idx="1"/>
          </p:cNvCxnSpPr>
          <p:nvPr/>
        </p:nvCxnSpPr>
        <p:spPr>
          <a:xfrm>
            <a:off x="2982681" y="2596184"/>
            <a:ext cx="741327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2206061" y="3613062"/>
            <a:ext cx="5990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Davranışlarımızla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verdiğimiz mesajlar, sözlerimizle verdiğimiz mesajlara uygun olmalıdır ki  çocuğumuz bu doğru davranışları tereddütsüz bir şekilde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öğrenebilsin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Çocuklarımızdaki olumsuz davranışların en büyük kaynağı budur. Yani olumsuz davranışların  çoğu, verilen mesajların yeterince iyi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anlaşılamamasından ve kararlı bir şekilde uygulanmamasından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kaynaklanır.   </a:t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6779071" y="2299872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ifade ederiz </a:t>
            </a:r>
            <a:endParaRPr lang="tr-TR" dirty="0">
              <a:solidFill>
                <a:srgbClr val="0070C0"/>
              </a:solidFill>
            </a:endParaRPr>
          </a:p>
        </p:txBody>
      </p:sp>
      <p:cxnSp>
        <p:nvCxnSpPr>
          <p:cNvPr id="17" name="Düz Ok Bağlayıcısı 16"/>
          <p:cNvCxnSpPr>
            <a:stCxn id="8" idx="3"/>
            <a:endCxn id="16" idx="1"/>
          </p:cNvCxnSpPr>
          <p:nvPr/>
        </p:nvCxnSpPr>
        <p:spPr>
          <a:xfrm>
            <a:off x="5360290" y="1928430"/>
            <a:ext cx="1418781" cy="556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9" idx="3"/>
            <a:endCxn id="16" idx="1"/>
          </p:cNvCxnSpPr>
          <p:nvPr/>
        </p:nvCxnSpPr>
        <p:spPr>
          <a:xfrm flipV="1">
            <a:off x="5774569" y="2484538"/>
            <a:ext cx="1004502" cy="47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1487720" y="737456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sz="2800" dirty="0">
                <a:latin typeface="Comic Sans MS" panose="030F0702030302020204" pitchFamily="66" charset="0"/>
              </a:rPr>
              <a:t>Peki </a:t>
            </a:r>
            <a:r>
              <a:rPr lang="tr-TR" sz="2800" dirty="0" smtClean="0">
                <a:latin typeface="Comic Sans MS" panose="030F0702030302020204" pitchFamily="66" charset="0"/>
              </a:rPr>
              <a:t>Ama Nasıl?</a:t>
            </a:r>
            <a:endParaRPr lang="tr-TR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/>
          <p:nvPr/>
        </p:nvSpPr>
        <p:spPr>
          <a:xfrm>
            <a:off x="1418254" y="389290"/>
            <a:ext cx="398538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dirty="0" smtClean="0">
                <a:latin typeface="Comic Sans MS" panose="030F0702030302020204" pitchFamily="66" charset="0"/>
              </a:rPr>
              <a:t>Örnek Bir Yaklaşım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12978" y="1443367"/>
            <a:ext cx="7408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Diyelim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 çocuğunuz saatlerdir bilgisayarın başında ve siz onu artık oradan kaldırmak istiyorsunuz. </a:t>
            </a:r>
            <a:endParaRPr lang="tr-TR" dirty="0" smtClean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Öncelikli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olarak bilgisayar kuralını çocuğunuzla daha önceden yukarıda belirtildiği gibi net bir şekilde konuşmuş olmanız gerekmektedir. Çünkü sınırları pat diye çizmeniz mümkün değildir. Ama çocuğunuz doğal olarak bilgisayarın başından kalkmak istemeyecektir. </a:t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 smtClean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418253" y="3443639"/>
            <a:ext cx="73431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u="sng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 durumda: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"Biliyorum oyun oynamayı seviyorsun, haftada ……. saat oynamanı normal buluyorum, ama daha fazlasının çocuklar için zararlı olduğunu öğrendim ve saat dolunca bilgisayarı kapatmanı  istiyorum”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gibi bir net cümle ile çocuğunuz ile konuşun.</a:t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Çocuğunuzun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yanına geldiniz ve saatin dolduğunu hatırlattınız.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1418254" y="4921168"/>
            <a:ext cx="754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Size : “Biraz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daha, biraz daha” dedi  ve kapatmak istemediğini belirtti.  </a:t>
            </a:r>
            <a:endParaRPr lang="tr-TR" dirty="0" smtClean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3858288" y="5684329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İşte o </a:t>
            </a:r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zaman</a:t>
            </a:r>
            <a:r>
              <a:rPr lang="tr-TR" sz="2400" b="1" dirty="0" smtClean="0">
                <a:solidFill>
                  <a:srgbClr val="0070C0"/>
                </a:solidFill>
              </a:rPr>
              <a:t>;</a:t>
            </a:r>
            <a:endParaRPr lang="tr-TR" sz="24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8254" y="389290"/>
            <a:ext cx="398538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dirty="0" smtClean="0">
                <a:latin typeface="Comic Sans MS" panose="030F0702030302020204" pitchFamily="66" charset="0"/>
              </a:rPr>
              <a:t>Örnek Bir Yaklaşım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33489" y="1282848"/>
            <a:ext cx="5103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“Daha çok oynamak istemeni anlıyorum ama ben bunu seninle konuşmuştum. Ben bir anneyim ve senin zarar görmeni istemiyorum. O yüzden şimdi bunu kaldırmak </a:t>
            </a: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zorundayım.”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366935" y="2564592"/>
            <a:ext cx="7417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gibi net bir ifade ile lafı çok uzatmadan ve alışkanlık  olmuş gibi aynı şeyleri tekrar etmeden; </a:t>
            </a:r>
            <a:endParaRPr lang="tr-TR" dirty="0" smtClean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onu </a:t>
            </a:r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anladığımızı ama kararlı olduğumuzu gösterme zamanıdır!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716831" y="3890665"/>
            <a:ext cx="4264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418254" y="3460505"/>
            <a:ext cx="7315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Kapatmamakta direnen çocuğumuza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Kapatmazsan o zaman başka bir şeyler yapmak zorunda kalacağım"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gibi bir cümle ile taviz vermeyeceğinizi gösterebiliriz.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1452126" y="4507673"/>
            <a:ext cx="79030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Çocuğunuz  o sırada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"Şu oyunum bitsin kapatayım" diye bir talepte bulunabilir. </a:t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Çocuğunuz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bırakmayı kabul etmiyorsa taşınabilir bir bilgisayar ise kaldırmak, masaüstü bilgisayar ise fişini çıkarmak ya da güç kablosunu almak gibi bir hareketle kararlı olduğunuzu gösterebilirsiniz.</a:t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11" name="TextBox 3"/>
          <p:cNvSpPr txBox="1"/>
          <p:nvPr/>
        </p:nvSpPr>
        <p:spPr>
          <a:xfrm>
            <a:off x="3685411" y="5978776"/>
            <a:ext cx="23374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600" dirty="0"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sz="1600" dirty="0" smtClean="0">
                <a:latin typeface="Comic Sans MS" panose="030F0702030302020204" pitchFamily="66" charset="0"/>
              </a:rPr>
              <a:t>Sorun Çözüldü Mü?...</a:t>
            </a:r>
            <a:endParaRPr sz="1600" dirty="0">
              <a:latin typeface="Comic Sans MS" panose="030F0702030302020204" pitchFamily="66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90" y="107166"/>
            <a:ext cx="2561530" cy="233358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18254" y="389290"/>
            <a:ext cx="398538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dirty="0" smtClean="0">
                <a:latin typeface="Comic Sans MS" panose="030F0702030302020204" pitchFamily="66" charset="0"/>
              </a:rPr>
              <a:t>Örnek Bir Yaklaşım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511559" y="1848251"/>
            <a:ext cx="70352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Çocuğunuz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ağlayabilir, saldırgan davranabilir. </a:t>
            </a:r>
            <a:endParaRPr lang="tr-TR" dirty="0" smtClean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Saldırgan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davranışlar hiç sınır tanımayan çocukların daha çok yaptığı bir davranış biçimidir. </a:t>
            </a:r>
            <a:endParaRPr lang="tr-TR" dirty="0" smtClean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Bu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durumda yapılabilecek en doğru hareket çocuğu anladığınızı söyleyip, olabildiğince kendi haline bırakmaktır. Ama  çocuğunuz bu durumda her ne yaparsa yapsın bunu duyarsız kalmakla karıştırmayalım. </a:t>
            </a:r>
            <a:endParaRPr lang="tr-TR" dirty="0" smtClean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Yapmamız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gereken şey kesin ve sakin bir ses tonu ile biraz mola vermeyi ve düşünmeyi önermek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olmalıdır.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5" name="TextBox 3"/>
          <p:cNvSpPr txBox="1"/>
          <p:nvPr/>
        </p:nvSpPr>
        <p:spPr>
          <a:xfrm>
            <a:off x="1300348" y="1106811"/>
            <a:ext cx="304121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7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sz="1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 kadar kolay olmayabilir…</a:t>
            </a:r>
            <a:endParaRPr sz="17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459471" y="1101968"/>
            <a:ext cx="48456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7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sz="1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Sabır, sabır </a:t>
            </a:r>
            <a:r>
              <a:rPr lang="tr-TR" sz="17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yaaa</a:t>
            </a:r>
            <a:r>
              <a:rPr lang="tr-TR" sz="1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sabır, aşaması</a:t>
            </a:r>
            <a:endParaRPr sz="17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56" y="4594220"/>
            <a:ext cx="4786604" cy="201185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315616" y="1531908"/>
            <a:ext cx="4245429" cy="257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Unutulmamalıdır 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çocuklara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“çok rahat” bir hayat sunmak, </a:t>
            </a:r>
            <a:endParaRPr lang="tr-TR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onlara 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uzun vadede </a:t>
            </a:r>
            <a:endParaRPr lang="tr-TR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yarar” sağlamak değil, </a:t>
            </a:r>
            <a:endParaRPr lang="tr-TR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zarar” vermek anlamına gelir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418254" y="381177"/>
            <a:ext cx="3357009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dirty="0" smtClean="0"/>
              <a:t>Uzun </a:t>
            </a:r>
            <a:r>
              <a:rPr lang="tr-TR" dirty="0"/>
              <a:t>L</a:t>
            </a:r>
            <a:r>
              <a:rPr lang="tr-TR" dirty="0" smtClean="0"/>
              <a:t>afın </a:t>
            </a:r>
            <a:r>
              <a:rPr lang="tr-TR" dirty="0"/>
              <a:t>K</a:t>
            </a:r>
            <a:r>
              <a:rPr lang="tr-TR" dirty="0" smtClean="0"/>
              <a:t>ısası</a:t>
            </a:r>
            <a:endParaRPr dirty="0"/>
          </a:p>
        </p:txBody>
      </p:sp>
      <p:sp>
        <p:nvSpPr>
          <p:cNvPr id="10" name="Dikdörtgen 9"/>
          <p:cNvSpPr/>
          <p:nvPr/>
        </p:nvSpPr>
        <p:spPr>
          <a:xfrm>
            <a:off x="1399592" y="4206140"/>
            <a:ext cx="7131243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ileleri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olarak sizlerin koyabileceğiniz sağlıklı sınırlar </a:t>
            </a:r>
            <a:endParaRPr lang="tr-TR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sorumlulukların hepsi çocuğunuzun okul hayatındaki </a:t>
            </a:r>
            <a:endParaRPr lang="tr-TR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ortamlarına da olumlu biçimde yansıyacak, </a:t>
            </a:r>
            <a:endParaRPr lang="tr-TR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daha başarılı bir öğrenci olmasını sağlayacaktır.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18" y="559774"/>
            <a:ext cx="2855167" cy="34523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5087673" y="4561548"/>
            <a:ext cx="3605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dirty="0" err="1"/>
              <a:t>Teşekkürler</a:t>
            </a:r>
            <a:endParaRPr dirty="0"/>
          </a:p>
        </p:txBody>
      </p:sp>
      <p:sp>
        <p:nvSpPr>
          <p:cNvPr id="10" name="TextBox 4"/>
          <p:cNvSpPr txBox="1"/>
          <p:nvPr/>
        </p:nvSpPr>
        <p:spPr>
          <a:xfrm>
            <a:off x="2070036" y="2757667"/>
            <a:ext cx="64909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2200">
                <a:solidFill>
                  <a:srgbClr val="323232"/>
                </a:solidFill>
              </a:defRPr>
            </a:pPr>
            <a:r>
              <a:rPr lang="tr-T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sonraki seminerimizde görüşmek dileğiyle</a:t>
            </a:r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418254" y="355690"/>
            <a:ext cx="54720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dirty="0" smtClean="0"/>
              <a:t>İyi ki Buradasınız</a:t>
            </a:r>
            <a:endParaRPr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36" y="1875851"/>
            <a:ext cx="3673889" cy="11507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6" y="5416176"/>
            <a:ext cx="1441824" cy="14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797" y="1291386"/>
            <a:ext cx="8635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 sz="2200">
                <a:solidFill>
                  <a:srgbClr val="323232"/>
                </a:solidFill>
              </a:defRPr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Sınır Koymak = </a:t>
            </a:r>
            <a:r>
              <a:rPr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Sağlıklı</a:t>
            </a:r>
            <a:r>
              <a:rPr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Büyüme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Sağlıklı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İlişkiler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demektir.</a:t>
            </a:r>
            <a:endParaRPr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814595" y="2302424"/>
            <a:ext cx="40808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     Çocuklar, düzeni ve kurallarını bilmedikleri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dünyaya doğarlar.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dünyayı anlayıp tanıyarak,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kendi başlarına bir şeyler yapmaya, yeni ilişkiler kurmaya başladıklarında değişik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tepki ve davranışlarla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karşılaşırlar.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durumlarla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başa çıkabilmeleri için ihtiyaçları olan en önemli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öğreticiler, kurallardır.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Yeni doğan döneminden başlayarak çizilen sınırlar, çocuğa ihtiyaç duyduğu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güç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kontrol imkânını sağlar.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405190" y="581012"/>
            <a:ext cx="3503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468C"/>
                </a:solidFill>
              </a:defRPr>
            </a:pPr>
            <a:r>
              <a:rPr sz="4000" b="1" dirty="0" err="1" smtClean="0">
                <a:latin typeface="Comic Sans MS" panose="030F0702030302020204" pitchFamily="66" charset="0"/>
              </a:rPr>
              <a:t>Sınır</a:t>
            </a:r>
            <a:r>
              <a:rPr sz="4000" b="1" dirty="0" smtClean="0">
                <a:latin typeface="Comic Sans MS" panose="030F0702030302020204" pitchFamily="66" charset="0"/>
              </a:rPr>
              <a:t> </a:t>
            </a:r>
            <a:r>
              <a:rPr sz="4000" b="1" dirty="0" err="1">
                <a:latin typeface="Comic Sans MS" panose="030F0702030302020204" pitchFamily="66" charset="0"/>
              </a:rPr>
              <a:t>Nedir</a:t>
            </a:r>
            <a:r>
              <a:rPr sz="4000" b="1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2408928"/>
            <a:ext cx="3656253" cy="291897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" y="5416176"/>
            <a:ext cx="1441824" cy="144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806668" y="1006622"/>
            <a:ext cx="7864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   Sınırlar ç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ocuğun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özgürlüğünü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kısıtlamak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Aksine ö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zgürlük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alanını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belirlemek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tir.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Başkalarının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haklarına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saygıyı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öğretmek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tir.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479835" y="348218"/>
            <a:ext cx="651813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Çocuklara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Sınır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Koymanın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Önemi</a:t>
            </a:r>
            <a:endParaRPr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si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31" y="3005680"/>
            <a:ext cx="3503545" cy="3275046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061785" y="3142036"/>
            <a:ext cx="4346511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Güvende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hissettirir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Sosyal hayata uyum sağlar.</a:t>
            </a: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Davranışlarının sonucunu öğretir.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Sorumluluk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duygusunu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geliştirir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2200">
                <a:solidFill>
                  <a:srgbClr val="323232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Aile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ilişkilerini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güçlendirir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316589" y="2280262"/>
            <a:ext cx="5078634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Sınır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Koymanın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Faydaları</a:t>
            </a:r>
            <a:endParaRPr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1479835" y="348218"/>
            <a:ext cx="482696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NEDİR BU SINIRLAR?</a:t>
            </a:r>
            <a:endParaRPr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1195796" y="1209992"/>
            <a:ext cx="6741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Kişisel </a:t>
            </a:r>
            <a:r>
              <a:rPr lang="tr-T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Sınır</a:t>
            </a:r>
            <a:endParaRPr lang="tr-TR" sz="1600" dirty="0" smtClean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Bireylerin günlük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kararları, sorumlulukları, bireyin kendisine ve başkalarına yönelik tepki ve davranışları ile onlara duyduğu saygıyı ifade etmektedir. </a:t>
            </a:r>
          </a:p>
          <a:p>
            <a:pPr algn="just"/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141228" y="2088799"/>
            <a:ext cx="4331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Duygusal Sınır</a:t>
            </a: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Hissettiğimiz her duygunun doğal ve kabul edilebilir olması anlamına gelir. Bu bize duygularımızın eleştirilmemesi ve yok sayılmaması hakkını tanır.</a:t>
            </a:r>
          </a:p>
          <a:p>
            <a:pPr algn="just"/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1137886" y="3263431"/>
            <a:ext cx="3768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Fiziksel 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Sınır/Mahremiyet</a:t>
            </a:r>
            <a:endParaRPr lang="tr-TR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bireylerin fiziksel olarak size ne kadar mesafede yaklaşabilecekleri, fiziksel temas olacaksa ne tür temasın uygun olduğu (tokalaşma, sarılma vb.) belirtilmektedir.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935416" y="5293065"/>
            <a:ext cx="6741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Dijital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Sınır</a:t>
            </a:r>
          </a:p>
          <a:p>
            <a:pPr algn="just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Dijital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sınırlar, bireylerin sanal ortamda (internet, sosyal medya, telefonlar, e-posta vb.) kendilerini korumak ve sağlıklı bir dijital yaşam sürdürmek için belirlediği kurallar ve sınırları ifade eder.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82" y="3501189"/>
            <a:ext cx="3566469" cy="194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1846" y="1743881"/>
            <a:ext cx="4282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Biz anne babalar çocuklarımıza «Olmaz» ya da «Hayır» demekten endişe duyarız. “Çocuğumla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olan ilişkim zarar görürse, çocuğumun psikolojisi bozulursa,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çocuğum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artık beni sevmezse,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gibi olmadık endişelere kapılırız.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Özellikle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yoğun mesaileri olan anne babalar, çocuklarına sınır koymakta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daha da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zorlanabilirler. Çünkü çocukları ile geçirecekleri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zaman çok kısıtlı olduğu için bu kısa süreyi  sınır koyarak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geçirirlerse çocuklarının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mutsuz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olacağından endişe ederler.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2917" y="720367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NEDEN SINIR KOYAMIYORUZ?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keyfiniz.com/images/haberler/2024/03/cocuga-sinir-koymak-gerekli-mi-1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68" y="1843307"/>
            <a:ext cx="3520686" cy="343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7623" y="5589036"/>
            <a:ext cx="5038532" cy="98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Oysa ki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262" y="373707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dirty="0" err="1"/>
              <a:t>Sınır</a:t>
            </a:r>
            <a:r>
              <a:rPr dirty="0"/>
              <a:t> </a:t>
            </a:r>
            <a:r>
              <a:rPr dirty="0" err="1"/>
              <a:t>Konulmazsa</a:t>
            </a:r>
            <a:r>
              <a:rPr dirty="0"/>
              <a:t> Ne </a:t>
            </a:r>
            <a:r>
              <a:rPr dirty="0" err="1"/>
              <a:t>Olur</a:t>
            </a:r>
            <a:r>
              <a:rPr dirty="0"/>
              <a:t>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0" y="3654102"/>
            <a:ext cx="4413380" cy="228949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66328" y="3774434"/>
            <a:ext cx="3461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Sınırsız yetişen çocuklar, kendisine görünürde sunulan bütün olanaklara rağmen, içsel düzeyde yalnız ve ilgisiz hissedebilirler.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406410" y="2589962"/>
            <a:ext cx="4987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Sınırlar olmazsa bireysel özellikler ve kişilik de oluşamaz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Saygı ve kişilik gelişimi zedelenir.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120410" y="17130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Sınırları olmayan çocuklar kurallara ve düzene uyum sağlamakta zorlanır.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1670178" y="5280164"/>
            <a:ext cx="7333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ŞU 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HİÇBİR ZAMAN UNUTULMAMALIDIR 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Kİ,</a:t>
            </a:r>
          </a:p>
          <a:p>
            <a:pPr algn="ctr"/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SINIRLARI 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KOYMAK ÖNCELİKLİ OLARAK ANNE VE BABANIN </a:t>
            </a:r>
            <a:endParaRPr lang="tr-TR" sz="16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İLK SORUMLULUĞU VE GÖREVİDİR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.”</a:t>
            </a:r>
            <a:b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2047461" y="788994"/>
            <a:ext cx="563717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Sınır</a:t>
            </a:r>
            <a:r>
              <a:rPr sz="2800" b="1" spc="-50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Koymak</a:t>
            </a:r>
            <a:r>
              <a:rPr sz="2800" b="1" spc="-45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Çocuğa Sevilmediğini</a:t>
            </a:r>
            <a:r>
              <a:rPr sz="2800" b="1" spc="35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Hissettirir</a:t>
            </a:r>
            <a:r>
              <a:rPr sz="2800" b="1" spc="30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mi?</a:t>
            </a:r>
            <a:endParaRPr sz="2800" dirty="0">
              <a:solidFill>
                <a:srgbClr val="FF0000"/>
              </a:solidFill>
              <a:latin typeface="Comic Sans MS" panose="030F0702030302020204" pitchFamily="66" charset="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7777" y="2395319"/>
            <a:ext cx="498674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Çocuğumuza </a:t>
            </a:r>
            <a:r>
              <a:rPr sz="24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bunun</a:t>
            </a:r>
            <a:r>
              <a:rPr sz="2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sevgiyle</a:t>
            </a:r>
            <a:r>
              <a:rPr sz="24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 </a:t>
            </a:r>
            <a:r>
              <a:rPr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olmadığını, </a:t>
            </a:r>
            <a:r>
              <a:rPr sz="2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onları </a:t>
            </a:r>
            <a:r>
              <a:rPr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hatalarıyla</a:t>
            </a:r>
            <a:r>
              <a:rPr sz="24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doğrularıyla</a:t>
            </a:r>
            <a:r>
              <a:rPr sz="24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koşulsuz</a:t>
            </a:r>
            <a:r>
              <a:rPr sz="2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</a:t>
            </a:r>
            <a:r>
              <a:rPr lang="tr-TR" sz="2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edip sevdiğimizi  </a:t>
            </a:r>
            <a:r>
              <a:rPr lang="tr-TR" sz="24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hissettirmemiz gerekir.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2641" y="1791774"/>
            <a:ext cx="2514600" cy="33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0885" y="438342"/>
            <a:ext cx="3334567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dirty="0" err="1" smtClean="0">
                <a:latin typeface="Comic Sans MS" panose="030F0702030302020204" pitchFamily="66" charset="0"/>
              </a:rPr>
              <a:t>Uzmanlar</a:t>
            </a:r>
            <a:r>
              <a:rPr lang="tr-TR" dirty="0" smtClean="0">
                <a:latin typeface="Comic Sans MS" panose="030F0702030302020204" pitchFamily="66" charset="0"/>
              </a:rPr>
              <a:t>a</a:t>
            </a:r>
            <a:r>
              <a:rPr dirty="0" smtClean="0">
                <a:latin typeface="Comic Sans MS" panose="030F0702030302020204" pitchFamily="66" charset="0"/>
              </a:rPr>
              <a:t> G</a:t>
            </a:r>
            <a:r>
              <a:rPr lang="tr-TR" dirty="0" smtClean="0">
                <a:latin typeface="Comic Sans MS" panose="030F0702030302020204" pitchFamily="66" charset="0"/>
              </a:rPr>
              <a:t>öre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172" y="1096846"/>
            <a:ext cx="475861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2200">
                <a:solidFill>
                  <a:srgbClr val="323232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Sınır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koymak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gerekli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2200">
                <a:solidFill>
                  <a:srgbClr val="323232"/>
                </a:solidFill>
              </a:defRPr>
            </a:pP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Asıl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sınır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koymamak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tır.</a:t>
            </a:r>
            <a:endParaRPr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41" y="345233"/>
            <a:ext cx="2977662" cy="306977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69172" y="2251653"/>
            <a:ext cx="51825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ts val="2100"/>
              </a:lnSpc>
              <a:spcAft>
                <a:spcPts val="75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Çocukların uygun yaşam becerileri geliştirebilmeleri ve sorumluluk sahibi olabilmeleri için; açık, dengeli, tutarlı ve net kurallara ihtiyaçları vardır. 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889449" y="4268882"/>
            <a:ext cx="6820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Çocuklarımızın her ne kadar direnseler de bizlerin;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kendilerini güvende hissetmelerini sağlayacak sınırları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çizmemize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 belirlediğimiz sınırları korumada kararlı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olmamıza ihtiyaçları vardır. 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Sınırlarını bildikleri alanlarda kendilerini güvende hissederler. Çünkü sınırı nereden ve nasıl zorlarsa ne ile </a:t>
            </a:r>
            <a:r>
              <a:rPr lang="tr-TR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karşılaşacaklarını öğrenmişlerdir. Sınırlarını bilen, öğrenen çocuklar gereksiz tepkiler göstermezler ve daha az hata yaparlar.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tr-TR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69172" y="3529572"/>
            <a:ext cx="79336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ctr">
              <a:lnSpc>
                <a:spcPts val="2100"/>
              </a:lnSpc>
              <a:spcAft>
                <a:spcPts val="750"/>
              </a:spcAft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Dengeli sınırlar, isyankârlığı engeller ve sorumluluk duygusu kazanımına yardımcı olur.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8253" y="428678"/>
            <a:ext cx="67553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Comic Sans MS" panose="030F0702030302020204" pitchFamily="66" charset="0"/>
            </a:endParaRP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rPr dirty="0" err="1" smtClean="0">
                <a:latin typeface="Comic Sans MS" panose="030F0702030302020204" pitchFamily="66" charset="0"/>
              </a:rPr>
              <a:t>Sınır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dirty="0" err="1" smtClean="0">
                <a:latin typeface="Comic Sans MS" panose="030F0702030302020204" pitchFamily="66" charset="0"/>
              </a:rPr>
              <a:t>Koyma</a:t>
            </a:r>
            <a:r>
              <a:rPr lang="tr-TR" dirty="0" smtClean="0">
                <a:latin typeface="Comic Sans MS" panose="030F0702030302020204" pitchFamily="66" charset="0"/>
              </a:rPr>
              <a:t>k Mı? 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6" y="2997242"/>
            <a:ext cx="3570323" cy="332891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37777" y="2900195"/>
            <a:ext cx="4805265" cy="284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r-TR" sz="1600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Kendini tanıma ve </a:t>
            </a:r>
            <a:r>
              <a:rPr lang="tr-TR" sz="1600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sorgulama:</a:t>
            </a:r>
          </a:p>
          <a:p>
            <a:pPr>
              <a:lnSpc>
                <a:spcPct val="107000"/>
              </a:lnSpc>
            </a:pPr>
            <a:endParaRPr lang="tr-T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4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Ebeveynlerin </a:t>
            </a:r>
            <a:r>
              <a:rPr lang="tr-TR" sz="1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kendilerine sormaları gereken sorular:          </a:t>
            </a:r>
            <a:endParaRPr lang="tr-TR" sz="1400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Çocuğumu ne kadar iyi tanıyorum?       </a:t>
            </a:r>
            <a:endParaRPr lang="tr-TR" sz="1400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Çocuğum beni kızdıran x davranışını yaparken aklından neler geçiyor?         </a:t>
            </a:r>
            <a:endParaRPr lang="tr-TR" sz="1400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Çocuğum bu davranışı yapınca eline neler geçiyor?</a:t>
            </a:r>
            <a:endParaRPr lang="tr-TR" sz="1400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Çocuğum bu davranışı yaptığında neden bu kadar öfkeleniyorum?</a:t>
            </a:r>
            <a:endParaRPr lang="tr-TR" sz="1400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1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Kendim ve çocuğum için neler istiyorum?     </a:t>
            </a:r>
            <a:endParaRPr lang="tr-TR" sz="1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82957" y="1220048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468C"/>
                </a:solidFill>
              </a:defRPr>
            </a:pPr>
            <a:r>
              <a:rPr lang="tr-TR" sz="2800" dirty="0">
                <a:latin typeface="Comic Sans MS" panose="030F0702030302020204" pitchFamily="66" charset="0"/>
              </a:rPr>
              <a:t>Peki </a:t>
            </a:r>
            <a:r>
              <a:rPr lang="tr-TR" sz="2800" dirty="0" smtClean="0">
                <a:latin typeface="Comic Sans MS" panose="030F0702030302020204" pitchFamily="66" charset="0"/>
              </a:rPr>
              <a:t>Ama Nasıl?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993081" y="1769331"/>
            <a:ext cx="1331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sz="10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Aşama </a:t>
            </a:r>
            <a:endParaRPr lang="tr-TR" sz="1000" dirty="0">
              <a:latin typeface="Comic Sans MS" panose="030F0702030302020204" pitchFamily="66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214265" y="1950471"/>
            <a:ext cx="1810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Kendini tanıma ve sorgulama</a:t>
            </a:r>
            <a:endParaRPr lang="tr-TR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Düz Ok Bağlayıcısı 14"/>
          <p:cNvCxnSpPr>
            <a:stCxn id="8" idx="3"/>
            <a:endCxn id="21" idx="1"/>
          </p:cNvCxnSpPr>
          <p:nvPr/>
        </p:nvCxnSpPr>
        <p:spPr>
          <a:xfrm>
            <a:off x="6272878" y="1481658"/>
            <a:ext cx="258552" cy="259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8" idx="2"/>
            <a:endCxn id="20" idx="0"/>
          </p:cNvCxnSpPr>
          <p:nvPr/>
        </p:nvCxnSpPr>
        <p:spPr>
          <a:xfrm>
            <a:off x="4777918" y="1743268"/>
            <a:ext cx="233867" cy="412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2042989" y="1672864"/>
            <a:ext cx="1511975" cy="30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106715" y="2156088"/>
            <a:ext cx="1810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Ortak kurallar belirleme</a:t>
            </a:r>
            <a:endParaRPr lang="tr-TR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6531430" y="1448609"/>
            <a:ext cx="1810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Tutarlı </a:t>
            </a:r>
            <a:r>
              <a:rPr lang="tr-TR" sz="1600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kararlı olarak </a:t>
            </a:r>
            <a:r>
              <a:rPr lang="tr-TR" sz="1600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uygulama</a:t>
            </a:r>
            <a:endParaRPr lang="tr-TR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" y="5416176"/>
            <a:ext cx="1441824" cy="1441824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4959391" y="2006914"/>
            <a:ext cx="1331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10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Aşama </a:t>
            </a:r>
            <a:endParaRPr lang="tr-TR" sz="1000" dirty="0">
              <a:latin typeface="Comic Sans MS" panose="030F0702030302020204" pitchFamily="66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6770891" y="1199577"/>
            <a:ext cx="1331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10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0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Aşama </a:t>
            </a:r>
            <a:endParaRPr lang="tr-TR" sz="1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</TotalTime>
  <Words>909</Words>
  <Application>Microsoft Office PowerPoint</Application>
  <PresentationFormat>Ekran Gösterisi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Symbol</vt:lpstr>
      <vt:lpstr>Times New Roman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NEDEN SINIR KOYAMIYORUZ?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/>
  <cp:keywords/>
  <dc:description>generated using python-pptx</dc:description>
  <cp:lastModifiedBy>Admin</cp:lastModifiedBy>
  <cp:revision>38</cp:revision>
  <dcterms:created xsi:type="dcterms:W3CDTF">2013-01-27T09:14:16Z</dcterms:created>
  <dcterms:modified xsi:type="dcterms:W3CDTF">2025-09-05T08:13:07Z</dcterms:modified>
  <cp:category/>
</cp:coreProperties>
</file>