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handoutMasterIdLst>
    <p:handoutMasterId r:id="rId52"/>
  </p:handoutMasterIdLst>
  <p:sldIdLst>
    <p:sldId id="305" r:id="rId5"/>
    <p:sldId id="296" r:id="rId6"/>
    <p:sldId id="259" r:id="rId7"/>
    <p:sldId id="343" r:id="rId8"/>
    <p:sldId id="389" r:id="rId9"/>
    <p:sldId id="344" r:id="rId10"/>
    <p:sldId id="336" r:id="rId11"/>
    <p:sldId id="359" r:id="rId12"/>
    <p:sldId id="345" r:id="rId13"/>
    <p:sldId id="360" r:id="rId14"/>
    <p:sldId id="361" r:id="rId15"/>
    <p:sldId id="380" r:id="rId16"/>
    <p:sldId id="385" r:id="rId17"/>
    <p:sldId id="379" r:id="rId18"/>
    <p:sldId id="386" r:id="rId19"/>
    <p:sldId id="387" r:id="rId20"/>
    <p:sldId id="381" r:id="rId21"/>
    <p:sldId id="388" r:id="rId22"/>
    <p:sldId id="371" r:id="rId23"/>
    <p:sldId id="373" r:id="rId24"/>
    <p:sldId id="372" r:id="rId25"/>
    <p:sldId id="362" r:id="rId26"/>
    <p:sldId id="374" r:id="rId27"/>
    <p:sldId id="363" r:id="rId28"/>
    <p:sldId id="375" r:id="rId29"/>
    <p:sldId id="376" r:id="rId30"/>
    <p:sldId id="377" r:id="rId31"/>
    <p:sldId id="364" r:id="rId32"/>
    <p:sldId id="365" r:id="rId33"/>
    <p:sldId id="366" r:id="rId34"/>
    <p:sldId id="367" r:id="rId35"/>
    <p:sldId id="368" r:id="rId36"/>
    <p:sldId id="370" r:id="rId37"/>
    <p:sldId id="325" r:id="rId38"/>
    <p:sldId id="328" r:id="rId39"/>
    <p:sldId id="329" r:id="rId40"/>
    <p:sldId id="330" r:id="rId41"/>
    <p:sldId id="331" r:id="rId42"/>
    <p:sldId id="338" r:id="rId43"/>
    <p:sldId id="339" r:id="rId44"/>
    <p:sldId id="340" r:id="rId45"/>
    <p:sldId id="382" r:id="rId46"/>
    <p:sldId id="383" r:id="rId47"/>
    <p:sldId id="384" r:id="rId48"/>
    <p:sldId id="332" r:id="rId49"/>
    <p:sldId id="316" r:id="rId50"/>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Yazar" initials="A" lastIdx="0" clrIdx="3"/>
  <p:cmAuthor id="5" name="Lenovo" initials="L" lastIdx="1" clrIdx="4">
    <p:extLst>
      <p:ext uri="{19B8F6BF-5375-455C-9EA6-DF929625EA0E}">
        <p15:presenceInfo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79" autoAdjust="0"/>
  </p:normalViewPr>
  <p:slideViewPr>
    <p:cSldViewPr snapToGrid="0">
      <p:cViewPr>
        <p:scale>
          <a:sx n="66" d="100"/>
          <a:sy n="66" d="100"/>
        </p:scale>
        <p:origin x="858" y="21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3" d="100"/>
          <a:sy n="93" d="100"/>
        </p:scale>
        <p:origin x="370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5-09-05T11:12:48.062" idx="1">
    <p:pos x="10" y="10"/>
    <p:text>Adres:
Fatih Sultan Mehmet Mahallesi Mimar Sinan Caddesi No 21 Merkez / NEVŞEHİR
Telefon
(384) 213 0559</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7ECFF8D-9C94-4CB6-ABB7-13ABA2ED68C5}" type="datetime1">
              <a:rPr lang="tr-TR" smtClean="0"/>
              <a:t>5.09.2025</a:t>
            </a:fld>
            <a:endParaRPr lang="tr-TR"/>
          </a:p>
        </p:txBody>
      </p:sp>
      <p:sp>
        <p:nvSpPr>
          <p:cNvPr id="4" name="Alt Bilgi Yer Tutucusu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7369B77-94AB-0344-9EBF-9DB9EE8D3ABC}" type="slidenum">
              <a:rPr lang="tr-TR" smtClean="0"/>
              <a:t>‹#›</a:t>
            </a:fld>
            <a:endParaRPr lang="tr-TR"/>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19E4F20-2C85-4D6A-89FE-8089ED14F6F9}" type="datetime1">
              <a:rPr lang="tr-TR" noProof="0" smtClean="0"/>
              <a:t>5.09.2025</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775476F-A808-1F46-A368-07984F6DA22E}" type="slidenum">
              <a:rPr lang="tr-TR" noProof="0" smtClean="0"/>
              <a:t>‹#›</a:t>
            </a:fld>
            <a:endParaRPr lang="tr-TR" noProof="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0775476F-A808-1F46-A368-07984F6DA22E}" type="slidenum">
              <a:rPr lang="tr-TR" smtClean="0"/>
              <a:t>1</a:t>
            </a:fld>
            <a:endParaRPr lang="tr-TR" dirty="0"/>
          </a:p>
        </p:txBody>
      </p:sp>
    </p:spTree>
    <p:extLst>
      <p:ext uri="{BB962C8B-B14F-4D97-AF65-F5344CB8AC3E}">
        <p14:creationId xmlns:p14="http://schemas.microsoft.com/office/powerpoint/2010/main" val="374392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5"/>
          </p:nvPr>
        </p:nvSpPr>
        <p:spPr/>
        <p:txBody>
          <a:bodyPr rtlCol="0"/>
          <a:lstStyle/>
          <a:p>
            <a:pPr rtl="0"/>
            <a:fld id="{0775476F-A808-1F46-A368-07984F6DA22E}" type="slidenum">
              <a:rPr lang="tr-TR" smtClean="0"/>
              <a:t>2</a:t>
            </a:fld>
            <a:endParaRPr lang="tr-TR" dirty="0"/>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5"/>
          </p:nvPr>
        </p:nvSpPr>
        <p:spPr/>
        <p:txBody>
          <a:bodyPr rtlCol="0"/>
          <a:lstStyle/>
          <a:p>
            <a:pPr rtl="0"/>
            <a:fld id="{0775476F-A808-1F46-A368-07984F6DA22E}" type="slidenum">
              <a:rPr lang="tr-TR" smtClean="0"/>
              <a:t>3</a:t>
            </a:fld>
            <a:endParaRPr lang="tr-TR" dirty="0"/>
          </a:p>
        </p:txBody>
      </p:sp>
    </p:spTree>
    <p:extLst>
      <p:ext uri="{BB962C8B-B14F-4D97-AF65-F5344CB8AC3E}">
        <p14:creationId xmlns:p14="http://schemas.microsoft.com/office/powerpoint/2010/main" val="1242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775476F-A808-1F46-A368-07984F6DA22E}" type="slidenum">
              <a:rPr lang="tr-TR" smtClean="0"/>
              <a:t>46</a:t>
            </a:fld>
            <a:endParaRPr lang="tr-TR"/>
          </a:p>
        </p:txBody>
      </p:sp>
    </p:spTree>
    <p:extLst>
      <p:ext uri="{BB962C8B-B14F-4D97-AF65-F5344CB8AC3E}">
        <p14:creationId xmlns:p14="http://schemas.microsoft.com/office/powerpoint/2010/main" val="2140470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tx2"/>
        </a:solidFill>
        <a:effectLst/>
      </p:bgPr>
    </p:bg>
    <p:spTree>
      <p:nvGrpSpPr>
        <p:cNvPr id="1" name=""/>
        <p:cNvGrpSpPr/>
        <p:nvPr/>
      </p:nvGrpSpPr>
      <p:grpSpPr>
        <a:xfrm>
          <a:off x="0" y="0"/>
          <a:ext cx="0" cy="0"/>
          <a:chOff x="0" y="0"/>
          <a:chExt cx="0" cy="0"/>
        </a:xfrm>
      </p:grpSpPr>
      <p:pic>
        <p:nvPicPr>
          <p:cNvPr id="5" name="Resim 4" descr="Metin, bitki içeren bir resim&#10;&#10;Açıklama otomatik olarak oluşturuldu">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cxnSp>
        <p:nvCxnSpPr>
          <p:cNvPr id="9" name="Düz Bağlayıcı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Resim 10" descr="Metin içeren bir resim&#10;&#10;Açıklama otomatik olarak oluşturuldu">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3" name="Resim 12" descr="Seramik eşya, porselen içeren bir resim&#10;&#10;Açıklama otomatik olarak oluşturuldu">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Resim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Başlık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sz="4600"/>
            </a:lvl1pPr>
          </a:lstStyle>
          <a:p>
            <a:pPr rtl="0"/>
            <a:r>
              <a:rPr lang="tr-TR" noProof="0"/>
              <a:t>Asıl başlık stilini düzenlemek için tıklayın</a:t>
            </a:r>
          </a:p>
        </p:txBody>
      </p:sp>
      <p:sp>
        <p:nvSpPr>
          <p:cNvPr id="3" name="Alt Başlık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4596384" y="2267712"/>
            <a:ext cx="2999232" cy="43891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Başlık ve İçerik">
    <p:bg>
      <p:bgPr>
        <a:solidFill>
          <a:schemeClr val="tx2"/>
        </a:solidFill>
        <a:effectLst/>
      </p:bgPr>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9" name="Resim 8" descr="Kumaş içeren bir resim&#10;&#10;Açıklama otomatik olarak oluşturuldu">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Dikdörtgen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3" name="Resim 12" descr="Çiçek ve bitki içeren bir resim&#10;&#10;Açıklama otomatik olarak oluşturuldu">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Başlık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a:latin typeface="Baskerville" panose="02020502070401020303" pitchFamily="18" charset="0"/>
                <a:ea typeface="Baskerville" panose="02020502070401020303" pitchFamily="18"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14" name="Alt Bilgi Yer Tutucusu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p>
            <a:pPr rtl="0"/>
            <a:r>
              <a:rPr lang="tr-TR" noProof="0"/>
              <a:t>Sunu başlığı</a:t>
            </a:r>
          </a:p>
        </p:txBody>
      </p:sp>
      <p:sp>
        <p:nvSpPr>
          <p:cNvPr id="15" name="Slayt Numarası Yer Tutucusu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Özel Düzen">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8" name="Dikdörtgen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0" name="Resim 9" descr="Yumuşakça, böcek içeren bir resim&#10;&#10;Açıklama otomatik olarak oluşturuldu">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Başlık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a:lvl1pPr>
          </a:lstStyle>
          <a:p>
            <a:pPr rtl="0"/>
            <a:r>
              <a:rPr lang="tr-TR" noProof="0"/>
              <a:t>Asıl başlık stilini düzenlemek için tıklayın</a:t>
            </a:r>
          </a:p>
        </p:txBody>
      </p:sp>
      <p:sp>
        <p:nvSpPr>
          <p:cNvPr id="3" name="Alt Bilgi Yer Tutucusu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p>
            <a:pPr rtl="0"/>
            <a:r>
              <a:rPr lang="tr-TR" noProof="0"/>
              <a:t>Sunu başlığı</a:t>
            </a:r>
          </a:p>
        </p:txBody>
      </p:sp>
      <p:sp>
        <p:nvSpPr>
          <p:cNvPr id="4" name="Slayt Numarası Yer Tutucusu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
        <p:nvSpPr>
          <p:cNvPr id="12" name="İçerik Yer Tutucusu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sp>
        <p:nvSpPr>
          <p:cNvPr id="16" name="Dikdörtgen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36" name="Resim 35" descr="Bir ağacın yakından görüntüsü&#10;&#10;Açıklama otomatik olarak orta düzeyde güvenilirlikle oluşturuldu">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Başlık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p>
            <a:pPr rtl="0"/>
            <a:r>
              <a:rPr lang="tr-TR" noProof="0"/>
              <a:t>Asıl başlık stilini düzenlemek için tıklayın</a:t>
            </a:r>
          </a:p>
        </p:txBody>
      </p:sp>
      <p:sp>
        <p:nvSpPr>
          <p:cNvPr id="8" name="Alt Bilgi Yer Tutucusu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p>
            <a:pPr rtl="0"/>
            <a:r>
              <a:rPr lang="tr-TR" noProof="0"/>
              <a:t>Sunu başlığı</a:t>
            </a:r>
          </a:p>
        </p:txBody>
      </p:sp>
      <p:sp>
        <p:nvSpPr>
          <p:cNvPr id="9" name="Slayt Numarası Yer Tutucusu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
        <p:nvSpPr>
          <p:cNvPr id="29" name="Metin Yer Tutucusu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sz="2000" b="0">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30" name="İçerik Yer Tutucusu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31" name="Metin Yer Tutucusu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sz="2000" b="0">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32" name="İçerik Yer Tutucusu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pic>
        <p:nvPicPr>
          <p:cNvPr id="38" name="Resim 37" descr="Bir grup çiçek&#10;&#10;Açıklama otomatik olarak düşük düzey güvenilirlikle oluşturuldu">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Metin Yer Tutucusu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sz="30000">
                <a:solidFill>
                  <a:schemeClr val="bg1"/>
                </a:solidFill>
                <a:latin typeface="Times New Roman" panose="02020603050405020304" pitchFamily="18" charset="0"/>
              </a:defRPr>
            </a:lvl1pPr>
          </a:lstStyle>
          <a:p>
            <a:pPr lvl="0" rtl="0"/>
            <a:r>
              <a:rPr lang="tr-TR" noProof="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Karşılaştırma">
    <p:bg>
      <p:bgPr>
        <a:solidFill>
          <a:schemeClr val="tx2"/>
        </a:solidFill>
        <a:effectLst/>
      </p:bgPr>
    </p:bg>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cxnSp>
        <p:nvCxnSpPr>
          <p:cNvPr id="12" name="Düz Bağlayıcı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Resim 13" descr="Yumuşakça, böcek içeren bir resim&#10;&#10;Açıklama otomatik olarak oluşturuldu">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Başlık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a:lvl1p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sz="2000" b="0">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4" name="İçerik Yer Tutucusu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Metin Yer Tutucusu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sz="2000" b="0">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6" name="İçerik Yer Tutucusu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8" name="Alt Bilgi Yer Tutucusu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p>
            <a:pPr rtl="0"/>
            <a:r>
              <a:rPr lang="tr-TR" noProof="0"/>
              <a:t>Sunu başlığı</a:t>
            </a:r>
          </a:p>
        </p:txBody>
      </p:sp>
      <p:sp>
        <p:nvSpPr>
          <p:cNvPr id="9" name="Slayt Numarası Yer Tutucusu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
        <p:nvSpPr>
          <p:cNvPr id="15" name="Metin Yer Tutucusu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sz="2000" b="0">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16" name="İçerik Yer Tutucusu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Özel Düzen">
    <p:spTree>
      <p:nvGrpSpPr>
        <p:cNvPr id="1" name=""/>
        <p:cNvGrpSpPr/>
        <p:nvPr/>
      </p:nvGrpSpPr>
      <p:grpSpPr>
        <a:xfrm>
          <a:off x="0" y="0"/>
          <a:ext cx="0" cy="0"/>
          <a:chOff x="0" y="0"/>
          <a:chExt cx="0" cy="0"/>
        </a:xfrm>
      </p:grpSpPr>
      <p:pic>
        <p:nvPicPr>
          <p:cNvPr id="6" name="Resim 5" descr="Kumaş içeren bir resim&#10;&#10;Açıklama otomatik olarak oluşturuldu">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Dikdörtgen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8" name="Resim 7" descr="Çiçek ve bitki içeren bir resim&#10;&#10;Açıklama otomatik olarak oluşturuldu">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Resim 9" descr="Bir çiçeğin yakından görüntüsü&#10;&#10;Açıklama otomatik olarak düşük düzey güvenilirlikle oluşturuldu">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Resim 11" descr="Bir çiçeğin yakından görüntüsü&#10;&#10;Açıklama otomatik olarak düşük düzey güvenilirlikle oluşturuldu">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Dikdörtgen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6" name="Dikdörtgen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2" name="Başlık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a:lvl1pPr>
          </a:lstStyle>
          <a:p>
            <a:pPr rtl="0"/>
            <a:r>
              <a:rPr lang="tr-TR" noProof="0"/>
              <a:t>Asıl başlık stilini düzenlemek için tıklayın</a:t>
            </a:r>
          </a:p>
        </p:txBody>
      </p:sp>
      <p:sp>
        <p:nvSpPr>
          <p:cNvPr id="19" name="İçerik Yer Tutucusu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rtl="0"/>
            <a:r>
              <a:rPr lang="tr-TR" noProof="0"/>
              <a:t>Asıl metin stillerini düzenlemek için tıklayın</a:t>
            </a:r>
          </a:p>
          <a:p>
            <a:pPr lvl="1" rtl="0"/>
            <a:r>
              <a:rPr lang="tr-TR" noProof="0"/>
              <a:t>İkinci düzey</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0" name="Dikdörtgen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1" name="Resim 10" descr="Yumuşakça, böcek içeren bir resim&#10;&#10;Açıklama otomatik olarak oluşturuldu">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Başlık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İçerik Yer Tutucusu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Alt Bilgi Yer Tutucusu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p>
            <a:pPr rtl="0"/>
            <a:r>
              <a:rPr lang="tr-TR" noProof="0"/>
              <a:t>Sunu başlığı</a:t>
            </a:r>
          </a:p>
        </p:txBody>
      </p:sp>
      <p:sp>
        <p:nvSpPr>
          <p:cNvPr id="8" name="Slayt Numarası Yer Tutucusu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6" name="Dikdörtgen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7" name="Resim 6" descr="Yumuşakça, böcek içeren bir resim&#10;&#10;Açıklama otomatik olarak oluşturuldu">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Başlık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a:lvl1pPr>
          </a:lstStyle>
          <a:p>
            <a:pPr rtl="0"/>
            <a:r>
              <a:rPr lang="tr-TR" noProof="0"/>
              <a:t>Asıl başlık stilini düzenlemek için tıklayın</a:t>
            </a:r>
          </a:p>
        </p:txBody>
      </p:sp>
      <p:sp>
        <p:nvSpPr>
          <p:cNvPr id="4" name="Alt Bilgi Yer Tutucusu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p>
            <a:pPr rtl="0"/>
            <a:r>
              <a:rPr lang="tr-TR" noProof="0"/>
              <a:t>Sunu başlığı</a:t>
            </a:r>
          </a:p>
        </p:txBody>
      </p:sp>
      <p:sp>
        <p:nvSpPr>
          <p:cNvPr id="5" name="Slayt Numarası Yer Tutucusu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oş">
    <p:bg>
      <p:bgPr>
        <a:solidFill>
          <a:schemeClr val="tx2"/>
        </a:solidFill>
        <a:effectLst/>
      </p:bgPr>
    </p:bg>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p>
            <a:pPr rtl="0"/>
            <a:r>
              <a:rPr lang="tr-TR" noProof="0"/>
              <a:t>Sunu başlığı</a:t>
            </a:r>
          </a:p>
        </p:txBody>
      </p:sp>
      <p:sp>
        <p:nvSpPr>
          <p:cNvPr id="4" name="Slayt Numarası Yer Tutucusu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sz="3200"/>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Metin Yer Tutucusu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6" name="Alt Bilgi Yer Tutucusu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sz="3200"/>
            </a:lvl1pPr>
          </a:lstStyle>
          <a:p>
            <a:pPr rtl="0"/>
            <a:r>
              <a:rPr lang="tr-TR" noProof="0"/>
              <a:t>Asıl başlık stilini düzenlemek için tıklayın</a:t>
            </a:r>
          </a:p>
        </p:txBody>
      </p:sp>
      <p:sp>
        <p:nvSpPr>
          <p:cNvPr id="3" name="Resim Yer Tutucusu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p>
        </p:txBody>
      </p:sp>
      <p:sp>
        <p:nvSpPr>
          <p:cNvPr id="4" name="Metin Yer Tutucusu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6" name="Alt Bilgi Yer Tutucusu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Karşılaştırma">
    <p:spTree>
      <p:nvGrpSpPr>
        <p:cNvPr id="1" name=""/>
        <p:cNvGrpSpPr/>
        <p:nvPr/>
      </p:nvGrpSpPr>
      <p:grpSpPr>
        <a:xfrm>
          <a:off x="0" y="0"/>
          <a:ext cx="0" cy="0"/>
          <a:chOff x="0" y="0"/>
          <a:chExt cx="0" cy="0"/>
        </a:xfrm>
      </p:grpSpPr>
      <p:pic>
        <p:nvPicPr>
          <p:cNvPr id="4" name="Resim 3" descr="Kumaş içeren bir resim&#10;&#10;Açıklama otomatik olarak oluşturuldu">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Dikdörtgen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3" name="Resim 12" descr="Bir grup çiçek&#10;&#10;Açıklama otomatik olarak düşük düzey güvenilirlikle oluşturuldu">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Başlık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p>
            <a:pPr rtl="0"/>
            <a:r>
              <a:rPr lang="tr-TR" noProof="0"/>
              <a:t>Asıl başlık stilini düzenlemek için tıklayın</a:t>
            </a:r>
          </a:p>
        </p:txBody>
      </p:sp>
      <p:sp>
        <p:nvSpPr>
          <p:cNvPr id="8" name="Alt Bilgi Yer Tutucusu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p>
            <a:pPr rtl="0"/>
            <a:r>
              <a:rPr lang="tr-TR" noProof="0"/>
              <a:t>Sunu başlığı</a:t>
            </a:r>
          </a:p>
        </p:txBody>
      </p:sp>
      <p:sp>
        <p:nvSpPr>
          <p:cNvPr id="9" name="Slayt Numarası Yer Tutucusu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
        <p:nvSpPr>
          <p:cNvPr id="32" name="İçerik Yer Tutucusu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pic>
        <p:nvPicPr>
          <p:cNvPr id="6" name="Resim 5" descr="Çiçek ve bitki içeren bir resim&#10;&#10;Açıklama otomatik olarak oluşturuldu">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Metin Yer Tutucusu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sz="30000">
                <a:solidFill>
                  <a:schemeClr val="bg1"/>
                </a:solidFill>
                <a:latin typeface="Times New Roman" panose="02020603050405020304" pitchFamily="18" charset="0"/>
              </a:defRPr>
            </a:lvl1pPr>
          </a:lstStyle>
          <a:p>
            <a:pPr lvl="0" rtl="0"/>
            <a:r>
              <a:rPr lang="tr-TR" noProof="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Başlık ve İçerik">
    <p:bg>
      <p:bgPr>
        <a:solidFill>
          <a:schemeClr val="tx2"/>
        </a:solidFill>
        <a:effectLst/>
      </p:bgPr>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solidFill>
                <a:schemeClr val="bg1"/>
              </a:solidFill>
            </a:endParaRPr>
          </a:p>
        </p:txBody>
      </p:sp>
      <p:sp>
        <p:nvSpPr>
          <p:cNvPr id="9" name="Dikdörtgen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1" name="Resim 10" descr="Yumuşakça, böcek içeren bir resim&#10;&#10;Açıklama otomatik olarak oluşturuldu">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Resim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Başlık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a:latin typeface="Baskerville" panose="02020502070401020303" pitchFamily="18" charset="0"/>
                <a:ea typeface="Baskerville" panose="02020502070401020303" pitchFamily="18"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rtl="0"/>
            <a:r>
              <a:rPr lang="tr-TR" noProof="0"/>
              <a:t>Asıl metin stillerini düzenlemek için tıklayın</a:t>
            </a:r>
          </a:p>
          <a:p>
            <a:pPr lvl="1" rtl="0"/>
            <a:r>
              <a:rPr lang="tr-TR" noProof="0"/>
              <a:t>İkinci düzey</a:t>
            </a:r>
          </a:p>
        </p:txBody>
      </p:sp>
      <p:sp>
        <p:nvSpPr>
          <p:cNvPr id="14" name="Alt Bilgi Yer Tutucusu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p>
            <a:pPr rtl="0"/>
            <a:r>
              <a:rPr lang="tr-TR" noProof="0"/>
              <a:t>Sunu başlığı</a:t>
            </a:r>
          </a:p>
        </p:txBody>
      </p:sp>
      <p:sp>
        <p:nvSpPr>
          <p:cNvPr id="15" name="Slayt Numarası Yer Tutucusu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tx2"/>
        </a:solidFill>
        <a:effectLst/>
      </p:bgPr>
    </p:bg>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1" name="Resim 10" descr="Bir bitkinin yakın çekimi&#10;&#10;Açıklama otomatik olarak düşük düzey güvenilirlikle oluşturuldu">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Resim 8" descr="Yatak örtüsü, kumaş içeren bir resim&#10;&#10;Açıklama otomatik olarak oluşturuldu">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Dikdörtgen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Gill Sans Light" panose="020B0302020104020203" pitchFamily="34" charset="-79"/>
              <a:cs typeface="Gill Sans Light" panose="020B0302020104020203" pitchFamily="34" charset="-79"/>
            </a:endParaRPr>
          </a:p>
        </p:txBody>
      </p:sp>
      <p:pic>
        <p:nvPicPr>
          <p:cNvPr id="15" name="Resim 14" descr="Seramik eşya, porselen içeren bir resim&#10;&#10;Açıklama otomatik olarak oluşturuldu">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Resim 16" descr="Metin içeren bir resim&#10;&#10;Açıklama otomatik olarak oluşturuldu">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Başlık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sz="4400"/>
            </a:lvl1p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Asıl metin stillerini düzenlemek için tıklayın</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a:latin typeface="Baskerville" panose="02020502070401020303" pitchFamily="18" charset="0"/>
                <a:ea typeface="Baskerville" panose="02020502070401020303" pitchFamily="18"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aşlık ve İçerik yeşil">
    <p:bg>
      <p:bgPr>
        <a:solidFill>
          <a:schemeClr val="tx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a:latin typeface="Baskerville" panose="02020502070401020303" pitchFamily="18" charset="0"/>
                <a:ea typeface="Baskerville" panose="02020502070401020303" pitchFamily="18"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ölüm Üst Bilgisi">
    <p:bg>
      <p:bgPr>
        <a:solidFill>
          <a:schemeClr val="tx2"/>
        </a:soli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8" name="Resim 7" descr="Kumaş içeren bir resim&#10;&#10;Açıklama otomatik olarak oluşturuldu">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Dikdörtgen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6" name="Resim 15" descr="Çiçek ve bitki içeren bir resim&#10;&#10;Açıklama otomatik olarak oluşturuldu">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Resim 18" descr="Yumuşakça, böcek içeren bir resim&#10;&#10;Açıklama otomatik olarak oluşturuldu">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Başlık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sz="4400"/>
            </a:lvl1p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Asıl metin stillerini düzenlemek için tıklayın</a:t>
            </a:r>
          </a:p>
        </p:txBody>
      </p:sp>
      <p:sp>
        <p:nvSpPr>
          <p:cNvPr id="27" name="Metin Yer Tutucusu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sz="14000" b="1">
                <a:solidFill>
                  <a:schemeClr val="tx2"/>
                </a:solidFill>
                <a:latin typeface="Times New Roman" panose="02020603050405020304" pitchFamily="18" charset="0"/>
              </a:defRPr>
            </a:lvl1pPr>
          </a:lstStyle>
          <a:p>
            <a:pPr lvl="0" rtl="0"/>
            <a:r>
              <a:rPr lang="tr-TR" noProof="0"/>
              <a:t>”</a:t>
            </a:r>
          </a:p>
        </p:txBody>
      </p:sp>
      <p:sp>
        <p:nvSpPr>
          <p:cNvPr id="28" name="Metin Yer Tutucusu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sz="14000" b="1">
                <a:solidFill>
                  <a:schemeClr val="tx2"/>
                </a:solidFill>
                <a:latin typeface="Times New Roman" panose="02020603050405020304" pitchFamily="18" charset="0"/>
              </a:defRPr>
            </a:lvl1pPr>
          </a:lstStyle>
          <a:p>
            <a:pPr lvl="0" rtl="0"/>
            <a:r>
              <a:rPr lang="tr-TR" noProof="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Özel Düzen">
    <p:bg>
      <p:bgPr>
        <a:solidFill>
          <a:schemeClr val="tx2"/>
        </a:soli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8" name="Dikdörtgen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0" name="Resim 9" descr="Yumuşakça, böcek içeren bir resim&#10;&#10;Açıklama otomatik olarak oluşturuldu">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Başlık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a:lvl1pPr>
          </a:lstStyle>
          <a:p>
            <a:pPr rtl="0"/>
            <a:r>
              <a:rPr lang="tr-TR" noProof="0"/>
              <a:t>Asıl başlık stilini düzenlemek için tıklayın</a:t>
            </a:r>
          </a:p>
        </p:txBody>
      </p:sp>
      <p:sp>
        <p:nvSpPr>
          <p:cNvPr id="22" name="Resim Yer Tutucusu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sz="1800"/>
            </a:lvl1pPr>
          </a:lstStyle>
          <a:p>
            <a:pPr rtl="0"/>
            <a:r>
              <a:rPr lang="tr-TR" noProof="0"/>
              <a:t>Resim eklemek için simgeye tıklayın</a:t>
            </a:r>
          </a:p>
        </p:txBody>
      </p:sp>
      <p:sp>
        <p:nvSpPr>
          <p:cNvPr id="20" name="Metin Yer Tutucusu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sz="2000">
                <a:latin typeface="Gill Sans Nova" panose="020B0602020104020203" pitchFamily="34" charset="0"/>
              </a:defRPr>
            </a:lvl1pPr>
          </a:lstStyle>
          <a:p>
            <a:pPr lvl="0" rtl="0"/>
            <a:r>
              <a:rPr lang="tr-TR" noProof="0"/>
              <a:t>Asıl metin stillerini düzenlemek için tıklayın</a:t>
            </a:r>
          </a:p>
        </p:txBody>
      </p:sp>
      <p:sp>
        <p:nvSpPr>
          <p:cNvPr id="21" name="Metin Yer Tutucusu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sz="1600">
                <a:latin typeface="+mn-lt"/>
              </a:defRPr>
            </a:lvl1pPr>
          </a:lstStyle>
          <a:p>
            <a:pPr lvl="0" rtl="0"/>
            <a:r>
              <a:rPr lang="tr-TR" noProof="0"/>
              <a:t>Asıl metin stillerini düzenlemek için tıklayın</a:t>
            </a:r>
          </a:p>
        </p:txBody>
      </p:sp>
      <p:sp>
        <p:nvSpPr>
          <p:cNvPr id="31" name="Resim Yer Tutucusu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sz="1800"/>
            </a:lvl1pPr>
          </a:lstStyle>
          <a:p>
            <a:pPr rtl="0"/>
            <a:r>
              <a:rPr lang="tr-TR" noProof="0"/>
              <a:t>Resim eklemek için simgeye tıklayın</a:t>
            </a:r>
          </a:p>
        </p:txBody>
      </p:sp>
      <p:sp>
        <p:nvSpPr>
          <p:cNvPr id="33" name="Metin Yer Tutucusu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sz="2000">
                <a:latin typeface="Gill Sans Nova" panose="020B0602020104020203" pitchFamily="34" charset="0"/>
              </a:defRPr>
            </a:lvl1pPr>
          </a:lstStyle>
          <a:p>
            <a:pPr lvl="0" rtl="0"/>
            <a:r>
              <a:rPr lang="tr-TR" noProof="0"/>
              <a:t>Asıl metin stillerini düzenlemek için tıklayın</a:t>
            </a:r>
          </a:p>
        </p:txBody>
      </p:sp>
      <p:sp>
        <p:nvSpPr>
          <p:cNvPr id="32" name="Metin Yer Tutucusu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sz="1600">
                <a:latin typeface="+mn-lt"/>
              </a:defRPr>
            </a:lvl1pPr>
          </a:lstStyle>
          <a:p>
            <a:pPr lvl="0" rtl="0"/>
            <a:r>
              <a:rPr lang="tr-TR" noProof="0"/>
              <a:t>Asıl metin stillerini düzenlemek için tıklayın</a:t>
            </a:r>
          </a:p>
        </p:txBody>
      </p:sp>
      <p:sp>
        <p:nvSpPr>
          <p:cNvPr id="30" name="Resim Yer Tutucusu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sz="1800"/>
            </a:lvl1pPr>
          </a:lstStyle>
          <a:p>
            <a:pPr rtl="0"/>
            <a:r>
              <a:rPr lang="tr-TR" noProof="0"/>
              <a:t>Resim eklemek için simgeye tıklayın</a:t>
            </a:r>
          </a:p>
        </p:txBody>
      </p:sp>
      <p:sp>
        <p:nvSpPr>
          <p:cNvPr id="35" name="Metin Yer Tutucusu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sz="2000">
                <a:latin typeface="Gill Sans Nova" panose="020B0602020104020203" pitchFamily="34" charset="0"/>
              </a:defRPr>
            </a:lvl1pPr>
          </a:lstStyle>
          <a:p>
            <a:pPr lvl="0" rtl="0"/>
            <a:r>
              <a:rPr lang="tr-TR" noProof="0"/>
              <a:t>Asıl metin stillerini düzenlemek için tıklayın</a:t>
            </a:r>
          </a:p>
        </p:txBody>
      </p:sp>
      <p:sp>
        <p:nvSpPr>
          <p:cNvPr id="34" name="Metin Yer Tutucusu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sz="1600">
                <a:latin typeface="+mn-lt"/>
              </a:defRPr>
            </a:lvl1pPr>
          </a:lstStyle>
          <a:p>
            <a:pPr lvl="0" rtl="0"/>
            <a:r>
              <a:rPr lang="tr-TR" noProof="0"/>
              <a:t>Asıl metin stillerini düzenlemek için tıklayın</a:t>
            </a:r>
          </a:p>
        </p:txBody>
      </p:sp>
      <p:sp>
        <p:nvSpPr>
          <p:cNvPr id="29" name="Resim Yer Tutucusu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sz="1800"/>
            </a:lvl1pPr>
          </a:lstStyle>
          <a:p>
            <a:pPr rtl="0"/>
            <a:r>
              <a:rPr lang="tr-TR" noProof="0"/>
              <a:t>Resim eklemek için simgeye tıklayın</a:t>
            </a:r>
          </a:p>
        </p:txBody>
      </p:sp>
      <p:sp>
        <p:nvSpPr>
          <p:cNvPr id="37" name="Metin Yer Tutucusu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sz="2000">
                <a:latin typeface="Gill Sans Nova" panose="020B0602020104020203" pitchFamily="34" charset="0"/>
              </a:defRPr>
            </a:lvl1pPr>
          </a:lstStyle>
          <a:p>
            <a:pPr lvl="0" rtl="0"/>
            <a:r>
              <a:rPr lang="tr-TR" noProof="0"/>
              <a:t>Asıl metin stillerini düzenlemek için tıklayın</a:t>
            </a:r>
          </a:p>
        </p:txBody>
      </p:sp>
      <p:sp>
        <p:nvSpPr>
          <p:cNvPr id="36" name="Metin Yer Tutucusu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sz="1600">
                <a:latin typeface="+mn-lt"/>
              </a:defRPr>
            </a:lvl1pPr>
          </a:lstStyle>
          <a:p>
            <a:pPr lvl="0" rtl="0"/>
            <a:r>
              <a:rPr lang="tr-TR" noProof="0"/>
              <a:t>Asıl metin stillerini düzenlemek için tıklayın</a:t>
            </a:r>
          </a:p>
        </p:txBody>
      </p:sp>
      <p:sp>
        <p:nvSpPr>
          <p:cNvPr id="3" name="Alt Bilgi Yer Tutucusu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p>
            <a:pPr rtl="0"/>
            <a:r>
              <a:rPr lang="tr-TR" noProof="0"/>
              <a:t>Sunu başlığı</a:t>
            </a:r>
          </a:p>
        </p:txBody>
      </p:sp>
      <p:sp>
        <p:nvSpPr>
          <p:cNvPr id="4" name="Slayt Numarası Yer Tutucusu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Özel Düzen">
    <p:bg>
      <p:bgPr>
        <a:solidFill>
          <a:schemeClr val="tx2"/>
        </a:soli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8" name="Dikdörtgen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0" name="Resim 9" descr="Yumuşakça, böcek içeren bir resim&#10;&#10;Açıklama otomatik olarak oluşturuldu">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Başlık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a:lvl1pPr>
          </a:lstStyle>
          <a:p>
            <a:pPr rtl="0"/>
            <a:r>
              <a:rPr lang="tr-TR" noProof="0"/>
              <a:t>Asıl başlık stilini düzenlemek için tıklayın</a:t>
            </a:r>
          </a:p>
        </p:txBody>
      </p:sp>
      <p:sp>
        <p:nvSpPr>
          <p:cNvPr id="22" name="Resim Yer Tutucusu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20" name="Metin Yer Tutucusu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21" name="Metin Yer Tutucusu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46" name="Resim Yer Tutucusu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45" name="Metin Yer Tutucusu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44" name="Metin Yer Tutucusu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31" name="Resim Yer Tutucusu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33" name="Metin Yer Tutucusu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32" name="Metin Yer Tutucusu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16" name="Resim Yer Tutucusu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23" name="Metin Yer Tutucusu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18" name="Metin Yer Tutucusu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30" name="Resim Yer Tutucusu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35" name="Metin Yer Tutucusu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34" name="Metin Yer Tutucusu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14" name="Resim Yer Tutucusu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27" name="Metin Yer Tutucusu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25" name="Metin Yer Tutucusu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29" name="Resim Yer Tutucusu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37" name="Metin Yer Tutucusu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36" name="Metin Yer Tutucusu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47" name="Resim Yer Tutucusu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42" name="Metin Yer Tutucusu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41" name="Metin Yer Tutucusu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3" name="Alt Bilgi Yer Tutucusu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p>
            <a:pPr rtl="0"/>
            <a:r>
              <a:rPr lang="tr-TR" noProof="0"/>
              <a:t>Sunu başlığı</a:t>
            </a:r>
          </a:p>
        </p:txBody>
      </p:sp>
      <p:sp>
        <p:nvSpPr>
          <p:cNvPr id="4" name="Slayt Numarası Yer Tutucusu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Alt Bilgi Yer Tutucusu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pPr rtl="0"/>
            <a:r>
              <a:rPr lang="tr-TR" noProof="0"/>
              <a:t>Sunu başlığı</a:t>
            </a:r>
          </a:p>
        </p:txBody>
      </p:sp>
      <p:sp>
        <p:nvSpPr>
          <p:cNvPr id="6" name="Slayt Numarası Yer Tutucusu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24180B-35BA-C28E-820F-59C84FBDD99A}"/>
              </a:ext>
            </a:extLst>
          </p:cNvPr>
          <p:cNvSpPr>
            <a:spLocks noGrp="1"/>
          </p:cNvSpPr>
          <p:nvPr>
            <p:ph type="ctrTitle"/>
          </p:nvPr>
        </p:nvSpPr>
        <p:spPr/>
        <p:txBody>
          <a:bodyPr rtlCol="0"/>
          <a:lstStyle/>
          <a:p>
            <a:pPr rtl="0"/>
            <a:r>
              <a:rPr lang="tr-TR" sz="4400" dirty="0"/>
              <a:t>ÇOCUKLARA SINIR KOYMAK</a:t>
            </a:r>
          </a:p>
        </p:txBody>
      </p:sp>
      <p:sp>
        <p:nvSpPr>
          <p:cNvPr id="3" name="AutoShape 2">
            <a:extLst>
              <a:ext uri="{FF2B5EF4-FFF2-40B4-BE49-F238E27FC236}">
                <a16:creationId xmlns:a16="http://schemas.microsoft.com/office/drawing/2014/main" id="{4218D032-70F6-8F56-AFFA-134C9426D12B}"/>
              </a:ext>
            </a:extLst>
          </p:cNvPr>
          <p:cNvSpPr>
            <a:spLocks noChangeAspect="1" noChangeArrowheads="1"/>
          </p:cNvSpPr>
          <p:nvPr/>
        </p:nvSpPr>
        <p:spPr bwMode="auto">
          <a:xfrm>
            <a:off x="2444496" y="519248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a:extLst>
              <a:ext uri="{FF2B5EF4-FFF2-40B4-BE49-F238E27FC236}">
                <a16:creationId xmlns:a16="http://schemas.microsoft.com/office/drawing/2014/main" id="{781A42D7-1868-516B-F77B-72D87AEF0E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a:extLst>
              <a:ext uri="{FF2B5EF4-FFF2-40B4-BE49-F238E27FC236}">
                <a16:creationId xmlns:a16="http://schemas.microsoft.com/office/drawing/2014/main" id="{4865C9D7-8D51-1365-B08A-DBB75460A995}"/>
              </a:ext>
            </a:extLst>
          </p:cNvPr>
          <p:cNvPicPr>
            <a:picLocks noChangeAspect="1"/>
          </p:cNvPicPr>
          <p:nvPr/>
        </p:nvPicPr>
        <p:blipFill>
          <a:blip r:embed="rId3"/>
          <a:stretch>
            <a:fillRect/>
          </a:stretch>
        </p:blipFill>
        <p:spPr>
          <a:xfrm>
            <a:off x="-1" y="4568616"/>
            <a:ext cx="2293257" cy="2289384"/>
          </a:xfrm>
          <a:prstGeom prst="rect">
            <a:avLst/>
          </a:prstGeom>
        </p:spPr>
      </p:pic>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7F6E0F-084F-2F9C-BC8E-F787F2D8292D}"/>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EEA78F7F-4DFA-8A7A-A162-BE07A3C0A66E}"/>
              </a:ext>
            </a:extLst>
          </p:cNvPr>
          <p:cNvSpPr>
            <a:spLocks noGrp="1"/>
          </p:cNvSpPr>
          <p:nvPr>
            <p:ph idx="1"/>
          </p:nvPr>
        </p:nvSpPr>
        <p:spPr/>
        <p:txBody>
          <a:bodyPr/>
          <a:lstStyle/>
          <a:p>
            <a:pPr marL="0" indent="0">
              <a:buNone/>
            </a:pPr>
            <a:r>
              <a:rPr lang="tr-TR" b="1" dirty="0"/>
              <a:t>   Sınır koyma, çocuğa;</a:t>
            </a:r>
          </a:p>
          <a:p>
            <a:pPr marL="0" indent="0">
              <a:buNone/>
            </a:pPr>
            <a:r>
              <a:rPr lang="tr-TR" b="1" dirty="0"/>
              <a:t>         hangi davranışın riskli olduğunu, </a:t>
            </a:r>
          </a:p>
          <a:p>
            <a:pPr marL="0" indent="0">
              <a:buNone/>
            </a:pPr>
            <a:r>
              <a:rPr lang="tr-TR" b="1" dirty="0"/>
              <a:t>         hangisinin güvenli olduğunu, </a:t>
            </a:r>
          </a:p>
          <a:p>
            <a:pPr marL="0" indent="0" algn="r">
              <a:buNone/>
            </a:pPr>
            <a:r>
              <a:rPr lang="tr-TR" b="1" dirty="0"/>
              <a:t>        davranışı gerçekleştirdiğinde karşısına hangi sonucun çıkacağını öğretir.</a:t>
            </a:r>
          </a:p>
          <a:p>
            <a:endParaRPr lang="tr-TR" dirty="0"/>
          </a:p>
        </p:txBody>
      </p:sp>
      <p:sp>
        <p:nvSpPr>
          <p:cNvPr id="4" name="Alt Bilgi Yer Tutucusu 3">
            <a:extLst>
              <a:ext uri="{FF2B5EF4-FFF2-40B4-BE49-F238E27FC236}">
                <a16:creationId xmlns:a16="http://schemas.microsoft.com/office/drawing/2014/main" id="{5817886A-4E5E-5EF5-F3AB-A8EB6066B532}"/>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8CE50380-AA80-3B3B-09E7-09E99CE4EA69}"/>
              </a:ext>
            </a:extLst>
          </p:cNvPr>
          <p:cNvSpPr>
            <a:spLocks noGrp="1"/>
          </p:cNvSpPr>
          <p:nvPr>
            <p:ph type="sldNum" sz="quarter" idx="11"/>
          </p:nvPr>
        </p:nvSpPr>
        <p:spPr/>
        <p:txBody>
          <a:bodyPr/>
          <a:lstStyle/>
          <a:p>
            <a:pPr rtl="0"/>
            <a:fld id="{294A09A9-5501-47C1-A89A-A340965A2BE2}" type="slidenum">
              <a:rPr lang="tr-TR" noProof="0" smtClean="0"/>
              <a:pPr rtl="0"/>
              <a:t>10</a:t>
            </a:fld>
            <a:endParaRPr lang="tr-TR" noProof="0" dirty="0"/>
          </a:p>
        </p:txBody>
      </p:sp>
    </p:spTree>
    <p:extLst>
      <p:ext uri="{BB962C8B-B14F-4D97-AF65-F5344CB8AC3E}">
        <p14:creationId xmlns:p14="http://schemas.microsoft.com/office/powerpoint/2010/main" val="2023318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BD72E1-1DD6-0110-C8AE-8C0434295F78}"/>
              </a:ext>
            </a:extLst>
          </p:cNvPr>
          <p:cNvSpPr>
            <a:spLocks noGrp="1"/>
          </p:cNvSpPr>
          <p:nvPr>
            <p:ph type="title"/>
          </p:nvPr>
        </p:nvSpPr>
        <p:spPr/>
        <p:txBody>
          <a:bodyPr/>
          <a:lstStyle/>
          <a:p>
            <a:r>
              <a:rPr lang="tr-TR" dirty="0">
                <a:solidFill>
                  <a:srgbClr val="FF0000"/>
                </a:solidFill>
              </a:rPr>
              <a:t>Çocuklar sınırlara neden ihtiyaç duyarlar?</a:t>
            </a:r>
            <a:endParaRPr lang="tr-TR" dirty="0"/>
          </a:p>
        </p:txBody>
      </p:sp>
      <p:sp>
        <p:nvSpPr>
          <p:cNvPr id="3" name="İçerik Yer Tutucusu 2">
            <a:extLst>
              <a:ext uri="{FF2B5EF4-FFF2-40B4-BE49-F238E27FC236}">
                <a16:creationId xmlns:a16="http://schemas.microsoft.com/office/drawing/2014/main" id="{DFE33E0B-ED91-8427-06AC-0240680C20D0}"/>
              </a:ext>
            </a:extLst>
          </p:cNvPr>
          <p:cNvSpPr>
            <a:spLocks noGrp="1"/>
          </p:cNvSpPr>
          <p:nvPr>
            <p:ph idx="1"/>
          </p:nvPr>
        </p:nvSpPr>
        <p:spPr/>
        <p:txBody>
          <a:bodyPr/>
          <a:lstStyle/>
          <a:p>
            <a:endParaRPr lang="tr-TR" dirty="0"/>
          </a:p>
        </p:txBody>
      </p:sp>
      <p:sp>
        <p:nvSpPr>
          <p:cNvPr id="4" name="Alt Bilgi Yer Tutucusu 3">
            <a:extLst>
              <a:ext uri="{FF2B5EF4-FFF2-40B4-BE49-F238E27FC236}">
                <a16:creationId xmlns:a16="http://schemas.microsoft.com/office/drawing/2014/main" id="{AE27AA63-EC83-32A0-3314-25FC5366661F}"/>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2C6A8549-FBF3-1E02-F0DF-88E3A0BCF072}"/>
              </a:ext>
            </a:extLst>
          </p:cNvPr>
          <p:cNvSpPr>
            <a:spLocks noGrp="1"/>
          </p:cNvSpPr>
          <p:nvPr>
            <p:ph type="sldNum" sz="quarter" idx="11"/>
          </p:nvPr>
        </p:nvSpPr>
        <p:spPr/>
        <p:txBody>
          <a:bodyPr/>
          <a:lstStyle/>
          <a:p>
            <a:pPr rtl="0"/>
            <a:fld id="{294A09A9-5501-47C1-A89A-A340965A2BE2}" type="slidenum">
              <a:rPr lang="tr-TR" noProof="0" smtClean="0"/>
              <a:pPr rtl="0"/>
              <a:t>11</a:t>
            </a:fld>
            <a:endParaRPr lang="tr-TR" noProof="0" dirty="0"/>
          </a:p>
        </p:txBody>
      </p:sp>
      <p:sp>
        <p:nvSpPr>
          <p:cNvPr id="7" name="Metin kutusu 6">
            <a:extLst>
              <a:ext uri="{FF2B5EF4-FFF2-40B4-BE49-F238E27FC236}">
                <a16:creationId xmlns:a16="http://schemas.microsoft.com/office/drawing/2014/main" id="{00CE85B0-546A-FD9A-3BC6-C4A96ADB2C07}"/>
              </a:ext>
            </a:extLst>
          </p:cNvPr>
          <p:cNvSpPr txBox="1"/>
          <p:nvPr/>
        </p:nvSpPr>
        <p:spPr>
          <a:xfrm>
            <a:off x="838200" y="1706879"/>
            <a:ext cx="10515600" cy="4462760"/>
          </a:xfrm>
          <a:prstGeom prst="rect">
            <a:avLst/>
          </a:prstGeom>
          <a:noFill/>
        </p:spPr>
        <p:txBody>
          <a:bodyPr wrap="square">
            <a:spAutoFit/>
          </a:bodyPr>
          <a:lstStyle/>
          <a:p>
            <a:pPr marL="0" indent="0">
              <a:buNone/>
            </a:pPr>
            <a:endParaRPr lang="tr-TR" sz="2800" dirty="0">
              <a:solidFill>
                <a:schemeClr val="tx1"/>
              </a:solidFill>
            </a:endParaRPr>
          </a:p>
          <a:p>
            <a:pPr marL="0" indent="0">
              <a:buNone/>
            </a:pPr>
            <a:r>
              <a:rPr lang="tr-TR" sz="3200" dirty="0">
                <a:solidFill>
                  <a:schemeClr val="tx1"/>
                </a:solidFill>
              </a:rPr>
              <a:t>Sınırlar etkili ve uygun bir şekilde ise çocukların araştırma yapmalarına yardımcı olur. Sınırların keşfi yaklaşık olarak bir yaşlarında başlar. Bu dönemde bazı sorulara cevap arayarak süreç başlamış olur.</a:t>
            </a:r>
          </a:p>
          <a:p>
            <a:pPr marL="0" indent="0">
              <a:buNone/>
            </a:pPr>
            <a:endParaRPr lang="tr-TR" sz="3200" dirty="0">
              <a:solidFill>
                <a:schemeClr val="tx1"/>
              </a:solidFill>
            </a:endParaRPr>
          </a:p>
          <a:p>
            <a:pPr marL="0" indent="0">
              <a:buNone/>
            </a:pPr>
            <a:r>
              <a:rPr lang="tr-TR" sz="3200" dirty="0">
                <a:solidFill>
                  <a:schemeClr val="tx1"/>
                </a:solidFill>
              </a:rPr>
              <a:t>«Hangi yaptığım doğru?»</a:t>
            </a:r>
          </a:p>
          <a:p>
            <a:pPr marL="0" indent="0">
              <a:buNone/>
            </a:pPr>
            <a:r>
              <a:rPr lang="tr-TR" sz="3200" dirty="0">
                <a:solidFill>
                  <a:schemeClr val="tx1"/>
                </a:solidFill>
              </a:rPr>
              <a:t>«Hangi yaptığım yanlış?»</a:t>
            </a:r>
          </a:p>
          <a:p>
            <a:pPr marL="0" indent="0">
              <a:buNone/>
            </a:pPr>
            <a:r>
              <a:rPr lang="tr-TR" sz="3200" dirty="0">
                <a:solidFill>
                  <a:schemeClr val="tx1"/>
                </a:solidFill>
              </a:rPr>
              <a:t>«Ne kadar ileri gidebilirim?»</a:t>
            </a:r>
            <a:endParaRPr lang="tr-TR" sz="2800" dirty="0">
              <a:solidFill>
                <a:schemeClr val="tx1"/>
              </a:solidFill>
            </a:endParaRPr>
          </a:p>
        </p:txBody>
      </p:sp>
    </p:spTree>
    <p:extLst>
      <p:ext uri="{BB962C8B-B14F-4D97-AF65-F5344CB8AC3E}">
        <p14:creationId xmlns:p14="http://schemas.microsoft.com/office/powerpoint/2010/main" val="288113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270C2-61F0-0686-0470-E57FADCB17F5}"/>
              </a:ext>
            </a:extLst>
          </p:cNvPr>
          <p:cNvSpPr>
            <a:spLocks noGrp="1"/>
          </p:cNvSpPr>
          <p:nvPr>
            <p:ph type="title"/>
          </p:nvPr>
        </p:nvSpPr>
        <p:spPr/>
        <p:txBody>
          <a:bodyPr/>
          <a:lstStyle/>
          <a:p>
            <a:r>
              <a:rPr lang="tr-TR" dirty="0">
                <a:solidFill>
                  <a:srgbClr val="FF0000"/>
                </a:solidFill>
              </a:rPr>
              <a:t>Sınır koymanın yararları nelerdir?</a:t>
            </a:r>
            <a:endParaRPr lang="tr-TR" dirty="0"/>
          </a:p>
        </p:txBody>
      </p:sp>
      <p:sp>
        <p:nvSpPr>
          <p:cNvPr id="3" name="Alt Bilgi Yer Tutucusu 2">
            <a:extLst>
              <a:ext uri="{FF2B5EF4-FFF2-40B4-BE49-F238E27FC236}">
                <a16:creationId xmlns:a16="http://schemas.microsoft.com/office/drawing/2014/main" id="{E9BB3F02-3872-EB1B-E813-909864123EE3}"/>
              </a:ext>
            </a:extLst>
          </p:cNvPr>
          <p:cNvSpPr>
            <a:spLocks noGrp="1"/>
          </p:cNvSpPr>
          <p:nvPr>
            <p:ph type="ftr" sz="quarter" idx="10"/>
          </p:nvPr>
        </p:nvSpPr>
        <p:spPr/>
        <p:txBody>
          <a:bodyPr/>
          <a:lstStyle/>
          <a:p>
            <a:pPr rtl="0"/>
            <a:r>
              <a:rPr lang="tr-TR" noProof="0" dirty="0"/>
              <a:t>Sunu başlığı</a:t>
            </a:r>
          </a:p>
        </p:txBody>
      </p:sp>
      <p:sp>
        <p:nvSpPr>
          <p:cNvPr id="4" name="Slayt Numarası Yer Tutucusu 3">
            <a:extLst>
              <a:ext uri="{FF2B5EF4-FFF2-40B4-BE49-F238E27FC236}">
                <a16:creationId xmlns:a16="http://schemas.microsoft.com/office/drawing/2014/main" id="{4999A77C-7732-6712-DD80-76CE48EF9922}"/>
              </a:ext>
            </a:extLst>
          </p:cNvPr>
          <p:cNvSpPr>
            <a:spLocks noGrp="1"/>
          </p:cNvSpPr>
          <p:nvPr>
            <p:ph type="sldNum" sz="quarter" idx="11"/>
          </p:nvPr>
        </p:nvSpPr>
        <p:spPr/>
        <p:txBody>
          <a:bodyPr/>
          <a:lstStyle/>
          <a:p>
            <a:pPr rtl="0"/>
            <a:fld id="{294A09A9-5501-47C1-A89A-A340965A2BE2}" type="slidenum">
              <a:rPr lang="tr-TR" noProof="0" smtClean="0"/>
              <a:pPr rtl="0"/>
              <a:t>12</a:t>
            </a:fld>
            <a:endParaRPr lang="tr-TR" noProof="0" dirty="0"/>
          </a:p>
        </p:txBody>
      </p:sp>
      <p:sp>
        <p:nvSpPr>
          <p:cNvPr id="5" name="İçerik Yer Tutucusu 4">
            <a:extLst>
              <a:ext uri="{FF2B5EF4-FFF2-40B4-BE49-F238E27FC236}">
                <a16:creationId xmlns:a16="http://schemas.microsoft.com/office/drawing/2014/main" id="{E9E40DDA-FD1A-8401-5EAD-00115BE89451}"/>
              </a:ext>
            </a:extLst>
          </p:cNvPr>
          <p:cNvSpPr>
            <a:spLocks noGrp="1"/>
          </p:cNvSpPr>
          <p:nvPr>
            <p:ph sz="quarter" idx="12"/>
          </p:nvPr>
        </p:nvSpPr>
        <p:spPr/>
        <p:txBody>
          <a:bodyPr>
            <a:normAutofit/>
          </a:bodyPr>
          <a:lstStyle/>
          <a:p>
            <a:pPr marL="0" indent="0" algn="ctr">
              <a:buNone/>
            </a:pPr>
            <a:br>
              <a:rPr lang="tr-TR" dirty="0">
                <a:cs typeface="Arial" panose="020B0604020202020204" pitchFamily="34" charset="0"/>
              </a:rPr>
            </a:br>
            <a:r>
              <a:rPr lang="tr-TR" sz="4000" dirty="0">
                <a:solidFill>
                  <a:srgbClr val="34343C"/>
                </a:solidFill>
                <a:cs typeface="Arial" panose="020B0604020202020204" pitchFamily="34" charset="0"/>
              </a:rPr>
              <a:t>► </a:t>
            </a:r>
            <a:r>
              <a:rPr lang="tr-TR" sz="4400" dirty="0">
                <a:solidFill>
                  <a:srgbClr val="34343C"/>
                </a:solidFill>
                <a:cs typeface="Arial" panose="020B0604020202020204" pitchFamily="34" charset="0"/>
              </a:rPr>
              <a:t>Sınır koyduğumuzda çocukların gelecekte zorluklarla başa çıkabilmelerini sağlayacak beyin bağlantılarını güçlendirmiş oluruz.</a:t>
            </a:r>
            <a:br>
              <a:rPr lang="tr-TR" sz="4400" dirty="0">
                <a:cs typeface="Arial" panose="020B0604020202020204" pitchFamily="34" charset="0"/>
              </a:rPr>
            </a:br>
            <a:br>
              <a:rPr lang="tr-TR" sz="4400" dirty="0">
                <a:cs typeface="Arial" panose="020B0604020202020204" pitchFamily="34" charset="0"/>
              </a:rPr>
            </a:br>
            <a:endParaRPr lang="tr-TR" dirty="0"/>
          </a:p>
        </p:txBody>
      </p:sp>
    </p:spTree>
    <p:extLst>
      <p:ext uri="{BB962C8B-B14F-4D97-AF65-F5344CB8AC3E}">
        <p14:creationId xmlns:p14="http://schemas.microsoft.com/office/powerpoint/2010/main" val="345362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5AE50A-7E74-53E8-0089-85E96D0E5B46}"/>
              </a:ext>
            </a:extLst>
          </p:cNvPr>
          <p:cNvSpPr>
            <a:spLocks noGrp="1"/>
          </p:cNvSpPr>
          <p:nvPr>
            <p:ph type="title"/>
          </p:nvPr>
        </p:nvSpPr>
        <p:spPr/>
        <p:txBody>
          <a:bodyPr/>
          <a:lstStyle/>
          <a:p>
            <a:r>
              <a:rPr lang="tr-TR" dirty="0">
                <a:solidFill>
                  <a:srgbClr val="FF0000"/>
                </a:solidFill>
              </a:rPr>
              <a:t>Sınır koymanın yararları nelerdir?</a:t>
            </a:r>
            <a:endParaRPr lang="tr-TR" dirty="0"/>
          </a:p>
        </p:txBody>
      </p:sp>
      <p:sp>
        <p:nvSpPr>
          <p:cNvPr id="3" name="Alt Bilgi Yer Tutucusu 2">
            <a:extLst>
              <a:ext uri="{FF2B5EF4-FFF2-40B4-BE49-F238E27FC236}">
                <a16:creationId xmlns:a16="http://schemas.microsoft.com/office/drawing/2014/main" id="{D944E410-01D3-3BBF-2307-CE6E225235CA}"/>
              </a:ext>
            </a:extLst>
          </p:cNvPr>
          <p:cNvSpPr>
            <a:spLocks noGrp="1"/>
          </p:cNvSpPr>
          <p:nvPr>
            <p:ph type="ftr" sz="quarter" idx="10"/>
          </p:nvPr>
        </p:nvSpPr>
        <p:spPr/>
        <p:txBody>
          <a:bodyPr/>
          <a:lstStyle/>
          <a:p>
            <a:pPr rtl="0"/>
            <a:r>
              <a:rPr lang="tr-TR" noProof="0"/>
              <a:t>Sunu başlığı</a:t>
            </a:r>
          </a:p>
        </p:txBody>
      </p:sp>
      <p:sp>
        <p:nvSpPr>
          <p:cNvPr id="4" name="Slayt Numarası Yer Tutucusu 3">
            <a:extLst>
              <a:ext uri="{FF2B5EF4-FFF2-40B4-BE49-F238E27FC236}">
                <a16:creationId xmlns:a16="http://schemas.microsoft.com/office/drawing/2014/main" id="{BDBE2ECE-B642-5F33-C4B5-43A92CC017C0}"/>
              </a:ext>
            </a:extLst>
          </p:cNvPr>
          <p:cNvSpPr>
            <a:spLocks noGrp="1"/>
          </p:cNvSpPr>
          <p:nvPr>
            <p:ph type="sldNum" sz="quarter" idx="11"/>
          </p:nvPr>
        </p:nvSpPr>
        <p:spPr/>
        <p:txBody>
          <a:bodyPr/>
          <a:lstStyle/>
          <a:p>
            <a:pPr rtl="0"/>
            <a:fld id="{294A09A9-5501-47C1-A89A-A340965A2BE2}" type="slidenum">
              <a:rPr lang="tr-TR" noProof="0" smtClean="0"/>
              <a:pPr rtl="0"/>
              <a:t>13</a:t>
            </a:fld>
            <a:endParaRPr lang="tr-TR" noProof="0"/>
          </a:p>
        </p:txBody>
      </p:sp>
      <p:sp>
        <p:nvSpPr>
          <p:cNvPr id="5" name="İçerik Yer Tutucusu 4">
            <a:extLst>
              <a:ext uri="{FF2B5EF4-FFF2-40B4-BE49-F238E27FC236}">
                <a16:creationId xmlns:a16="http://schemas.microsoft.com/office/drawing/2014/main" id="{A5936A0B-EEA8-BDE2-8B14-75DE15605031}"/>
              </a:ext>
            </a:extLst>
          </p:cNvPr>
          <p:cNvSpPr>
            <a:spLocks noGrp="1"/>
          </p:cNvSpPr>
          <p:nvPr>
            <p:ph sz="quarter" idx="12"/>
          </p:nvPr>
        </p:nvSpPr>
        <p:spPr/>
        <p:txBody>
          <a:bodyPr>
            <a:normAutofit/>
          </a:bodyPr>
          <a:lstStyle/>
          <a:p>
            <a:pPr marL="0" indent="0" algn="ctr">
              <a:buNone/>
            </a:pPr>
            <a:r>
              <a:rPr lang="tr-TR" sz="4400" dirty="0">
                <a:solidFill>
                  <a:srgbClr val="34343C"/>
                </a:solidFill>
                <a:cs typeface="Arial" panose="020B0604020202020204" pitchFamily="34" charset="0"/>
              </a:rPr>
              <a:t>► Sınırlar, çocukları hem fiziksel hem psikolojik anlamda güvende hissettirir.</a:t>
            </a:r>
            <a:br>
              <a:rPr lang="tr-TR" sz="4400" dirty="0">
                <a:cs typeface="Arial" panose="020B0604020202020204" pitchFamily="34" charset="0"/>
              </a:rPr>
            </a:br>
            <a:endParaRPr lang="tr-TR" sz="4400" dirty="0"/>
          </a:p>
        </p:txBody>
      </p:sp>
    </p:spTree>
    <p:extLst>
      <p:ext uri="{BB962C8B-B14F-4D97-AF65-F5344CB8AC3E}">
        <p14:creationId xmlns:p14="http://schemas.microsoft.com/office/powerpoint/2010/main" val="3066963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C3804F-4CE1-84D6-E31A-F1B2008165BE}"/>
              </a:ext>
            </a:extLst>
          </p:cNvPr>
          <p:cNvSpPr>
            <a:spLocks noGrp="1"/>
          </p:cNvSpPr>
          <p:nvPr>
            <p:ph type="title"/>
          </p:nvPr>
        </p:nvSpPr>
        <p:spPr/>
        <p:txBody>
          <a:bodyPr/>
          <a:lstStyle/>
          <a:p>
            <a:r>
              <a:rPr lang="tr-TR" dirty="0">
                <a:solidFill>
                  <a:srgbClr val="FF0000"/>
                </a:solidFill>
              </a:rPr>
              <a:t>Sınır koymanın yararları nelerdir?</a:t>
            </a:r>
            <a:endParaRPr lang="tr-TR" dirty="0"/>
          </a:p>
        </p:txBody>
      </p:sp>
      <p:sp>
        <p:nvSpPr>
          <p:cNvPr id="3" name="Alt Bilgi Yer Tutucusu 2">
            <a:extLst>
              <a:ext uri="{FF2B5EF4-FFF2-40B4-BE49-F238E27FC236}">
                <a16:creationId xmlns:a16="http://schemas.microsoft.com/office/drawing/2014/main" id="{F18FDC45-DCA0-EDD3-4637-BBC534988E46}"/>
              </a:ext>
            </a:extLst>
          </p:cNvPr>
          <p:cNvSpPr>
            <a:spLocks noGrp="1"/>
          </p:cNvSpPr>
          <p:nvPr>
            <p:ph type="ftr" sz="quarter" idx="10"/>
          </p:nvPr>
        </p:nvSpPr>
        <p:spPr/>
        <p:txBody>
          <a:bodyPr/>
          <a:lstStyle/>
          <a:p>
            <a:pPr rtl="0"/>
            <a:r>
              <a:rPr lang="tr-TR" noProof="0" dirty="0"/>
              <a:t>Sunu başlığı</a:t>
            </a:r>
          </a:p>
        </p:txBody>
      </p:sp>
      <p:sp>
        <p:nvSpPr>
          <p:cNvPr id="4" name="Slayt Numarası Yer Tutucusu 3">
            <a:extLst>
              <a:ext uri="{FF2B5EF4-FFF2-40B4-BE49-F238E27FC236}">
                <a16:creationId xmlns:a16="http://schemas.microsoft.com/office/drawing/2014/main" id="{D9E1404E-484B-3A12-1C09-EF41AE59A3AD}"/>
              </a:ext>
            </a:extLst>
          </p:cNvPr>
          <p:cNvSpPr>
            <a:spLocks noGrp="1"/>
          </p:cNvSpPr>
          <p:nvPr>
            <p:ph type="sldNum" sz="quarter" idx="11"/>
          </p:nvPr>
        </p:nvSpPr>
        <p:spPr/>
        <p:txBody>
          <a:bodyPr/>
          <a:lstStyle/>
          <a:p>
            <a:pPr rtl="0"/>
            <a:fld id="{294A09A9-5501-47C1-A89A-A340965A2BE2}" type="slidenum">
              <a:rPr lang="tr-TR" noProof="0" smtClean="0"/>
              <a:pPr rtl="0"/>
              <a:t>14</a:t>
            </a:fld>
            <a:endParaRPr lang="tr-TR" noProof="0" dirty="0"/>
          </a:p>
        </p:txBody>
      </p:sp>
      <p:sp>
        <p:nvSpPr>
          <p:cNvPr id="5" name="İçerik Yer Tutucusu 4">
            <a:extLst>
              <a:ext uri="{FF2B5EF4-FFF2-40B4-BE49-F238E27FC236}">
                <a16:creationId xmlns:a16="http://schemas.microsoft.com/office/drawing/2014/main" id="{572ABBD0-BFC2-C1F2-19E1-25B164709D25}"/>
              </a:ext>
            </a:extLst>
          </p:cNvPr>
          <p:cNvSpPr>
            <a:spLocks noGrp="1"/>
          </p:cNvSpPr>
          <p:nvPr>
            <p:ph sz="quarter" idx="12"/>
          </p:nvPr>
        </p:nvSpPr>
        <p:spPr/>
        <p:txBody>
          <a:bodyPr>
            <a:normAutofit fontScale="92500" lnSpcReduction="20000"/>
          </a:bodyPr>
          <a:lstStyle/>
          <a:p>
            <a:pPr marL="0" indent="0" algn="ctr">
              <a:buNone/>
            </a:pPr>
            <a:br>
              <a:rPr lang="tr-TR" dirty="0">
                <a:cs typeface="Arial" panose="020B0604020202020204" pitchFamily="34" charset="0"/>
              </a:rPr>
            </a:br>
            <a:r>
              <a:rPr lang="tr-TR" dirty="0">
                <a:solidFill>
                  <a:srgbClr val="34343C"/>
                </a:solidFill>
                <a:cs typeface="Arial" panose="020B0604020202020204" pitchFamily="34" charset="0"/>
              </a:rPr>
              <a:t>► </a:t>
            </a:r>
            <a:r>
              <a:rPr lang="tr-TR" sz="5200" dirty="0">
                <a:solidFill>
                  <a:srgbClr val="34343C"/>
                </a:solidFill>
                <a:cs typeface="Arial" panose="020B0604020202020204" pitchFamily="34" charset="0"/>
              </a:rPr>
              <a:t>Çocuklara hayatta her zaman seçim yapma şanslarının olduğunu ve yaptıkları seçimler sonucunda sorumluluk almaları gerektiğini öğretir.</a:t>
            </a:r>
            <a:br>
              <a:rPr lang="tr-TR" sz="5200" dirty="0">
                <a:cs typeface="Arial" panose="020B0604020202020204" pitchFamily="34" charset="0"/>
              </a:rPr>
            </a:br>
            <a:br>
              <a:rPr lang="tr-TR" sz="5200" dirty="0">
                <a:cs typeface="Arial" panose="020B0604020202020204" pitchFamily="34" charset="0"/>
              </a:rPr>
            </a:br>
            <a:endParaRPr lang="tr-TR" dirty="0"/>
          </a:p>
        </p:txBody>
      </p:sp>
    </p:spTree>
    <p:extLst>
      <p:ext uri="{BB962C8B-B14F-4D97-AF65-F5344CB8AC3E}">
        <p14:creationId xmlns:p14="http://schemas.microsoft.com/office/powerpoint/2010/main" val="1060972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43927F-0E56-4B7D-78A0-30FA9CC205D1}"/>
              </a:ext>
            </a:extLst>
          </p:cNvPr>
          <p:cNvSpPr>
            <a:spLocks noGrp="1"/>
          </p:cNvSpPr>
          <p:nvPr>
            <p:ph type="title"/>
          </p:nvPr>
        </p:nvSpPr>
        <p:spPr/>
        <p:txBody>
          <a:bodyPr/>
          <a:lstStyle/>
          <a:p>
            <a:r>
              <a:rPr lang="tr-TR" dirty="0">
                <a:solidFill>
                  <a:srgbClr val="FF0000"/>
                </a:solidFill>
              </a:rPr>
              <a:t>Sınır koymanın yararları nelerdir?</a:t>
            </a:r>
            <a:endParaRPr lang="tr-TR" dirty="0"/>
          </a:p>
        </p:txBody>
      </p:sp>
      <p:sp>
        <p:nvSpPr>
          <p:cNvPr id="3" name="Alt Bilgi Yer Tutucusu 2">
            <a:extLst>
              <a:ext uri="{FF2B5EF4-FFF2-40B4-BE49-F238E27FC236}">
                <a16:creationId xmlns:a16="http://schemas.microsoft.com/office/drawing/2014/main" id="{76A4B9D8-DFBA-624B-EA6B-5C56ECC0F798}"/>
              </a:ext>
            </a:extLst>
          </p:cNvPr>
          <p:cNvSpPr>
            <a:spLocks noGrp="1"/>
          </p:cNvSpPr>
          <p:nvPr>
            <p:ph type="ftr" sz="quarter" idx="10"/>
          </p:nvPr>
        </p:nvSpPr>
        <p:spPr/>
        <p:txBody>
          <a:bodyPr/>
          <a:lstStyle/>
          <a:p>
            <a:pPr rtl="0"/>
            <a:r>
              <a:rPr lang="tr-TR" noProof="0"/>
              <a:t>Sunu başlığı</a:t>
            </a:r>
          </a:p>
        </p:txBody>
      </p:sp>
      <p:sp>
        <p:nvSpPr>
          <p:cNvPr id="4" name="Slayt Numarası Yer Tutucusu 3">
            <a:extLst>
              <a:ext uri="{FF2B5EF4-FFF2-40B4-BE49-F238E27FC236}">
                <a16:creationId xmlns:a16="http://schemas.microsoft.com/office/drawing/2014/main" id="{3B57457B-628B-3E60-9CA0-4AB9A35D426A}"/>
              </a:ext>
            </a:extLst>
          </p:cNvPr>
          <p:cNvSpPr>
            <a:spLocks noGrp="1"/>
          </p:cNvSpPr>
          <p:nvPr>
            <p:ph type="sldNum" sz="quarter" idx="11"/>
          </p:nvPr>
        </p:nvSpPr>
        <p:spPr/>
        <p:txBody>
          <a:bodyPr/>
          <a:lstStyle/>
          <a:p>
            <a:pPr rtl="0"/>
            <a:fld id="{294A09A9-5501-47C1-A89A-A340965A2BE2}" type="slidenum">
              <a:rPr lang="tr-TR" noProof="0" smtClean="0"/>
              <a:pPr rtl="0"/>
              <a:t>15</a:t>
            </a:fld>
            <a:endParaRPr lang="tr-TR" noProof="0"/>
          </a:p>
        </p:txBody>
      </p:sp>
      <p:sp>
        <p:nvSpPr>
          <p:cNvPr id="5" name="İçerik Yer Tutucusu 4">
            <a:extLst>
              <a:ext uri="{FF2B5EF4-FFF2-40B4-BE49-F238E27FC236}">
                <a16:creationId xmlns:a16="http://schemas.microsoft.com/office/drawing/2014/main" id="{26755ACF-5AAD-9D33-B013-CF622C51BD8B}"/>
              </a:ext>
            </a:extLst>
          </p:cNvPr>
          <p:cNvSpPr>
            <a:spLocks noGrp="1"/>
          </p:cNvSpPr>
          <p:nvPr>
            <p:ph sz="quarter" idx="12"/>
          </p:nvPr>
        </p:nvSpPr>
        <p:spPr/>
        <p:txBody>
          <a:bodyPr>
            <a:normAutofit/>
          </a:bodyPr>
          <a:lstStyle/>
          <a:p>
            <a:pPr marL="0" indent="0" algn="ctr">
              <a:buNone/>
            </a:pPr>
            <a:r>
              <a:rPr lang="tr-TR" sz="4800" dirty="0">
                <a:solidFill>
                  <a:srgbClr val="34343C"/>
                </a:solidFill>
                <a:cs typeface="Arial" panose="020B0604020202020204" pitchFamily="34" charset="0"/>
              </a:rPr>
              <a:t>► Çocuklar, sınırlar sayesinde istedikleri her şeye her an ulaşmalarının mümkün olmadığını öğrenir.</a:t>
            </a:r>
            <a:br>
              <a:rPr lang="tr-TR" sz="4800" dirty="0">
                <a:cs typeface="Arial" panose="020B0604020202020204" pitchFamily="34" charset="0"/>
              </a:rPr>
            </a:br>
            <a:endParaRPr lang="tr-TR" sz="4800" dirty="0"/>
          </a:p>
        </p:txBody>
      </p:sp>
    </p:spTree>
    <p:extLst>
      <p:ext uri="{BB962C8B-B14F-4D97-AF65-F5344CB8AC3E}">
        <p14:creationId xmlns:p14="http://schemas.microsoft.com/office/powerpoint/2010/main" val="1070454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721504-65D4-0F11-FAFD-EE244EEE7F77}"/>
              </a:ext>
            </a:extLst>
          </p:cNvPr>
          <p:cNvSpPr>
            <a:spLocks noGrp="1"/>
          </p:cNvSpPr>
          <p:nvPr>
            <p:ph type="title"/>
          </p:nvPr>
        </p:nvSpPr>
        <p:spPr/>
        <p:txBody>
          <a:bodyPr/>
          <a:lstStyle/>
          <a:p>
            <a:r>
              <a:rPr lang="tr-TR" dirty="0">
                <a:solidFill>
                  <a:srgbClr val="FF0000"/>
                </a:solidFill>
              </a:rPr>
              <a:t>Sınır koymanın yararları nelerdir?</a:t>
            </a:r>
            <a:endParaRPr lang="tr-TR" dirty="0"/>
          </a:p>
        </p:txBody>
      </p:sp>
      <p:sp>
        <p:nvSpPr>
          <p:cNvPr id="3" name="Alt Bilgi Yer Tutucusu 2">
            <a:extLst>
              <a:ext uri="{FF2B5EF4-FFF2-40B4-BE49-F238E27FC236}">
                <a16:creationId xmlns:a16="http://schemas.microsoft.com/office/drawing/2014/main" id="{39E1458B-DB30-8E14-8033-4B178FF0F85A}"/>
              </a:ext>
            </a:extLst>
          </p:cNvPr>
          <p:cNvSpPr>
            <a:spLocks noGrp="1"/>
          </p:cNvSpPr>
          <p:nvPr>
            <p:ph type="ftr" sz="quarter" idx="10"/>
          </p:nvPr>
        </p:nvSpPr>
        <p:spPr/>
        <p:txBody>
          <a:bodyPr/>
          <a:lstStyle/>
          <a:p>
            <a:pPr rtl="0"/>
            <a:r>
              <a:rPr lang="tr-TR" noProof="0"/>
              <a:t>Sunu başlığı</a:t>
            </a:r>
          </a:p>
        </p:txBody>
      </p:sp>
      <p:sp>
        <p:nvSpPr>
          <p:cNvPr id="4" name="Slayt Numarası Yer Tutucusu 3">
            <a:extLst>
              <a:ext uri="{FF2B5EF4-FFF2-40B4-BE49-F238E27FC236}">
                <a16:creationId xmlns:a16="http://schemas.microsoft.com/office/drawing/2014/main" id="{C3018753-8C28-5BE2-A09D-4E0D612A906C}"/>
              </a:ext>
            </a:extLst>
          </p:cNvPr>
          <p:cNvSpPr>
            <a:spLocks noGrp="1"/>
          </p:cNvSpPr>
          <p:nvPr>
            <p:ph type="sldNum" sz="quarter" idx="11"/>
          </p:nvPr>
        </p:nvSpPr>
        <p:spPr/>
        <p:txBody>
          <a:bodyPr/>
          <a:lstStyle/>
          <a:p>
            <a:pPr rtl="0"/>
            <a:fld id="{294A09A9-5501-47C1-A89A-A340965A2BE2}" type="slidenum">
              <a:rPr lang="tr-TR" noProof="0" smtClean="0"/>
              <a:pPr rtl="0"/>
              <a:t>16</a:t>
            </a:fld>
            <a:endParaRPr lang="tr-TR" noProof="0"/>
          </a:p>
        </p:txBody>
      </p:sp>
      <p:sp>
        <p:nvSpPr>
          <p:cNvPr id="5" name="İçerik Yer Tutucusu 4">
            <a:extLst>
              <a:ext uri="{FF2B5EF4-FFF2-40B4-BE49-F238E27FC236}">
                <a16:creationId xmlns:a16="http://schemas.microsoft.com/office/drawing/2014/main" id="{616A037D-3F11-AA62-0373-D650C618136F}"/>
              </a:ext>
            </a:extLst>
          </p:cNvPr>
          <p:cNvSpPr>
            <a:spLocks noGrp="1"/>
          </p:cNvSpPr>
          <p:nvPr>
            <p:ph sz="quarter" idx="12"/>
          </p:nvPr>
        </p:nvSpPr>
        <p:spPr/>
        <p:txBody>
          <a:bodyPr>
            <a:normAutofit/>
          </a:bodyPr>
          <a:lstStyle/>
          <a:p>
            <a:pPr marL="0" indent="0" algn="ctr">
              <a:buNone/>
            </a:pPr>
            <a:r>
              <a:rPr lang="tr-TR" sz="4800" dirty="0">
                <a:solidFill>
                  <a:srgbClr val="34343C"/>
                </a:solidFill>
                <a:cs typeface="Arial" panose="020B0604020202020204" pitchFamily="34" charset="0"/>
              </a:rPr>
              <a:t>►Sınırlar çocukların öz denetim becerileri geliştirmesine yardımcı olur.</a:t>
            </a:r>
            <a:br>
              <a:rPr lang="tr-TR" sz="4800" dirty="0">
                <a:cs typeface="Arial" panose="020B0604020202020204" pitchFamily="34" charset="0"/>
              </a:rPr>
            </a:br>
            <a:endParaRPr lang="tr-TR" sz="4800" dirty="0"/>
          </a:p>
        </p:txBody>
      </p:sp>
    </p:spTree>
    <p:extLst>
      <p:ext uri="{BB962C8B-B14F-4D97-AF65-F5344CB8AC3E}">
        <p14:creationId xmlns:p14="http://schemas.microsoft.com/office/powerpoint/2010/main" val="823895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927CBD-95D2-CF19-B55F-547653BF4D1C}"/>
              </a:ext>
            </a:extLst>
          </p:cNvPr>
          <p:cNvSpPr>
            <a:spLocks noGrp="1"/>
          </p:cNvSpPr>
          <p:nvPr>
            <p:ph type="title"/>
          </p:nvPr>
        </p:nvSpPr>
        <p:spPr/>
        <p:txBody>
          <a:bodyPr/>
          <a:lstStyle/>
          <a:p>
            <a:r>
              <a:rPr lang="tr-TR" dirty="0">
                <a:solidFill>
                  <a:srgbClr val="FF0000"/>
                </a:solidFill>
              </a:rPr>
              <a:t>Sınır koymanın yararları nelerdir?</a:t>
            </a:r>
            <a:endParaRPr lang="tr-TR" dirty="0"/>
          </a:p>
        </p:txBody>
      </p:sp>
      <p:sp>
        <p:nvSpPr>
          <p:cNvPr id="3" name="Alt Bilgi Yer Tutucusu 2">
            <a:extLst>
              <a:ext uri="{FF2B5EF4-FFF2-40B4-BE49-F238E27FC236}">
                <a16:creationId xmlns:a16="http://schemas.microsoft.com/office/drawing/2014/main" id="{ABBCFFAD-FB99-FDC9-63F2-1F96452F235E}"/>
              </a:ext>
            </a:extLst>
          </p:cNvPr>
          <p:cNvSpPr>
            <a:spLocks noGrp="1"/>
          </p:cNvSpPr>
          <p:nvPr>
            <p:ph type="ftr" sz="quarter" idx="10"/>
          </p:nvPr>
        </p:nvSpPr>
        <p:spPr/>
        <p:txBody>
          <a:bodyPr/>
          <a:lstStyle/>
          <a:p>
            <a:pPr rtl="0"/>
            <a:r>
              <a:rPr lang="tr-TR" noProof="0" dirty="0"/>
              <a:t>Sunu başlığı</a:t>
            </a:r>
          </a:p>
        </p:txBody>
      </p:sp>
      <p:sp>
        <p:nvSpPr>
          <p:cNvPr id="4" name="Slayt Numarası Yer Tutucusu 3">
            <a:extLst>
              <a:ext uri="{FF2B5EF4-FFF2-40B4-BE49-F238E27FC236}">
                <a16:creationId xmlns:a16="http://schemas.microsoft.com/office/drawing/2014/main" id="{620B21F3-86DB-F299-54D3-167E28F076DB}"/>
              </a:ext>
            </a:extLst>
          </p:cNvPr>
          <p:cNvSpPr>
            <a:spLocks noGrp="1"/>
          </p:cNvSpPr>
          <p:nvPr>
            <p:ph type="sldNum" sz="quarter" idx="11"/>
          </p:nvPr>
        </p:nvSpPr>
        <p:spPr/>
        <p:txBody>
          <a:bodyPr/>
          <a:lstStyle/>
          <a:p>
            <a:pPr rtl="0"/>
            <a:fld id="{294A09A9-5501-47C1-A89A-A340965A2BE2}" type="slidenum">
              <a:rPr lang="tr-TR" noProof="0" smtClean="0"/>
              <a:pPr rtl="0"/>
              <a:t>17</a:t>
            </a:fld>
            <a:endParaRPr lang="tr-TR" noProof="0" dirty="0"/>
          </a:p>
        </p:txBody>
      </p:sp>
      <p:sp>
        <p:nvSpPr>
          <p:cNvPr id="5" name="İçerik Yer Tutucusu 4">
            <a:extLst>
              <a:ext uri="{FF2B5EF4-FFF2-40B4-BE49-F238E27FC236}">
                <a16:creationId xmlns:a16="http://schemas.microsoft.com/office/drawing/2014/main" id="{BE6CC873-940F-2D66-B7DF-F4A90157E687}"/>
              </a:ext>
            </a:extLst>
          </p:cNvPr>
          <p:cNvSpPr>
            <a:spLocks noGrp="1"/>
          </p:cNvSpPr>
          <p:nvPr>
            <p:ph sz="quarter" idx="12"/>
          </p:nvPr>
        </p:nvSpPr>
        <p:spPr/>
        <p:txBody>
          <a:bodyPr>
            <a:normAutofit lnSpcReduction="10000"/>
          </a:bodyPr>
          <a:lstStyle/>
          <a:p>
            <a:pPr marL="0" indent="0" algn="ctr">
              <a:buNone/>
            </a:pPr>
            <a:br>
              <a:rPr lang="tr-TR" dirty="0">
                <a:cs typeface="Arial" panose="020B0604020202020204" pitchFamily="34" charset="0"/>
              </a:rPr>
            </a:br>
            <a:r>
              <a:rPr lang="tr-TR" sz="4000" dirty="0">
                <a:solidFill>
                  <a:srgbClr val="34343C"/>
                </a:solidFill>
                <a:cs typeface="Arial" panose="020B0604020202020204" pitchFamily="34" charset="0"/>
              </a:rPr>
              <a:t>► </a:t>
            </a:r>
            <a:r>
              <a:rPr lang="tr-TR" sz="5400" dirty="0">
                <a:solidFill>
                  <a:srgbClr val="34343C"/>
                </a:solidFill>
                <a:cs typeface="Arial" panose="020B0604020202020204" pitchFamily="34" charset="0"/>
              </a:rPr>
              <a:t>Çocuk ve diğer aile bireyleri arasında yaşanabilecek problemlerin önüne geçer, daha huzurlu bir aile ortamı sağlar</a:t>
            </a:r>
            <a:r>
              <a:rPr lang="tr-TR" sz="4000" dirty="0">
                <a:solidFill>
                  <a:srgbClr val="34343C"/>
                </a:solidFill>
                <a:cs typeface="Arial" panose="020B0604020202020204" pitchFamily="34" charset="0"/>
              </a:rPr>
              <a:t>.</a:t>
            </a:r>
          </a:p>
        </p:txBody>
      </p:sp>
    </p:spTree>
    <p:extLst>
      <p:ext uri="{BB962C8B-B14F-4D97-AF65-F5344CB8AC3E}">
        <p14:creationId xmlns:p14="http://schemas.microsoft.com/office/powerpoint/2010/main" val="293170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6F0CCA-256D-0960-329B-495EB94269EA}"/>
              </a:ext>
            </a:extLst>
          </p:cNvPr>
          <p:cNvSpPr>
            <a:spLocks noGrp="1"/>
          </p:cNvSpPr>
          <p:nvPr>
            <p:ph type="title"/>
          </p:nvPr>
        </p:nvSpPr>
        <p:spPr/>
        <p:txBody>
          <a:bodyPr/>
          <a:lstStyle/>
          <a:p>
            <a:r>
              <a:rPr lang="tr-TR" dirty="0">
                <a:solidFill>
                  <a:srgbClr val="FF0000"/>
                </a:solidFill>
              </a:rPr>
              <a:t>Sınır koymanın yararları nelerdir?</a:t>
            </a:r>
            <a:endParaRPr lang="tr-TR" dirty="0"/>
          </a:p>
        </p:txBody>
      </p:sp>
      <p:sp>
        <p:nvSpPr>
          <p:cNvPr id="3" name="Alt Bilgi Yer Tutucusu 2">
            <a:extLst>
              <a:ext uri="{FF2B5EF4-FFF2-40B4-BE49-F238E27FC236}">
                <a16:creationId xmlns:a16="http://schemas.microsoft.com/office/drawing/2014/main" id="{CB86F754-A793-FE91-B16C-16D602E951E1}"/>
              </a:ext>
            </a:extLst>
          </p:cNvPr>
          <p:cNvSpPr>
            <a:spLocks noGrp="1"/>
          </p:cNvSpPr>
          <p:nvPr>
            <p:ph type="ftr" sz="quarter" idx="10"/>
          </p:nvPr>
        </p:nvSpPr>
        <p:spPr/>
        <p:txBody>
          <a:bodyPr/>
          <a:lstStyle/>
          <a:p>
            <a:pPr rtl="0"/>
            <a:r>
              <a:rPr lang="tr-TR" noProof="0"/>
              <a:t>Sunu başlığı</a:t>
            </a:r>
          </a:p>
        </p:txBody>
      </p:sp>
      <p:sp>
        <p:nvSpPr>
          <p:cNvPr id="4" name="Slayt Numarası Yer Tutucusu 3">
            <a:extLst>
              <a:ext uri="{FF2B5EF4-FFF2-40B4-BE49-F238E27FC236}">
                <a16:creationId xmlns:a16="http://schemas.microsoft.com/office/drawing/2014/main" id="{21CB9A35-972A-366C-7140-E881E2A25635}"/>
              </a:ext>
            </a:extLst>
          </p:cNvPr>
          <p:cNvSpPr>
            <a:spLocks noGrp="1"/>
          </p:cNvSpPr>
          <p:nvPr>
            <p:ph type="sldNum" sz="quarter" idx="11"/>
          </p:nvPr>
        </p:nvSpPr>
        <p:spPr/>
        <p:txBody>
          <a:bodyPr/>
          <a:lstStyle/>
          <a:p>
            <a:pPr rtl="0"/>
            <a:fld id="{294A09A9-5501-47C1-A89A-A340965A2BE2}" type="slidenum">
              <a:rPr lang="tr-TR" noProof="0" smtClean="0"/>
              <a:pPr rtl="0"/>
              <a:t>18</a:t>
            </a:fld>
            <a:endParaRPr lang="tr-TR" noProof="0"/>
          </a:p>
        </p:txBody>
      </p:sp>
      <p:sp>
        <p:nvSpPr>
          <p:cNvPr id="5" name="İçerik Yer Tutucusu 4">
            <a:extLst>
              <a:ext uri="{FF2B5EF4-FFF2-40B4-BE49-F238E27FC236}">
                <a16:creationId xmlns:a16="http://schemas.microsoft.com/office/drawing/2014/main" id="{3732CBB0-1680-8698-5B94-8523A627EC88}"/>
              </a:ext>
            </a:extLst>
          </p:cNvPr>
          <p:cNvSpPr>
            <a:spLocks noGrp="1"/>
          </p:cNvSpPr>
          <p:nvPr>
            <p:ph sz="quarter" idx="12"/>
          </p:nvPr>
        </p:nvSpPr>
        <p:spPr/>
        <p:txBody>
          <a:bodyPr/>
          <a:lstStyle/>
          <a:p>
            <a:pPr marL="0" indent="0" algn="ctr">
              <a:buNone/>
            </a:pPr>
            <a:r>
              <a:rPr lang="tr-TR" sz="4800" dirty="0">
                <a:solidFill>
                  <a:srgbClr val="34343C"/>
                </a:solidFill>
                <a:cs typeface="Arial" panose="020B0604020202020204" pitchFamily="34" charset="0"/>
              </a:rPr>
              <a:t>► Çocuk kuralları, kurallara uymanın önemini öğrendiği için toplumsal normlara da uyum sağlar, sosyal becerileri gelişmiştir.</a:t>
            </a:r>
            <a:endParaRPr lang="tr-TR" sz="4800" dirty="0"/>
          </a:p>
          <a:p>
            <a:endParaRPr lang="tr-TR" dirty="0"/>
          </a:p>
        </p:txBody>
      </p:sp>
    </p:spTree>
    <p:extLst>
      <p:ext uri="{BB962C8B-B14F-4D97-AF65-F5344CB8AC3E}">
        <p14:creationId xmlns:p14="http://schemas.microsoft.com/office/powerpoint/2010/main" val="729880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82E9A2-3087-8675-2DB3-542E3497E7DE}"/>
              </a:ext>
            </a:extLst>
          </p:cNvPr>
          <p:cNvSpPr>
            <a:spLocks noGrp="1"/>
          </p:cNvSpPr>
          <p:nvPr>
            <p:ph type="title"/>
          </p:nvPr>
        </p:nvSpPr>
        <p:spPr/>
        <p:txBody>
          <a:bodyPr/>
          <a:lstStyle/>
          <a:p>
            <a:r>
              <a:rPr lang="tr-TR" dirty="0">
                <a:solidFill>
                  <a:srgbClr val="FF0000"/>
                </a:solidFill>
              </a:rPr>
              <a:t>SINIR KOYULABİLECEK ALANLAR</a:t>
            </a:r>
          </a:p>
        </p:txBody>
      </p:sp>
      <p:sp>
        <p:nvSpPr>
          <p:cNvPr id="3" name="İçerik Yer Tutucusu 2">
            <a:extLst>
              <a:ext uri="{FF2B5EF4-FFF2-40B4-BE49-F238E27FC236}">
                <a16:creationId xmlns:a16="http://schemas.microsoft.com/office/drawing/2014/main" id="{F8A614BA-1373-6C9D-3167-AAAD4A74E9BA}"/>
              </a:ext>
            </a:extLst>
          </p:cNvPr>
          <p:cNvSpPr>
            <a:spLocks noGrp="1"/>
          </p:cNvSpPr>
          <p:nvPr>
            <p:ph idx="1"/>
          </p:nvPr>
        </p:nvSpPr>
        <p:spPr/>
        <p:txBody>
          <a:bodyPr>
            <a:normAutofit/>
          </a:bodyPr>
          <a:lstStyle/>
          <a:p>
            <a:pPr marL="0" indent="0" algn="ctr">
              <a:buNone/>
            </a:pPr>
            <a:r>
              <a:rPr lang="tr-TR" sz="4800" b="1" dirty="0"/>
              <a:t>Fiziksel Sınırlar </a:t>
            </a:r>
          </a:p>
          <a:p>
            <a:pPr marL="0" indent="0" algn="ctr">
              <a:buNone/>
            </a:pPr>
            <a:r>
              <a:rPr lang="tr-TR" sz="4000" dirty="0"/>
              <a:t>Yeme, içme, giyinme ve barınma gibi tüm fiziksel ihtiyaçlar ve diğerleri ile aramıza koyduğumuz fiziksel mesafemizi içine alan sınırlarımızdır.</a:t>
            </a:r>
          </a:p>
        </p:txBody>
      </p:sp>
      <p:sp>
        <p:nvSpPr>
          <p:cNvPr id="4" name="Alt Bilgi Yer Tutucusu 3">
            <a:extLst>
              <a:ext uri="{FF2B5EF4-FFF2-40B4-BE49-F238E27FC236}">
                <a16:creationId xmlns:a16="http://schemas.microsoft.com/office/drawing/2014/main" id="{C214A0F6-A921-4853-C7B3-AE1E3788744C}"/>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7FB7946F-D660-5A71-9D36-DB60D1730925}"/>
              </a:ext>
            </a:extLst>
          </p:cNvPr>
          <p:cNvSpPr>
            <a:spLocks noGrp="1"/>
          </p:cNvSpPr>
          <p:nvPr>
            <p:ph type="sldNum" sz="quarter" idx="11"/>
          </p:nvPr>
        </p:nvSpPr>
        <p:spPr/>
        <p:txBody>
          <a:bodyPr/>
          <a:lstStyle/>
          <a:p>
            <a:pPr rtl="0"/>
            <a:fld id="{294A09A9-5501-47C1-A89A-A340965A2BE2}" type="slidenum">
              <a:rPr lang="tr-TR" noProof="0" smtClean="0"/>
              <a:pPr rtl="0"/>
              <a:t>19</a:t>
            </a:fld>
            <a:endParaRPr lang="tr-TR" noProof="0" dirty="0"/>
          </a:p>
        </p:txBody>
      </p:sp>
    </p:spTree>
    <p:extLst>
      <p:ext uri="{BB962C8B-B14F-4D97-AF65-F5344CB8AC3E}">
        <p14:creationId xmlns:p14="http://schemas.microsoft.com/office/powerpoint/2010/main" val="300129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2DF434-28DB-4621-A497-D62C41CE0419}"/>
              </a:ext>
            </a:extLst>
          </p:cNvPr>
          <p:cNvSpPr>
            <a:spLocks noGrp="1"/>
          </p:cNvSpPr>
          <p:nvPr>
            <p:ph type="title"/>
          </p:nvPr>
        </p:nvSpPr>
        <p:spPr/>
        <p:txBody>
          <a:bodyPr rtlCol="0">
            <a:normAutofit/>
          </a:bodyPr>
          <a:lstStyle/>
          <a:p>
            <a:pPr rtl="0"/>
            <a:r>
              <a:rPr lang="tr-TR" dirty="0">
                <a:solidFill>
                  <a:schemeClr val="accent3"/>
                </a:solidFill>
                <a:cs typeface="Calibri Light"/>
              </a:rPr>
              <a:t>Sunum içeriği</a:t>
            </a:r>
            <a:endParaRPr lang="tr-TR" dirty="0">
              <a:solidFill>
                <a:schemeClr val="accent3"/>
              </a:solidFill>
            </a:endParaRPr>
          </a:p>
        </p:txBody>
      </p:sp>
      <p:pic>
        <p:nvPicPr>
          <p:cNvPr id="4" name="Resim 3">
            <a:extLst>
              <a:ext uri="{FF2B5EF4-FFF2-40B4-BE49-F238E27FC236}">
                <a16:creationId xmlns:a16="http://schemas.microsoft.com/office/drawing/2014/main" id="{231764E9-36CF-F2AA-CA87-C94D382CA40C}"/>
              </a:ext>
            </a:extLst>
          </p:cNvPr>
          <p:cNvPicPr>
            <a:picLocks noChangeAspect="1"/>
          </p:cNvPicPr>
          <p:nvPr/>
        </p:nvPicPr>
        <p:blipFill>
          <a:blip r:embed="rId3"/>
          <a:stretch>
            <a:fillRect/>
          </a:stretch>
        </p:blipFill>
        <p:spPr>
          <a:xfrm>
            <a:off x="0" y="4568616"/>
            <a:ext cx="2293257" cy="2289384"/>
          </a:xfrm>
          <a:prstGeom prst="rect">
            <a:avLst/>
          </a:prstGeom>
        </p:spPr>
      </p:pic>
      <p:sp>
        <p:nvSpPr>
          <p:cNvPr id="5" name="Alt Bilgi Yer Tutucusu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p>
            <a:pPr rtl="0"/>
            <a:endParaRPr lang="tr-TR" dirty="0"/>
          </a:p>
        </p:txBody>
      </p:sp>
      <p:sp>
        <p:nvSpPr>
          <p:cNvPr id="6" name="Slayt Numarası Yer Tutucusu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p>
            <a:pPr rtl="0"/>
            <a:fld id="{294A09A9-5501-47C1-A89A-A340965A2BE2}" type="slidenum">
              <a:rPr lang="tr-TR" smtClean="0"/>
              <a:t>2</a:t>
            </a:fld>
            <a:endParaRPr lang="tr-TR" dirty="0"/>
          </a:p>
        </p:txBody>
      </p:sp>
      <p:sp>
        <p:nvSpPr>
          <p:cNvPr id="3" name="İçerik Yer Tutucusu 2">
            <a:extLst>
              <a:ext uri="{FF2B5EF4-FFF2-40B4-BE49-F238E27FC236}">
                <a16:creationId xmlns:a16="http://schemas.microsoft.com/office/drawing/2014/main" id="{22788C46-D0BC-4307-AE55-7601A139E7CB}"/>
              </a:ext>
            </a:extLst>
          </p:cNvPr>
          <p:cNvSpPr>
            <a:spLocks noGrp="1"/>
          </p:cNvSpPr>
          <p:nvPr>
            <p:ph sz="quarter" idx="4"/>
          </p:nvPr>
        </p:nvSpPr>
        <p:spPr>
          <a:xfrm>
            <a:off x="8183880" y="2194560"/>
            <a:ext cx="3749040" cy="4663440"/>
          </a:xfrm>
        </p:spPr>
        <p:txBody>
          <a:bodyPr vert="horz" lIns="91440" tIns="45720" rIns="91440" bIns="45720" rtlCol="0" anchor="t">
            <a:normAutofit fontScale="70000" lnSpcReduction="20000"/>
          </a:bodyPr>
          <a:lstStyle/>
          <a:p>
            <a:pPr rtl="0"/>
            <a:r>
              <a:rPr lang="tr-TR" dirty="0">
                <a:solidFill>
                  <a:schemeClr val="accent3"/>
                </a:solidFill>
                <a:latin typeface="Gill Sans Nova Light" panose="020B0302020104020203" pitchFamily="34" charset="0"/>
                <a:cs typeface="Calibri"/>
              </a:rPr>
              <a:t>Sınır koyma nedir?</a:t>
            </a:r>
          </a:p>
          <a:p>
            <a:pPr rtl="0"/>
            <a:r>
              <a:rPr lang="tr-TR" dirty="0">
                <a:latin typeface="Gill Sans Nova Light" panose="020B0302020104020203" pitchFamily="34" charset="0"/>
                <a:cs typeface="Calibri"/>
              </a:rPr>
              <a:t>Sınır koymanın önemi nedir?</a:t>
            </a:r>
          </a:p>
          <a:p>
            <a:r>
              <a:rPr lang="tr-TR" dirty="0">
                <a:latin typeface="Gill Sans Nova Light" panose="020B0302020104020203" pitchFamily="34" charset="0"/>
                <a:cs typeface="Calibri"/>
              </a:rPr>
              <a:t>Sınır koymanın yararları nelerdir?</a:t>
            </a:r>
          </a:p>
          <a:p>
            <a:pPr rtl="0"/>
            <a:r>
              <a:rPr lang="tr-TR" dirty="0">
                <a:latin typeface="Gill Sans Nova Light" panose="020B0302020104020203" pitchFamily="34" charset="0"/>
                <a:cs typeface="Calibri"/>
              </a:rPr>
              <a:t>Sınır konulacak Alanlar</a:t>
            </a:r>
          </a:p>
          <a:p>
            <a:pPr rtl="0"/>
            <a:r>
              <a:rPr lang="tr-TR" dirty="0">
                <a:latin typeface="Gill Sans Nova Light" panose="020B0302020104020203" pitchFamily="34" charset="0"/>
                <a:cs typeface="Calibri"/>
              </a:rPr>
              <a:t>Anne babalar sınır koymada neden zorlanır?</a:t>
            </a:r>
          </a:p>
          <a:p>
            <a:pPr rtl="0"/>
            <a:r>
              <a:rPr lang="tr-TR" dirty="0">
                <a:latin typeface="Gill Sans Nova Light" panose="020B0302020104020203" pitchFamily="34" charset="0"/>
                <a:cs typeface="Calibri"/>
              </a:rPr>
              <a:t>Sınır koymada nelere dikkat edilmelidir?</a:t>
            </a:r>
          </a:p>
          <a:p>
            <a:pPr rtl="0"/>
            <a:r>
              <a:rPr lang="tr-TR" dirty="0">
                <a:latin typeface="Gill Sans Nova Light" panose="020B0302020104020203" pitchFamily="34" charset="0"/>
                <a:cs typeface="Calibri"/>
              </a:rPr>
              <a:t>Sınır seçenek sunma örnekleri</a:t>
            </a:r>
          </a:p>
          <a:p>
            <a:pPr rtl="0"/>
            <a:r>
              <a:rPr lang="tr-TR" dirty="0">
                <a:latin typeface="Gill Sans Nova Light" panose="020B0302020104020203" pitchFamily="34" charset="0"/>
                <a:cs typeface="Calibri"/>
              </a:rPr>
              <a:t>Ailelere öneriler</a:t>
            </a:r>
          </a:p>
          <a:p>
            <a:pPr rtl="0"/>
            <a:endParaRPr lang="tr-TR" dirty="0">
              <a:latin typeface="Gill Sans Nova Light" panose="020B0302020104020203" pitchFamily="34" charset="0"/>
              <a:cs typeface="Calibri"/>
            </a:endParaRPr>
          </a:p>
          <a:p>
            <a:pPr rtl="0"/>
            <a:endParaRPr lang="tr-TR" dirty="0">
              <a:solidFill>
                <a:schemeClr val="accent3"/>
              </a:solidFill>
              <a:latin typeface="Gill Sans Nova Light" panose="020B0302020104020203" pitchFamily="34" charset="0"/>
              <a:cs typeface="Calibri"/>
            </a:endParaRPr>
          </a:p>
        </p:txBody>
      </p:sp>
      <p:pic>
        <p:nvPicPr>
          <p:cNvPr id="10" name="Resim 9" descr="Çiçek yaprağı vurgusu">
            <a:extLst>
              <a:ext uri="{FF2B5EF4-FFF2-40B4-BE49-F238E27FC236}">
                <a16:creationId xmlns:a16="http://schemas.microsoft.com/office/drawing/2014/main" id="{08A3395B-5659-47E4-8F54-71340961F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spTree>
    <p:extLst>
      <p:ext uri="{BB962C8B-B14F-4D97-AF65-F5344CB8AC3E}">
        <p14:creationId xmlns:p14="http://schemas.microsoft.com/office/powerpoint/2010/main" val="185952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275127-5EA5-A2EC-66F7-9F3E5181797B}"/>
              </a:ext>
            </a:extLst>
          </p:cNvPr>
          <p:cNvSpPr>
            <a:spLocks noGrp="1"/>
          </p:cNvSpPr>
          <p:nvPr>
            <p:ph type="title"/>
          </p:nvPr>
        </p:nvSpPr>
        <p:spPr/>
        <p:txBody>
          <a:bodyPr/>
          <a:lstStyle/>
          <a:p>
            <a:r>
              <a:rPr lang="tr-TR" dirty="0">
                <a:solidFill>
                  <a:srgbClr val="FF0000"/>
                </a:solidFill>
              </a:rPr>
              <a:t>SINIR KOYULABİLECEK ALANLAR</a:t>
            </a:r>
            <a:endParaRPr lang="tr-TR" dirty="0"/>
          </a:p>
        </p:txBody>
      </p:sp>
      <p:sp>
        <p:nvSpPr>
          <p:cNvPr id="3" name="İçerik Yer Tutucusu 2">
            <a:extLst>
              <a:ext uri="{FF2B5EF4-FFF2-40B4-BE49-F238E27FC236}">
                <a16:creationId xmlns:a16="http://schemas.microsoft.com/office/drawing/2014/main" id="{30F37A01-4485-913E-E85F-43615D4E2197}"/>
              </a:ext>
            </a:extLst>
          </p:cNvPr>
          <p:cNvSpPr>
            <a:spLocks noGrp="1"/>
          </p:cNvSpPr>
          <p:nvPr>
            <p:ph idx="1"/>
          </p:nvPr>
        </p:nvSpPr>
        <p:spPr/>
        <p:txBody>
          <a:bodyPr/>
          <a:lstStyle/>
          <a:p>
            <a:pPr marL="0" indent="0" algn="ctr">
              <a:buNone/>
            </a:pPr>
            <a:r>
              <a:rPr lang="tr-TR" sz="3600" b="1" dirty="0"/>
              <a:t>Maddi Sınırlar </a:t>
            </a:r>
          </a:p>
          <a:p>
            <a:pPr marL="0" indent="0" algn="ctr">
              <a:buNone/>
            </a:pPr>
            <a:r>
              <a:rPr lang="tr-TR" dirty="0"/>
              <a:t>Bütçe ve sahip olunan varlıklar hakkında harcama ve tasarruf hakkıdır. Kısaca bütçe yönetimidir.</a:t>
            </a:r>
          </a:p>
          <a:p>
            <a:endParaRPr lang="tr-TR" dirty="0"/>
          </a:p>
        </p:txBody>
      </p:sp>
      <p:sp>
        <p:nvSpPr>
          <p:cNvPr id="4" name="Alt Bilgi Yer Tutucusu 3">
            <a:extLst>
              <a:ext uri="{FF2B5EF4-FFF2-40B4-BE49-F238E27FC236}">
                <a16:creationId xmlns:a16="http://schemas.microsoft.com/office/drawing/2014/main" id="{72859E7A-B30F-28E5-5A82-C8EC731C86D0}"/>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05577D74-70BA-C842-A12C-65C7CACE90BE}"/>
              </a:ext>
            </a:extLst>
          </p:cNvPr>
          <p:cNvSpPr>
            <a:spLocks noGrp="1"/>
          </p:cNvSpPr>
          <p:nvPr>
            <p:ph type="sldNum" sz="quarter" idx="11"/>
          </p:nvPr>
        </p:nvSpPr>
        <p:spPr/>
        <p:txBody>
          <a:bodyPr/>
          <a:lstStyle/>
          <a:p>
            <a:pPr rtl="0"/>
            <a:fld id="{294A09A9-5501-47C1-A89A-A340965A2BE2}" type="slidenum">
              <a:rPr lang="tr-TR" noProof="0" smtClean="0"/>
              <a:pPr rtl="0"/>
              <a:t>20</a:t>
            </a:fld>
            <a:endParaRPr lang="tr-TR" noProof="0" dirty="0"/>
          </a:p>
        </p:txBody>
      </p:sp>
    </p:spTree>
    <p:extLst>
      <p:ext uri="{BB962C8B-B14F-4D97-AF65-F5344CB8AC3E}">
        <p14:creationId xmlns:p14="http://schemas.microsoft.com/office/powerpoint/2010/main" val="821051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BA63C4-243E-D64F-F490-B436B8EAD441}"/>
              </a:ext>
            </a:extLst>
          </p:cNvPr>
          <p:cNvSpPr>
            <a:spLocks noGrp="1"/>
          </p:cNvSpPr>
          <p:nvPr>
            <p:ph type="title"/>
          </p:nvPr>
        </p:nvSpPr>
        <p:spPr/>
        <p:txBody>
          <a:bodyPr/>
          <a:lstStyle/>
          <a:p>
            <a:r>
              <a:rPr lang="tr-TR" dirty="0">
                <a:solidFill>
                  <a:srgbClr val="FF0000"/>
                </a:solidFill>
              </a:rPr>
              <a:t>SINIR KOYULABİLECEK ALANLAR</a:t>
            </a:r>
            <a:endParaRPr lang="tr-TR" dirty="0"/>
          </a:p>
        </p:txBody>
      </p:sp>
      <p:sp>
        <p:nvSpPr>
          <p:cNvPr id="3" name="İçerik Yer Tutucusu 2">
            <a:extLst>
              <a:ext uri="{FF2B5EF4-FFF2-40B4-BE49-F238E27FC236}">
                <a16:creationId xmlns:a16="http://schemas.microsoft.com/office/drawing/2014/main" id="{B29969FD-62DE-8706-4AE0-47A08A250497}"/>
              </a:ext>
            </a:extLst>
          </p:cNvPr>
          <p:cNvSpPr>
            <a:spLocks noGrp="1"/>
          </p:cNvSpPr>
          <p:nvPr>
            <p:ph idx="1"/>
          </p:nvPr>
        </p:nvSpPr>
        <p:spPr/>
        <p:txBody>
          <a:bodyPr/>
          <a:lstStyle/>
          <a:p>
            <a:pPr marL="0" indent="0" algn="ctr">
              <a:buNone/>
            </a:pPr>
            <a:r>
              <a:rPr lang="tr-TR" sz="3600" b="1" dirty="0"/>
              <a:t>Duygusal Sınırlar</a:t>
            </a:r>
          </a:p>
          <a:p>
            <a:pPr marL="0" indent="0" algn="ctr">
              <a:buNone/>
            </a:pPr>
            <a:r>
              <a:rPr lang="tr-TR" sz="3200" dirty="0"/>
              <a:t>Kişinin kendisinin ve diğerlerinin duygularını kabullenmesi ve saygı duymasıdır.  Yani duygusal zekanın ve empati becerisinin gelişiminin temelidir.</a:t>
            </a:r>
            <a:endParaRPr lang="tr-TR" dirty="0"/>
          </a:p>
        </p:txBody>
      </p:sp>
      <p:sp>
        <p:nvSpPr>
          <p:cNvPr id="4" name="Alt Bilgi Yer Tutucusu 3">
            <a:extLst>
              <a:ext uri="{FF2B5EF4-FFF2-40B4-BE49-F238E27FC236}">
                <a16:creationId xmlns:a16="http://schemas.microsoft.com/office/drawing/2014/main" id="{1D7EF4A1-F0C2-F7D8-6573-09305FFE1949}"/>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3E46CE99-BFDF-1BE1-BB5B-767A426E7933}"/>
              </a:ext>
            </a:extLst>
          </p:cNvPr>
          <p:cNvSpPr>
            <a:spLocks noGrp="1"/>
          </p:cNvSpPr>
          <p:nvPr>
            <p:ph type="sldNum" sz="quarter" idx="11"/>
          </p:nvPr>
        </p:nvSpPr>
        <p:spPr/>
        <p:txBody>
          <a:bodyPr/>
          <a:lstStyle/>
          <a:p>
            <a:pPr rtl="0"/>
            <a:fld id="{294A09A9-5501-47C1-A89A-A340965A2BE2}" type="slidenum">
              <a:rPr lang="tr-TR" noProof="0" smtClean="0"/>
              <a:pPr rtl="0"/>
              <a:t>21</a:t>
            </a:fld>
            <a:endParaRPr lang="tr-TR" noProof="0" dirty="0"/>
          </a:p>
        </p:txBody>
      </p:sp>
    </p:spTree>
    <p:extLst>
      <p:ext uri="{BB962C8B-B14F-4D97-AF65-F5344CB8AC3E}">
        <p14:creationId xmlns:p14="http://schemas.microsoft.com/office/powerpoint/2010/main" val="2365897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C0A6D5-8C88-848A-0829-605F2BC5F295}"/>
              </a:ext>
            </a:extLst>
          </p:cNvPr>
          <p:cNvSpPr>
            <a:spLocks noGrp="1"/>
          </p:cNvSpPr>
          <p:nvPr>
            <p:ph type="title"/>
          </p:nvPr>
        </p:nvSpPr>
        <p:spPr/>
        <p:txBody>
          <a:bodyPr/>
          <a:lstStyle/>
          <a:p>
            <a:r>
              <a:rPr lang="tr-TR" dirty="0">
                <a:solidFill>
                  <a:srgbClr val="FF0000"/>
                </a:solidFill>
              </a:rPr>
              <a:t>ANNE BABALAR NEDEN SINIR KOYMAKTA ZORLANIR?</a:t>
            </a:r>
          </a:p>
        </p:txBody>
      </p:sp>
      <p:sp>
        <p:nvSpPr>
          <p:cNvPr id="3" name="İçerik Yer Tutucusu 2">
            <a:extLst>
              <a:ext uri="{FF2B5EF4-FFF2-40B4-BE49-F238E27FC236}">
                <a16:creationId xmlns:a16="http://schemas.microsoft.com/office/drawing/2014/main" id="{9CEEC860-8435-BB6F-C523-06EDC61F47A1}"/>
              </a:ext>
            </a:extLst>
          </p:cNvPr>
          <p:cNvSpPr>
            <a:spLocks noGrp="1"/>
          </p:cNvSpPr>
          <p:nvPr>
            <p:ph idx="1"/>
          </p:nvPr>
        </p:nvSpPr>
        <p:spPr/>
        <p:txBody>
          <a:bodyPr/>
          <a:lstStyle/>
          <a:p>
            <a:pPr marL="0" indent="0" algn="ctr">
              <a:buNone/>
            </a:pPr>
            <a:r>
              <a:rPr lang="tr-TR" sz="4400" b="1" dirty="0"/>
              <a:t>Yaşam tarzı, </a:t>
            </a:r>
          </a:p>
          <a:p>
            <a:pPr marL="0" indent="0" algn="ctr">
              <a:buNone/>
            </a:pPr>
            <a:r>
              <a:rPr lang="tr-TR" sz="4400" dirty="0"/>
              <a:t>Çağımızın sorunu  hız. Anne babalar bile her şeye hemen sahip olmak istemekte, sabır ve anlayış her zaman yeterince gösterilememektedir.</a:t>
            </a:r>
          </a:p>
          <a:p>
            <a:endParaRPr lang="tr-TR" dirty="0"/>
          </a:p>
        </p:txBody>
      </p:sp>
      <p:sp>
        <p:nvSpPr>
          <p:cNvPr id="4" name="Alt Bilgi Yer Tutucusu 3">
            <a:extLst>
              <a:ext uri="{FF2B5EF4-FFF2-40B4-BE49-F238E27FC236}">
                <a16:creationId xmlns:a16="http://schemas.microsoft.com/office/drawing/2014/main" id="{5C9ADF25-1323-4867-799C-0885F985B8D1}"/>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0C41E620-0A8E-B0FC-3DF9-4E8B829900CF}"/>
              </a:ext>
            </a:extLst>
          </p:cNvPr>
          <p:cNvSpPr>
            <a:spLocks noGrp="1"/>
          </p:cNvSpPr>
          <p:nvPr>
            <p:ph type="sldNum" sz="quarter" idx="11"/>
          </p:nvPr>
        </p:nvSpPr>
        <p:spPr/>
        <p:txBody>
          <a:bodyPr/>
          <a:lstStyle/>
          <a:p>
            <a:pPr rtl="0"/>
            <a:fld id="{294A09A9-5501-47C1-A89A-A340965A2BE2}" type="slidenum">
              <a:rPr lang="tr-TR" noProof="0" smtClean="0"/>
              <a:pPr rtl="0"/>
              <a:t>22</a:t>
            </a:fld>
            <a:endParaRPr lang="tr-TR" noProof="0" dirty="0"/>
          </a:p>
        </p:txBody>
      </p:sp>
    </p:spTree>
    <p:extLst>
      <p:ext uri="{BB962C8B-B14F-4D97-AF65-F5344CB8AC3E}">
        <p14:creationId xmlns:p14="http://schemas.microsoft.com/office/powerpoint/2010/main" val="2696888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E8A1DB-F778-CEFA-33DF-B0925F702FC0}"/>
              </a:ext>
            </a:extLst>
          </p:cNvPr>
          <p:cNvSpPr>
            <a:spLocks noGrp="1"/>
          </p:cNvSpPr>
          <p:nvPr>
            <p:ph type="title"/>
          </p:nvPr>
        </p:nvSpPr>
        <p:spPr/>
        <p:txBody>
          <a:bodyPr/>
          <a:lstStyle/>
          <a:p>
            <a:r>
              <a:rPr lang="tr-TR" dirty="0">
                <a:solidFill>
                  <a:srgbClr val="FF0000"/>
                </a:solidFill>
              </a:rPr>
              <a:t>SINIR KOYULABİLECEK ALANLAR</a:t>
            </a:r>
            <a:endParaRPr lang="tr-TR" dirty="0"/>
          </a:p>
        </p:txBody>
      </p:sp>
      <p:sp>
        <p:nvSpPr>
          <p:cNvPr id="3" name="İçerik Yer Tutucusu 2">
            <a:extLst>
              <a:ext uri="{FF2B5EF4-FFF2-40B4-BE49-F238E27FC236}">
                <a16:creationId xmlns:a16="http://schemas.microsoft.com/office/drawing/2014/main" id="{FE29AFBE-3DFB-C20F-9394-2E86B6C075B5}"/>
              </a:ext>
            </a:extLst>
          </p:cNvPr>
          <p:cNvSpPr>
            <a:spLocks noGrp="1"/>
          </p:cNvSpPr>
          <p:nvPr>
            <p:ph idx="1"/>
          </p:nvPr>
        </p:nvSpPr>
        <p:spPr/>
        <p:txBody>
          <a:bodyPr/>
          <a:lstStyle/>
          <a:p>
            <a:pPr marL="0" indent="0" algn="ctr">
              <a:buNone/>
            </a:pPr>
            <a:r>
              <a:rPr lang="tr-TR" sz="4000" b="1" dirty="0"/>
              <a:t>Sosyal Sınırlar</a:t>
            </a:r>
          </a:p>
          <a:p>
            <a:pPr marL="0" indent="0" algn="ctr">
              <a:buNone/>
            </a:pPr>
            <a:r>
              <a:rPr lang="tr-TR" sz="4000" dirty="0"/>
              <a:t> Dil, din, ırk ayrımı yapmadan tüm insanlarla iletişime açık olmak demektir. (Kişinin kendisine ve çevresine zarar gelmeden ve zarar vermeden.)</a:t>
            </a:r>
          </a:p>
          <a:p>
            <a:endParaRPr lang="tr-TR" dirty="0"/>
          </a:p>
        </p:txBody>
      </p:sp>
      <p:sp>
        <p:nvSpPr>
          <p:cNvPr id="4" name="Alt Bilgi Yer Tutucusu 3">
            <a:extLst>
              <a:ext uri="{FF2B5EF4-FFF2-40B4-BE49-F238E27FC236}">
                <a16:creationId xmlns:a16="http://schemas.microsoft.com/office/drawing/2014/main" id="{76FCB9D8-5794-8BB3-6F17-FD6BE61AFE6F}"/>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D185E92B-B28A-67E4-21AD-5F4466436BEB}"/>
              </a:ext>
            </a:extLst>
          </p:cNvPr>
          <p:cNvSpPr>
            <a:spLocks noGrp="1"/>
          </p:cNvSpPr>
          <p:nvPr>
            <p:ph type="sldNum" sz="quarter" idx="11"/>
          </p:nvPr>
        </p:nvSpPr>
        <p:spPr/>
        <p:txBody>
          <a:bodyPr/>
          <a:lstStyle/>
          <a:p>
            <a:pPr rtl="0"/>
            <a:fld id="{294A09A9-5501-47C1-A89A-A340965A2BE2}" type="slidenum">
              <a:rPr lang="tr-TR" noProof="0" smtClean="0"/>
              <a:pPr rtl="0"/>
              <a:t>23</a:t>
            </a:fld>
            <a:endParaRPr lang="tr-TR" noProof="0" dirty="0"/>
          </a:p>
        </p:txBody>
      </p:sp>
    </p:spTree>
    <p:extLst>
      <p:ext uri="{BB962C8B-B14F-4D97-AF65-F5344CB8AC3E}">
        <p14:creationId xmlns:p14="http://schemas.microsoft.com/office/powerpoint/2010/main" val="548899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874F62-A106-A1D1-1205-F467BC3066BF}"/>
              </a:ext>
            </a:extLst>
          </p:cNvPr>
          <p:cNvSpPr>
            <a:spLocks noGrp="1"/>
          </p:cNvSpPr>
          <p:nvPr>
            <p:ph type="title"/>
          </p:nvPr>
        </p:nvSpPr>
        <p:spPr/>
        <p:txBody>
          <a:bodyPr/>
          <a:lstStyle/>
          <a:p>
            <a:r>
              <a:rPr lang="tr-TR" dirty="0">
                <a:solidFill>
                  <a:srgbClr val="FF0000"/>
                </a:solidFill>
              </a:rPr>
              <a:t>ANNE BABALAR NEDEN SINIR KOYMAKTA ZORLANIR?</a:t>
            </a:r>
            <a:endParaRPr lang="tr-TR" dirty="0"/>
          </a:p>
        </p:txBody>
      </p:sp>
      <p:sp>
        <p:nvSpPr>
          <p:cNvPr id="3" name="İçerik Yer Tutucusu 2">
            <a:extLst>
              <a:ext uri="{FF2B5EF4-FFF2-40B4-BE49-F238E27FC236}">
                <a16:creationId xmlns:a16="http://schemas.microsoft.com/office/drawing/2014/main" id="{31608661-E32B-9E84-E4BD-FFDAE6D83D9F}"/>
              </a:ext>
            </a:extLst>
          </p:cNvPr>
          <p:cNvSpPr>
            <a:spLocks noGrp="1"/>
          </p:cNvSpPr>
          <p:nvPr>
            <p:ph idx="1"/>
          </p:nvPr>
        </p:nvSpPr>
        <p:spPr/>
        <p:txBody>
          <a:bodyPr>
            <a:normAutofit/>
          </a:bodyPr>
          <a:lstStyle/>
          <a:p>
            <a:pPr marL="0" indent="0" algn="ctr">
              <a:buNone/>
            </a:pPr>
            <a:r>
              <a:rPr lang="tr-TR" sz="5400" b="1" dirty="0"/>
              <a:t>Bastırılmış istekler ve yetişme tarzı, </a:t>
            </a:r>
          </a:p>
          <a:p>
            <a:pPr marL="0" indent="0" algn="ctr">
              <a:buNone/>
            </a:pPr>
            <a:r>
              <a:rPr lang="tr-TR" sz="4800" dirty="0"/>
              <a:t>Anne baba kendi yaşadıklarına benzer deneyimleri çocuklarına yaşatmak istememeleri.</a:t>
            </a:r>
          </a:p>
        </p:txBody>
      </p:sp>
      <p:sp>
        <p:nvSpPr>
          <p:cNvPr id="4" name="Alt Bilgi Yer Tutucusu 3">
            <a:extLst>
              <a:ext uri="{FF2B5EF4-FFF2-40B4-BE49-F238E27FC236}">
                <a16:creationId xmlns:a16="http://schemas.microsoft.com/office/drawing/2014/main" id="{E5A2B51D-C7FB-3272-68E6-F7303B8071B1}"/>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61B16C33-30B6-722A-6EBB-5E6A55021D6B}"/>
              </a:ext>
            </a:extLst>
          </p:cNvPr>
          <p:cNvSpPr>
            <a:spLocks noGrp="1"/>
          </p:cNvSpPr>
          <p:nvPr>
            <p:ph type="sldNum" sz="quarter" idx="11"/>
          </p:nvPr>
        </p:nvSpPr>
        <p:spPr/>
        <p:txBody>
          <a:bodyPr/>
          <a:lstStyle/>
          <a:p>
            <a:pPr rtl="0"/>
            <a:fld id="{294A09A9-5501-47C1-A89A-A340965A2BE2}" type="slidenum">
              <a:rPr lang="tr-TR" noProof="0" smtClean="0"/>
              <a:pPr rtl="0"/>
              <a:t>24</a:t>
            </a:fld>
            <a:endParaRPr lang="tr-TR" noProof="0" dirty="0"/>
          </a:p>
        </p:txBody>
      </p:sp>
    </p:spTree>
    <p:extLst>
      <p:ext uri="{BB962C8B-B14F-4D97-AF65-F5344CB8AC3E}">
        <p14:creationId xmlns:p14="http://schemas.microsoft.com/office/powerpoint/2010/main" val="707085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0BFDF7-7EA7-13E8-0EC3-4EF3D5775197}"/>
              </a:ext>
            </a:extLst>
          </p:cNvPr>
          <p:cNvSpPr>
            <a:spLocks noGrp="1"/>
          </p:cNvSpPr>
          <p:nvPr>
            <p:ph type="title"/>
          </p:nvPr>
        </p:nvSpPr>
        <p:spPr/>
        <p:txBody>
          <a:bodyPr/>
          <a:lstStyle/>
          <a:p>
            <a:r>
              <a:rPr lang="tr-TR" dirty="0">
                <a:solidFill>
                  <a:srgbClr val="FF0000"/>
                </a:solidFill>
              </a:rPr>
              <a:t>SINIR KOYULABİLECEK ALANLAR</a:t>
            </a:r>
            <a:endParaRPr lang="tr-TR" dirty="0"/>
          </a:p>
        </p:txBody>
      </p:sp>
      <p:sp>
        <p:nvSpPr>
          <p:cNvPr id="3" name="İçerik Yer Tutucusu 2">
            <a:extLst>
              <a:ext uri="{FF2B5EF4-FFF2-40B4-BE49-F238E27FC236}">
                <a16:creationId xmlns:a16="http://schemas.microsoft.com/office/drawing/2014/main" id="{8C18462B-3BBD-6F3F-F32C-78EB734F4443}"/>
              </a:ext>
            </a:extLst>
          </p:cNvPr>
          <p:cNvSpPr>
            <a:spLocks noGrp="1"/>
          </p:cNvSpPr>
          <p:nvPr>
            <p:ph idx="1"/>
          </p:nvPr>
        </p:nvSpPr>
        <p:spPr/>
        <p:txBody>
          <a:bodyPr>
            <a:normAutofit/>
          </a:bodyPr>
          <a:lstStyle/>
          <a:p>
            <a:pPr marL="0" indent="0" algn="ctr">
              <a:buNone/>
            </a:pPr>
            <a:r>
              <a:rPr lang="tr-TR" sz="4800" b="1" dirty="0"/>
              <a:t>Cinsel Sınırlar ve Mahremiyet</a:t>
            </a:r>
          </a:p>
          <a:p>
            <a:pPr marL="0" indent="0" algn="ctr">
              <a:buNone/>
            </a:pPr>
            <a:r>
              <a:rPr lang="tr-TR" sz="4800" dirty="0"/>
              <a:t>Kişinin kendi bedenini ve mahremiyetini koruyabilmesidir.</a:t>
            </a:r>
            <a:endParaRPr lang="tr-TR" sz="4800" b="1" dirty="0"/>
          </a:p>
        </p:txBody>
      </p:sp>
      <p:sp>
        <p:nvSpPr>
          <p:cNvPr id="4" name="Alt Bilgi Yer Tutucusu 3">
            <a:extLst>
              <a:ext uri="{FF2B5EF4-FFF2-40B4-BE49-F238E27FC236}">
                <a16:creationId xmlns:a16="http://schemas.microsoft.com/office/drawing/2014/main" id="{17198ECA-2BE2-CDEB-88F0-C61CC2F6EAD3}"/>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446BAD9F-005D-E7B0-2877-866DF50DCC67}"/>
              </a:ext>
            </a:extLst>
          </p:cNvPr>
          <p:cNvSpPr>
            <a:spLocks noGrp="1"/>
          </p:cNvSpPr>
          <p:nvPr>
            <p:ph type="sldNum" sz="quarter" idx="11"/>
          </p:nvPr>
        </p:nvSpPr>
        <p:spPr/>
        <p:txBody>
          <a:bodyPr/>
          <a:lstStyle/>
          <a:p>
            <a:pPr rtl="0"/>
            <a:fld id="{294A09A9-5501-47C1-A89A-A340965A2BE2}" type="slidenum">
              <a:rPr lang="tr-TR" noProof="0" smtClean="0"/>
              <a:pPr rtl="0"/>
              <a:t>25</a:t>
            </a:fld>
            <a:endParaRPr lang="tr-TR" noProof="0" dirty="0"/>
          </a:p>
        </p:txBody>
      </p:sp>
    </p:spTree>
    <p:extLst>
      <p:ext uri="{BB962C8B-B14F-4D97-AF65-F5344CB8AC3E}">
        <p14:creationId xmlns:p14="http://schemas.microsoft.com/office/powerpoint/2010/main" val="1576779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77DB2C-01A1-AD87-A80B-FF8ACA190409}"/>
              </a:ext>
            </a:extLst>
          </p:cNvPr>
          <p:cNvSpPr>
            <a:spLocks noGrp="1"/>
          </p:cNvSpPr>
          <p:nvPr>
            <p:ph type="title"/>
          </p:nvPr>
        </p:nvSpPr>
        <p:spPr/>
        <p:txBody>
          <a:bodyPr/>
          <a:lstStyle/>
          <a:p>
            <a:r>
              <a:rPr lang="tr-TR" dirty="0">
                <a:solidFill>
                  <a:srgbClr val="FF0000"/>
                </a:solidFill>
              </a:rPr>
              <a:t>SINIR KOYULABİLECEK ALANLAR</a:t>
            </a:r>
            <a:endParaRPr lang="tr-TR" dirty="0"/>
          </a:p>
        </p:txBody>
      </p:sp>
      <p:sp>
        <p:nvSpPr>
          <p:cNvPr id="3" name="İçerik Yer Tutucusu 2">
            <a:extLst>
              <a:ext uri="{FF2B5EF4-FFF2-40B4-BE49-F238E27FC236}">
                <a16:creationId xmlns:a16="http://schemas.microsoft.com/office/drawing/2014/main" id="{BD7CB4C4-0A46-CD21-DA19-9CB8CD169AC5}"/>
              </a:ext>
            </a:extLst>
          </p:cNvPr>
          <p:cNvSpPr>
            <a:spLocks noGrp="1"/>
          </p:cNvSpPr>
          <p:nvPr>
            <p:ph idx="1"/>
          </p:nvPr>
        </p:nvSpPr>
        <p:spPr/>
        <p:txBody>
          <a:bodyPr/>
          <a:lstStyle/>
          <a:p>
            <a:pPr marL="0" indent="0" algn="ctr">
              <a:buNone/>
            </a:pPr>
            <a:r>
              <a:rPr lang="tr-TR" sz="4400" b="1" dirty="0"/>
              <a:t>Zaman Sınırı </a:t>
            </a:r>
          </a:p>
          <a:p>
            <a:pPr marL="0" indent="0" algn="ctr">
              <a:buNone/>
            </a:pPr>
            <a:r>
              <a:rPr lang="tr-TR" sz="4400" dirty="0"/>
              <a:t>Zaman yönetimidir. Zamanı etkili ve verimli  kullanmak için plan yapabilmektir.</a:t>
            </a:r>
          </a:p>
          <a:p>
            <a:endParaRPr lang="tr-TR" dirty="0"/>
          </a:p>
        </p:txBody>
      </p:sp>
      <p:sp>
        <p:nvSpPr>
          <p:cNvPr id="4" name="Alt Bilgi Yer Tutucusu 3">
            <a:extLst>
              <a:ext uri="{FF2B5EF4-FFF2-40B4-BE49-F238E27FC236}">
                <a16:creationId xmlns:a16="http://schemas.microsoft.com/office/drawing/2014/main" id="{DC32758D-6F38-EE47-18DF-CEFCF69B6DF6}"/>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A5AF6C19-DDE5-8602-11FB-D93AA4B4456B}"/>
              </a:ext>
            </a:extLst>
          </p:cNvPr>
          <p:cNvSpPr>
            <a:spLocks noGrp="1"/>
          </p:cNvSpPr>
          <p:nvPr>
            <p:ph type="sldNum" sz="quarter" idx="11"/>
          </p:nvPr>
        </p:nvSpPr>
        <p:spPr/>
        <p:txBody>
          <a:bodyPr/>
          <a:lstStyle/>
          <a:p>
            <a:pPr rtl="0"/>
            <a:fld id="{294A09A9-5501-47C1-A89A-A340965A2BE2}" type="slidenum">
              <a:rPr lang="tr-TR" noProof="0" smtClean="0"/>
              <a:pPr rtl="0"/>
              <a:t>26</a:t>
            </a:fld>
            <a:endParaRPr lang="tr-TR" noProof="0" dirty="0"/>
          </a:p>
        </p:txBody>
      </p:sp>
    </p:spTree>
    <p:extLst>
      <p:ext uri="{BB962C8B-B14F-4D97-AF65-F5344CB8AC3E}">
        <p14:creationId xmlns:p14="http://schemas.microsoft.com/office/powerpoint/2010/main" val="1775201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D0724F-4BB0-96E3-F454-CB5D52CC5E2D}"/>
              </a:ext>
            </a:extLst>
          </p:cNvPr>
          <p:cNvSpPr>
            <a:spLocks noGrp="1"/>
          </p:cNvSpPr>
          <p:nvPr>
            <p:ph type="title"/>
          </p:nvPr>
        </p:nvSpPr>
        <p:spPr/>
        <p:txBody>
          <a:bodyPr/>
          <a:lstStyle/>
          <a:p>
            <a:r>
              <a:rPr lang="tr-TR" dirty="0">
                <a:solidFill>
                  <a:srgbClr val="FF0000"/>
                </a:solidFill>
              </a:rPr>
              <a:t>SINIR KOYULABİLECEK ALANLAR</a:t>
            </a:r>
            <a:endParaRPr lang="tr-TR" dirty="0"/>
          </a:p>
        </p:txBody>
      </p:sp>
      <p:sp>
        <p:nvSpPr>
          <p:cNvPr id="3" name="İçerik Yer Tutucusu 2">
            <a:extLst>
              <a:ext uri="{FF2B5EF4-FFF2-40B4-BE49-F238E27FC236}">
                <a16:creationId xmlns:a16="http://schemas.microsoft.com/office/drawing/2014/main" id="{7D3CFEE7-9CCF-C506-61A1-8073C0FF8734}"/>
              </a:ext>
            </a:extLst>
          </p:cNvPr>
          <p:cNvSpPr>
            <a:spLocks noGrp="1"/>
          </p:cNvSpPr>
          <p:nvPr>
            <p:ph idx="1"/>
          </p:nvPr>
        </p:nvSpPr>
        <p:spPr/>
        <p:txBody>
          <a:bodyPr>
            <a:normAutofit fontScale="92500"/>
          </a:bodyPr>
          <a:lstStyle/>
          <a:p>
            <a:pPr marL="0" indent="0" algn="ctr">
              <a:buNone/>
            </a:pPr>
            <a:r>
              <a:rPr lang="tr-TR" sz="3200" b="1" dirty="0"/>
              <a:t>Teknoloji Kullanımında Sınır</a:t>
            </a:r>
            <a:endParaRPr lang="tr-TR" b="1" dirty="0"/>
          </a:p>
          <a:p>
            <a:pPr marL="0" indent="0">
              <a:buNone/>
            </a:pPr>
            <a:r>
              <a:rPr lang="tr-TR" dirty="0"/>
              <a:t> Okul çağı çocuğunun internet ile geçirdiği zaman ve izlediği içerikler mutlaka aile kontrolünde olmalıdır.</a:t>
            </a:r>
          </a:p>
          <a:p>
            <a:pPr marL="0" indent="0">
              <a:buNone/>
            </a:pPr>
            <a:r>
              <a:rPr lang="tr-TR" dirty="0"/>
              <a:t> Güvenli internet ile ilgili bilgiler verildikten sonra sınırların net olarak uygulanması gerekir.</a:t>
            </a:r>
          </a:p>
          <a:p>
            <a:pPr marL="0" indent="0">
              <a:buNone/>
            </a:pPr>
            <a:r>
              <a:rPr lang="tr-TR" dirty="0"/>
              <a:t> Web kameralarının gerekmedikçe kapalı olmalı ve gizlilik ayarları aktif olmalıdır.</a:t>
            </a:r>
          </a:p>
          <a:p>
            <a:pPr marL="0" indent="0">
              <a:buNone/>
            </a:pPr>
            <a:r>
              <a:rPr lang="tr-TR" dirty="0"/>
              <a:t> Sosyal medya kullanımının ebeveynlerin kontrolünde olması zararlı içeriklerle karşılaşmasını önleyecektir. </a:t>
            </a:r>
          </a:p>
          <a:p>
            <a:pPr marL="0" indent="0">
              <a:buNone/>
            </a:pPr>
            <a:r>
              <a:rPr lang="tr-TR" dirty="0"/>
              <a:t>Online sohbet içeriği olmayan, şiddet ve korku öğeleri barındırmayan  oyunlar tercih edilmelidir.</a:t>
            </a:r>
          </a:p>
          <a:p>
            <a:endParaRPr lang="tr-TR" dirty="0"/>
          </a:p>
        </p:txBody>
      </p:sp>
      <p:sp>
        <p:nvSpPr>
          <p:cNvPr id="4" name="Alt Bilgi Yer Tutucusu 3">
            <a:extLst>
              <a:ext uri="{FF2B5EF4-FFF2-40B4-BE49-F238E27FC236}">
                <a16:creationId xmlns:a16="http://schemas.microsoft.com/office/drawing/2014/main" id="{4DD970AF-BC35-DBFE-F2F6-86E20A5AA119}"/>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F5874E32-5409-6DB2-A6C5-18FC0B98B889}"/>
              </a:ext>
            </a:extLst>
          </p:cNvPr>
          <p:cNvSpPr>
            <a:spLocks noGrp="1"/>
          </p:cNvSpPr>
          <p:nvPr>
            <p:ph type="sldNum" sz="quarter" idx="11"/>
          </p:nvPr>
        </p:nvSpPr>
        <p:spPr/>
        <p:txBody>
          <a:bodyPr/>
          <a:lstStyle/>
          <a:p>
            <a:pPr rtl="0"/>
            <a:fld id="{294A09A9-5501-47C1-A89A-A340965A2BE2}" type="slidenum">
              <a:rPr lang="tr-TR" noProof="0" smtClean="0"/>
              <a:pPr rtl="0"/>
              <a:t>27</a:t>
            </a:fld>
            <a:endParaRPr lang="tr-TR" noProof="0" dirty="0"/>
          </a:p>
        </p:txBody>
      </p:sp>
    </p:spTree>
    <p:extLst>
      <p:ext uri="{BB962C8B-B14F-4D97-AF65-F5344CB8AC3E}">
        <p14:creationId xmlns:p14="http://schemas.microsoft.com/office/powerpoint/2010/main" val="2481084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91B8F9-809F-73FA-57F8-4759B55C1CA2}"/>
              </a:ext>
            </a:extLst>
          </p:cNvPr>
          <p:cNvSpPr>
            <a:spLocks noGrp="1"/>
          </p:cNvSpPr>
          <p:nvPr>
            <p:ph type="title"/>
          </p:nvPr>
        </p:nvSpPr>
        <p:spPr/>
        <p:txBody>
          <a:bodyPr/>
          <a:lstStyle/>
          <a:p>
            <a:r>
              <a:rPr lang="tr-TR" dirty="0">
                <a:solidFill>
                  <a:srgbClr val="FF0000"/>
                </a:solidFill>
              </a:rPr>
              <a:t>ANNE BABALAR NEDEN SINIR KOYMAKTA ZORLANIR?</a:t>
            </a:r>
            <a:endParaRPr lang="tr-TR" dirty="0"/>
          </a:p>
        </p:txBody>
      </p:sp>
      <p:sp>
        <p:nvSpPr>
          <p:cNvPr id="3" name="İçerik Yer Tutucusu 2">
            <a:extLst>
              <a:ext uri="{FF2B5EF4-FFF2-40B4-BE49-F238E27FC236}">
                <a16:creationId xmlns:a16="http://schemas.microsoft.com/office/drawing/2014/main" id="{076BBFF1-819D-D2C4-DB88-680AACCC92EC}"/>
              </a:ext>
            </a:extLst>
          </p:cNvPr>
          <p:cNvSpPr>
            <a:spLocks noGrp="1"/>
          </p:cNvSpPr>
          <p:nvPr>
            <p:ph idx="1"/>
          </p:nvPr>
        </p:nvSpPr>
        <p:spPr/>
        <p:txBody>
          <a:bodyPr>
            <a:normAutofit/>
          </a:bodyPr>
          <a:lstStyle/>
          <a:p>
            <a:pPr marL="0" indent="0" algn="ctr">
              <a:buNone/>
            </a:pPr>
            <a:endParaRPr lang="tr-TR" sz="5400" b="1" dirty="0"/>
          </a:p>
          <a:p>
            <a:pPr marL="0" indent="0" algn="ctr">
              <a:buNone/>
            </a:pPr>
            <a:r>
              <a:rPr lang="tr-TR" sz="5400" b="1" dirty="0"/>
              <a:t>Aşırı şefkat ve iyi ilişki isteği</a:t>
            </a:r>
          </a:p>
        </p:txBody>
      </p:sp>
      <p:sp>
        <p:nvSpPr>
          <p:cNvPr id="4" name="Alt Bilgi Yer Tutucusu 3">
            <a:extLst>
              <a:ext uri="{FF2B5EF4-FFF2-40B4-BE49-F238E27FC236}">
                <a16:creationId xmlns:a16="http://schemas.microsoft.com/office/drawing/2014/main" id="{2818657F-290D-277D-4B39-18B867D34C91}"/>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BAC1E542-542E-6DE4-207E-1B4AE2CCE69E}"/>
              </a:ext>
            </a:extLst>
          </p:cNvPr>
          <p:cNvSpPr>
            <a:spLocks noGrp="1"/>
          </p:cNvSpPr>
          <p:nvPr>
            <p:ph type="sldNum" sz="quarter" idx="11"/>
          </p:nvPr>
        </p:nvSpPr>
        <p:spPr/>
        <p:txBody>
          <a:bodyPr/>
          <a:lstStyle/>
          <a:p>
            <a:pPr rtl="0"/>
            <a:fld id="{294A09A9-5501-47C1-A89A-A340965A2BE2}" type="slidenum">
              <a:rPr lang="tr-TR" noProof="0" smtClean="0"/>
              <a:pPr rtl="0"/>
              <a:t>28</a:t>
            </a:fld>
            <a:endParaRPr lang="tr-TR" noProof="0" dirty="0"/>
          </a:p>
        </p:txBody>
      </p:sp>
    </p:spTree>
    <p:extLst>
      <p:ext uri="{BB962C8B-B14F-4D97-AF65-F5344CB8AC3E}">
        <p14:creationId xmlns:p14="http://schemas.microsoft.com/office/powerpoint/2010/main" val="861604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529C00-219D-EF3B-DF18-498E8A5D585D}"/>
              </a:ext>
            </a:extLst>
          </p:cNvPr>
          <p:cNvSpPr>
            <a:spLocks noGrp="1"/>
          </p:cNvSpPr>
          <p:nvPr>
            <p:ph type="title"/>
          </p:nvPr>
        </p:nvSpPr>
        <p:spPr/>
        <p:txBody>
          <a:bodyPr/>
          <a:lstStyle/>
          <a:p>
            <a:r>
              <a:rPr lang="tr-TR" dirty="0">
                <a:solidFill>
                  <a:srgbClr val="FF0000"/>
                </a:solidFill>
              </a:rPr>
              <a:t>ANNE BABALAR NEDEN SINIR KOYMAKTA ZORLANIR?</a:t>
            </a:r>
            <a:endParaRPr lang="tr-TR" dirty="0"/>
          </a:p>
        </p:txBody>
      </p:sp>
      <p:sp>
        <p:nvSpPr>
          <p:cNvPr id="3" name="İçerik Yer Tutucusu 2">
            <a:extLst>
              <a:ext uri="{FF2B5EF4-FFF2-40B4-BE49-F238E27FC236}">
                <a16:creationId xmlns:a16="http://schemas.microsoft.com/office/drawing/2014/main" id="{0877473F-E478-DCF8-6779-57F8D1F3B760}"/>
              </a:ext>
            </a:extLst>
          </p:cNvPr>
          <p:cNvSpPr>
            <a:spLocks noGrp="1"/>
          </p:cNvSpPr>
          <p:nvPr>
            <p:ph idx="1"/>
          </p:nvPr>
        </p:nvSpPr>
        <p:spPr/>
        <p:txBody>
          <a:bodyPr/>
          <a:lstStyle/>
          <a:p>
            <a:pPr marL="0" indent="0" algn="ctr">
              <a:buNone/>
            </a:pPr>
            <a:r>
              <a:rPr lang="tr-TR" dirty="0"/>
              <a:t> </a:t>
            </a:r>
            <a:r>
              <a:rPr lang="tr-TR" sz="5400" b="1" dirty="0"/>
              <a:t>Suçluluk duygusu,</a:t>
            </a:r>
          </a:p>
          <a:p>
            <a:pPr marL="0" indent="0" algn="ctr">
              <a:buNone/>
            </a:pPr>
            <a:r>
              <a:rPr lang="tr-TR" sz="4400" b="1" dirty="0"/>
              <a:t> </a:t>
            </a:r>
            <a:r>
              <a:rPr lang="tr-TR" sz="4800" dirty="0"/>
              <a:t>Anne babalar çocuğun geçirdiği öfke nöbetinden kendilerini sorumlu tutması.</a:t>
            </a:r>
            <a:endParaRPr lang="tr-TR" sz="3600" dirty="0"/>
          </a:p>
        </p:txBody>
      </p:sp>
      <p:sp>
        <p:nvSpPr>
          <p:cNvPr id="4" name="Alt Bilgi Yer Tutucusu 3">
            <a:extLst>
              <a:ext uri="{FF2B5EF4-FFF2-40B4-BE49-F238E27FC236}">
                <a16:creationId xmlns:a16="http://schemas.microsoft.com/office/drawing/2014/main" id="{431F947E-3297-126C-29A1-6B78001250B5}"/>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C2FE7998-A0E9-D541-161F-CC4B1878AE78}"/>
              </a:ext>
            </a:extLst>
          </p:cNvPr>
          <p:cNvSpPr>
            <a:spLocks noGrp="1"/>
          </p:cNvSpPr>
          <p:nvPr>
            <p:ph type="sldNum" sz="quarter" idx="11"/>
          </p:nvPr>
        </p:nvSpPr>
        <p:spPr/>
        <p:txBody>
          <a:bodyPr/>
          <a:lstStyle/>
          <a:p>
            <a:pPr rtl="0"/>
            <a:fld id="{294A09A9-5501-47C1-A89A-A340965A2BE2}" type="slidenum">
              <a:rPr lang="tr-TR" noProof="0" smtClean="0"/>
              <a:pPr rtl="0"/>
              <a:t>29</a:t>
            </a:fld>
            <a:endParaRPr lang="tr-TR" noProof="0" dirty="0"/>
          </a:p>
        </p:txBody>
      </p:sp>
    </p:spTree>
    <p:extLst>
      <p:ext uri="{BB962C8B-B14F-4D97-AF65-F5344CB8AC3E}">
        <p14:creationId xmlns:p14="http://schemas.microsoft.com/office/powerpoint/2010/main" val="364894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60295B-54B9-4937-90E3-BAB9CE69E30B}"/>
              </a:ext>
            </a:extLst>
          </p:cNvPr>
          <p:cNvSpPr>
            <a:spLocks noGrp="1"/>
          </p:cNvSpPr>
          <p:nvPr>
            <p:ph type="title"/>
          </p:nvPr>
        </p:nvSpPr>
        <p:spPr/>
        <p:txBody>
          <a:bodyPr rtlCol="0"/>
          <a:lstStyle/>
          <a:p>
            <a:pPr rtl="0"/>
            <a:r>
              <a:rPr lang="tr-TR" dirty="0"/>
              <a:t>Sınır koyma nedir?</a:t>
            </a:r>
          </a:p>
        </p:txBody>
      </p:sp>
    </p:spTree>
    <p:extLst>
      <p:ext uri="{BB962C8B-B14F-4D97-AF65-F5344CB8AC3E}">
        <p14:creationId xmlns:p14="http://schemas.microsoft.com/office/powerpoint/2010/main" val="3446797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90974C-B6A8-D988-6BC4-6352EEA77FB9}"/>
              </a:ext>
            </a:extLst>
          </p:cNvPr>
          <p:cNvSpPr>
            <a:spLocks noGrp="1"/>
          </p:cNvSpPr>
          <p:nvPr>
            <p:ph type="title"/>
          </p:nvPr>
        </p:nvSpPr>
        <p:spPr/>
        <p:txBody>
          <a:bodyPr/>
          <a:lstStyle/>
          <a:p>
            <a:r>
              <a:rPr lang="tr-TR" dirty="0">
                <a:solidFill>
                  <a:srgbClr val="FF0000"/>
                </a:solidFill>
              </a:rPr>
              <a:t>ANNE BABALAR NEDEN SINIR KOYMAKTA ZORLANIR?</a:t>
            </a:r>
            <a:endParaRPr lang="tr-TR" dirty="0"/>
          </a:p>
        </p:txBody>
      </p:sp>
      <p:sp>
        <p:nvSpPr>
          <p:cNvPr id="3" name="İçerik Yer Tutucusu 2">
            <a:extLst>
              <a:ext uri="{FF2B5EF4-FFF2-40B4-BE49-F238E27FC236}">
                <a16:creationId xmlns:a16="http://schemas.microsoft.com/office/drawing/2014/main" id="{5C3F5FB9-8149-0CF0-DB0F-52480A43B5A3}"/>
              </a:ext>
            </a:extLst>
          </p:cNvPr>
          <p:cNvSpPr>
            <a:spLocks noGrp="1"/>
          </p:cNvSpPr>
          <p:nvPr>
            <p:ph idx="1"/>
          </p:nvPr>
        </p:nvSpPr>
        <p:spPr/>
        <p:txBody>
          <a:bodyPr>
            <a:normAutofit/>
          </a:bodyPr>
          <a:lstStyle/>
          <a:p>
            <a:pPr marL="0" indent="0" algn="ctr">
              <a:buNone/>
            </a:pPr>
            <a:r>
              <a:rPr lang="tr-TR" sz="4400" b="1" dirty="0"/>
              <a:t>Çocuktan gelen olumsuz tepkiler,</a:t>
            </a:r>
          </a:p>
          <a:p>
            <a:pPr marL="0" indent="0" algn="ctr">
              <a:buNone/>
            </a:pPr>
            <a:r>
              <a:rPr lang="tr-TR" sz="4400" dirty="0"/>
              <a:t>Çocuğun sen zaten beni sevmiyorsun vb. gibi ifadeleri.</a:t>
            </a:r>
            <a:endParaRPr lang="tr-TR" sz="3600" dirty="0"/>
          </a:p>
        </p:txBody>
      </p:sp>
      <p:sp>
        <p:nvSpPr>
          <p:cNvPr id="4" name="Alt Bilgi Yer Tutucusu 3">
            <a:extLst>
              <a:ext uri="{FF2B5EF4-FFF2-40B4-BE49-F238E27FC236}">
                <a16:creationId xmlns:a16="http://schemas.microsoft.com/office/drawing/2014/main" id="{69540140-6994-1C48-6F2E-A040D21573EA}"/>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7AF3FECC-B276-3D10-D8BD-879CD269DBF2}"/>
              </a:ext>
            </a:extLst>
          </p:cNvPr>
          <p:cNvSpPr>
            <a:spLocks noGrp="1"/>
          </p:cNvSpPr>
          <p:nvPr>
            <p:ph type="sldNum" sz="quarter" idx="11"/>
          </p:nvPr>
        </p:nvSpPr>
        <p:spPr/>
        <p:txBody>
          <a:bodyPr/>
          <a:lstStyle/>
          <a:p>
            <a:pPr rtl="0"/>
            <a:fld id="{294A09A9-5501-47C1-A89A-A340965A2BE2}" type="slidenum">
              <a:rPr lang="tr-TR" noProof="0" smtClean="0"/>
              <a:pPr rtl="0"/>
              <a:t>30</a:t>
            </a:fld>
            <a:endParaRPr lang="tr-TR" noProof="0" dirty="0"/>
          </a:p>
        </p:txBody>
      </p:sp>
    </p:spTree>
    <p:extLst>
      <p:ext uri="{BB962C8B-B14F-4D97-AF65-F5344CB8AC3E}">
        <p14:creationId xmlns:p14="http://schemas.microsoft.com/office/powerpoint/2010/main" val="1610875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9FD8D-9E6A-69A0-287A-4E88CBFC64B3}"/>
              </a:ext>
            </a:extLst>
          </p:cNvPr>
          <p:cNvSpPr>
            <a:spLocks noGrp="1"/>
          </p:cNvSpPr>
          <p:nvPr>
            <p:ph type="title"/>
          </p:nvPr>
        </p:nvSpPr>
        <p:spPr/>
        <p:txBody>
          <a:bodyPr/>
          <a:lstStyle/>
          <a:p>
            <a:r>
              <a:rPr lang="tr-TR" dirty="0">
                <a:solidFill>
                  <a:srgbClr val="FF0000"/>
                </a:solidFill>
              </a:rPr>
              <a:t>ANNE BABALAR NEDEN SINIR KOYMAKTA ZORLANIR?</a:t>
            </a:r>
            <a:endParaRPr lang="tr-TR" dirty="0"/>
          </a:p>
        </p:txBody>
      </p:sp>
      <p:sp>
        <p:nvSpPr>
          <p:cNvPr id="3" name="İçerik Yer Tutucusu 2">
            <a:extLst>
              <a:ext uri="{FF2B5EF4-FFF2-40B4-BE49-F238E27FC236}">
                <a16:creationId xmlns:a16="http://schemas.microsoft.com/office/drawing/2014/main" id="{5A614C6E-37BE-36F6-BF3A-08CD275E89B8}"/>
              </a:ext>
            </a:extLst>
          </p:cNvPr>
          <p:cNvSpPr>
            <a:spLocks noGrp="1"/>
          </p:cNvSpPr>
          <p:nvPr>
            <p:ph idx="1"/>
          </p:nvPr>
        </p:nvSpPr>
        <p:spPr/>
        <p:txBody>
          <a:bodyPr>
            <a:normAutofit/>
          </a:bodyPr>
          <a:lstStyle/>
          <a:p>
            <a:pPr marL="0" indent="0" algn="ctr">
              <a:buNone/>
            </a:pPr>
            <a:r>
              <a:rPr lang="tr-TR" sz="5400" b="1" dirty="0"/>
              <a:t>Çocuklarına yeterince zaman ayıramama.</a:t>
            </a:r>
          </a:p>
        </p:txBody>
      </p:sp>
      <p:sp>
        <p:nvSpPr>
          <p:cNvPr id="4" name="Alt Bilgi Yer Tutucusu 3">
            <a:extLst>
              <a:ext uri="{FF2B5EF4-FFF2-40B4-BE49-F238E27FC236}">
                <a16:creationId xmlns:a16="http://schemas.microsoft.com/office/drawing/2014/main" id="{A6357363-BE7B-66F3-1D0E-43CF8EDF5651}"/>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710B595F-E7D3-90C4-E78B-046BB0907B78}"/>
              </a:ext>
            </a:extLst>
          </p:cNvPr>
          <p:cNvSpPr>
            <a:spLocks noGrp="1"/>
          </p:cNvSpPr>
          <p:nvPr>
            <p:ph type="sldNum" sz="quarter" idx="11"/>
          </p:nvPr>
        </p:nvSpPr>
        <p:spPr/>
        <p:txBody>
          <a:bodyPr/>
          <a:lstStyle/>
          <a:p>
            <a:pPr rtl="0"/>
            <a:fld id="{294A09A9-5501-47C1-A89A-A340965A2BE2}" type="slidenum">
              <a:rPr lang="tr-TR" noProof="0" smtClean="0"/>
              <a:pPr rtl="0"/>
              <a:t>31</a:t>
            </a:fld>
            <a:endParaRPr lang="tr-TR" noProof="0" dirty="0"/>
          </a:p>
        </p:txBody>
      </p:sp>
    </p:spTree>
    <p:extLst>
      <p:ext uri="{BB962C8B-B14F-4D97-AF65-F5344CB8AC3E}">
        <p14:creationId xmlns:p14="http://schemas.microsoft.com/office/powerpoint/2010/main" val="2752006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2E1F20-4D90-E218-60C1-66DFB7AC2F3C}"/>
              </a:ext>
            </a:extLst>
          </p:cNvPr>
          <p:cNvSpPr>
            <a:spLocks noGrp="1"/>
          </p:cNvSpPr>
          <p:nvPr>
            <p:ph type="title"/>
          </p:nvPr>
        </p:nvSpPr>
        <p:spPr/>
        <p:txBody>
          <a:bodyPr/>
          <a:lstStyle/>
          <a:p>
            <a:r>
              <a:rPr lang="tr-TR" dirty="0">
                <a:solidFill>
                  <a:srgbClr val="FF0000"/>
                </a:solidFill>
              </a:rPr>
              <a:t>EBEVEYNLERCE SINIR KOYARKEN YAPILAN YANLIŞLAR</a:t>
            </a:r>
          </a:p>
        </p:txBody>
      </p:sp>
      <p:sp>
        <p:nvSpPr>
          <p:cNvPr id="3" name="İçerik Yer Tutucusu 2">
            <a:extLst>
              <a:ext uri="{FF2B5EF4-FFF2-40B4-BE49-F238E27FC236}">
                <a16:creationId xmlns:a16="http://schemas.microsoft.com/office/drawing/2014/main" id="{70024499-F59F-F1EA-89FA-6AF2C06A9240}"/>
              </a:ext>
            </a:extLst>
          </p:cNvPr>
          <p:cNvSpPr>
            <a:spLocks noGrp="1"/>
          </p:cNvSpPr>
          <p:nvPr>
            <p:ph idx="1"/>
          </p:nvPr>
        </p:nvSpPr>
        <p:spPr/>
        <p:txBody>
          <a:bodyPr/>
          <a:lstStyle/>
          <a:p>
            <a:r>
              <a:rPr lang="tr-TR" dirty="0"/>
              <a:t>Çocuğun özgüvenini kaybetme korkusu yaşamak. </a:t>
            </a:r>
          </a:p>
          <a:p>
            <a:r>
              <a:rPr lang="tr-TR" dirty="0"/>
              <a:t>Kızgın ya da yalvarır dil kullanmak. </a:t>
            </a:r>
          </a:p>
          <a:p>
            <a:r>
              <a:rPr lang="tr-TR" dirty="0"/>
              <a:t>Önce evet sonra hayır demek.</a:t>
            </a:r>
          </a:p>
          <a:p>
            <a:r>
              <a:rPr lang="tr-TR" dirty="0"/>
              <a:t>Anne baba davranışlarında tutarsız olması. </a:t>
            </a:r>
          </a:p>
          <a:p>
            <a:r>
              <a:rPr lang="tr-TR" dirty="0"/>
              <a:t>Ceza yönteminin kullanılması. </a:t>
            </a:r>
          </a:p>
          <a:p>
            <a:r>
              <a:rPr lang="tr-TR" dirty="0"/>
              <a:t>Uzun nasihat ve söylemler.</a:t>
            </a:r>
          </a:p>
        </p:txBody>
      </p:sp>
      <p:sp>
        <p:nvSpPr>
          <p:cNvPr id="4" name="Alt Bilgi Yer Tutucusu 3">
            <a:extLst>
              <a:ext uri="{FF2B5EF4-FFF2-40B4-BE49-F238E27FC236}">
                <a16:creationId xmlns:a16="http://schemas.microsoft.com/office/drawing/2014/main" id="{E3A8FF94-80B2-A142-4364-580891401394}"/>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CE361728-C0E9-600B-1894-B0E148A62A8E}"/>
              </a:ext>
            </a:extLst>
          </p:cNvPr>
          <p:cNvSpPr>
            <a:spLocks noGrp="1"/>
          </p:cNvSpPr>
          <p:nvPr>
            <p:ph type="sldNum" sz="quarter" idx="11"/>
          </p:nvPr>
        </p:nvSpPr>
        <p:spPr/>
        <p:txBody>
          <a:bodyPr/>
          <a:lstStyle/>
          <a:p>
            <a:pPr rtl="0"/>
            <a:fld id="{294A09A9-5501-47C1-A89A-A340965A2BE2}" type="slidenum">
              <a:rPr lang="tr-TR" noProof="0" smtClean="0"/>
              <a:pPr rtl="0"/>
              <a:t>32</a:t>
            </a:fld>
            <a:endParaRPr lang="tr-TR" noProof="0" dirty="0"/>
          </a:p>
        </p:txBody>
      </p:sp>
    </p:spTree>
    <p:extLst>
      <p:ext uri="{BB962C8B-B14F-4D97-AF65-F5344CB8AC3E}">
        <p14:creationId xmlns:p14="http://schemas.microsoft.com/office/powerpoint/2010/main" val="1142766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5276A6-021A-BB5E-5D01-618DFB9F736B}"/>
              </a:ext>
            </a:extLst>
          </p:cNvPr>
          <p:cNvSpPr>
            <a:spLocks noGrp="1"/>
          </p:cNvSpPr>
          <p:nvPr>
            <p:ph type="title"/>
          </p:nvPr>
        </p:nvSpPr>
        <p:spPr/>
        <p:txBody>
          <a:bodyPr/>
          <a:lstStyle/>
          <a:p>
            <a:r>
              <a:rPr lang="tr-TR" dirty="0">
                <a:solidFill>
                  <a:srgbClr val="FF0000"/>
                </a:solidFill>
              </a:rPr>
              <a:t>SINIR KOYARKEN NELERE DİKKAT EDİLMELİ?</a:t>
            </a:r>
          </a:p>
        </p:txBody>
      </p:sp>
      <p:sp>
        <p:nvSpPr>
          <p:cNvPr id="3" name="İçerik Yer Tutucusu 2">
            <a:extLst>
              <a:ext uri="{FF2B5EF4-FFF2-40B4-BE49-F238E27FC236}">
                <a16:creationId xmlns:a16="http://schemas.microsoft.com/office/drawing/2014/main" id="{D5CE94BD-DA1C-4C59-D06C-9206CD36542A}"/>
              </a:ext>
            </a:extLst>
          </p:cNvPr>
          <p:cNvSpPr>
            <a:spLocks noGrp="1"/>
          </p:cNvSpPr>
          <p:nvPr>
            <p:ph idx="1"/>
          </p:nvPr>
        </p:nvSpPr>
        <p:spPr/>
        <p:txBody>
          <a:bodyPr/>
          <a:lstStyle/>
          <a:p>
            <a:r>
              <a:rPr lang="tr-TR" dirty="0"/>
              <a:t>Anne baba ve çocuk ortak kararı olmalı.</a:t>
            </a:r>
          </a:p>
          <a:p>
            <a:r>
              <a:rPr lang="tr-TR" dirty="0"/>
              <a:t> Açık, net ve anlaşılır olmalı.</a:t>
            </a:r>
          </a:p>
          <a:p>
            <a:r>
              <a:rPr lang="tr-TR" dirty="0"/>
              <a:t> Ebeveynler kendi aralarında tutarlı ve kararlı olmalı.</a:t>
            </a:r>
          </a:p>
          <a:p>
            <a:r>
              <a:rPr lang="tr-TR" dirty="0"/>
              <a:t> Sevgi esirgenmemeli ve çocuğa rol model olunmalıdır.</a:t>
            </a:r>
          </a:p>
          <a:p>
            <a:r>
              <a:rPr lang="tr-TR" dirty="0"/>
              <a:t>Çocuğa alternatif seçenekler sunmalı.</a:t>
            </a:r>
          </a:p>
          <a:p>
            <a:r>
              <a:rPr lang="tr-TR" dirty="0"/>
              <a:t> Esneklik sağlamalı ama gevşek olmamalı.</a:t>
            </a:r>
          </a:p>
          <a:p>
            <a:r>
              <a:rPr lang="tr-TR" dirty="0"/>
              <a:t>Çerçevesi belli ama çok katı olmamalı.</a:t>
            </a:r>
          </a:p>
          <a:p>
            <a:r>
              <a:rPr lang="tr-TR" dirty="0"/>
              <a:t>Çocuğun yaşına göre güncellenmeli ve genişletilmelidir.</a:t>
            </a:r>
          </a:p>
        </p:txBody>
      </p:sp>
      <p:sp>
        <p:nvSpPr>
          <p:cNvPr id="4" name="Alt Bilgi Yer Tutucusu 3">
            <a:extLst>
              <a:ext uri="{FF2B5EF4-FFF2-40B4-BE49-F238E27FC236}">
                <a16:creationId xmlns:a16="http://schemas.microsoft.com/office/drawing/2014/main" id="{E1243136-E16E-C44C-4C53-2DBF788EA695}"/>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10383AD4-DCDE-2F3F-538A-07A6B0DE3223}"/>
              </a:ext>
            </a:extLst>
          </p:cNvPr>
          <p:cNvSpPr>
            <a:spLocks noGrp="1"/>
          </p:cNvSpPr>
          <p:nvPr>
            <p:ph type="sldNum" sz="quarter" idx="11"/>
          </p:nvPr>
        </p:nvSpPr>
        <p:spPr/>
        <p:txBody>
          <a:bodyPr/>
          <a:lstStyle/>
          <a:p>
            <a:pPr rtl="0"/>
            <a:fld id="{294A09A9-5501-47C1-A89A-A340965A2BE2}" type="slidenum">
              <a:rPr lang="tr-TR" noProof="0" smtClean="0"/>
              <a:pPr rtl="0"/>
              <a:t>33</a:t>
            </a:fld>
            <a:endParaRPr lang="tr-TR" noProof="0" dirty="0"/>
          </a:p>
        </p:txBody>
      </p:sp>
    </p:spTree>
    <p:extLst>
      <p:ext uri="{BB962C8B-B14F-4D97-AF65-F5344CB8AC3E}">
        <p14:creationId xmlns:p14="http://schemas.microsoft.com/office/powerpoint/2010/main" val="2073143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3FE94FD-C04D-ACE9-CE0A-D6BAA11E0447}"/>
              </a:ext>
            </a:extLst>
          </p:cNvPr>
          <p:cNvSpPr>
            <a:spLocks noGrp="1"/>
          </p:cNvSpPr>
          <p:nvPr>
            <p:ph idx="1"/>
          </p:nvPr>
        </p:nvSpPr>
        <p:spPr/>
        <p:txBody>
          <a:bodyPr>
            <a:normAutofit/>
          </a:bodyPr>
          <a:lstStyle/>
          <a:p>
            <a:pPr marL="0" indent="0">
              <a:buNone/>
            </a:pPr>
            <a:r>
              <a:rPr lang="tr-TR" dirty="0"/>
              <a:t>ÇOCUĞUNUZ SINIRLARA UYMUYORSA</a:t>
            </a:r>
          </a:p>
          <a:p>
            <a:pPr marL="0" indent="0">
              <a:buNone/>
            </a:pPr>
            <a:r>
              <a:rPr lang="tr-TR" dirty="0"/>
              <a:t>Öfkenizi kontrol edin,</a:t>
            </a:r>
          </a:p>
          <a:p>
            <a:pPr marL="0" indent="0">
              <a:buNone/>
            </a:pPr>
            <a:r>
              <a:rPr lang="tr-TR" dirty="0"/>
              <a:t>Çocuğunuzla duygularınızı paylaşın ve çocuğunuza eleştiri yöneltmek için asla yemek saatini ve yemek masasını seçmeyin.</a:t>
            </a:r>
          </a:p>
          <a:p>
            <a:pPr marL="0" indent="0">
              <a:buNone/>
            </a:pPr>
            <a:r>
              <a:rPr lang="tr-TR" dirty="0"/>
              <a:t>Sakin bir ses tonu ile kuralı hatırlatın.</a:t>
            </a:r>
          </a:p>
          <a:p>
            <a:pPr marL="0" indent="0">
              <a:buNone/>
            </a:pPr>
            <a:r>
              <a:rPr lang="tr-TR" dirty="0"/>
              <a:t>Kararlı ve net bir tutum belirleyin.</a:t>
            </a:r>
          </a:p>
          <a:p>
            <a:pPr marL="0" indent="0">
              <a:buNone/>
            </a:pPr>
            <a:r>
              <a:rPr lang="tr-TR" dirty="0"/>
              <a:t>Kuralı hatırlattıktan sonra uymamaya devam ediyorsa davranışının sonucunu yaşamasını sağlayın.</a:t>
            </a:r>
          </a:p>
        </p:txBody>
      </p:sp>
      <p:sp>
        <p:nvSpPr>
          <p:cNvPr id="4" name="Alt Bilgi Yer Tutucusu 3">
            <a:extLst>
              <a:ext uri="{FF2B5EF4-FFF2-40B4-BE49-F238E27FC236}">
                <a16:creationId xmlns:a16="http://schemas.microsoft.com/office/drawing/2014/main" id="{DD02DE4E-6961-268C-0CDA-AD2A40CBB926}"/>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1E018F22-1D5E-3EB9-8947-DC8CE2BC3CE5}"/>
              </a:ext>
            </a:extLst>
          </p:cNvPr>
          <p:cNvSpPr>
            <a:spLocks noGrp="1"/>
          </p:cNvSpPr>
          <p:nvPr>
            <p:ph type="sldNum" sz="quarter" idx="11"/>
          </p:nvPr>
        </p:nvSpPr>
        <p:spPr/>
        <p:txBody>
          <a:bodyPr/>
          <a:lstStyle/>
          <a:p>
            <a:pPr rtl="0"/>
            <a:fld id="{294A09A9-5501-47C1-A89A-A340965A2BE2}" type="slidenum">
              <a:rPr lang="tr-TR" noProof="0" smtClean="0"/>
              <a:pPr rtl="0"/>
              <a:t>34</a:t>
            </a:fld>
            <a:endParaRPr lang="tr-TR" noProof="0" dirty="0"/>
          </a:p>
        </p:txBody>
      </p:sp>
    </p:spTree>
    <p:extLst>
      <p:ext uri="{BB962C8B-B14F-4D97-AF65-F5344CB8AC3E}">
        <p14:creationId xmlns:p14="http://schemas.microsoft.com/office/powerpoint/2010/main" val="4089956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B852C2-295E-06BE-CBFD-3CE62ED6670E}"/>
              </a:ext>
            </a:extLst>
          </p:cNvPr>
          <p:cNvSpPr>
            <a:spLocks noGrp="1"/>
          </p:cNvSpPr>
          <p:nvPr>
            <p:ph type="title"/>
          </p:nvPr>
        </p:nvSpPr>
        <p:spPr/>
        <p:txBody>
          <a:bodyPr/>
          <a:lstStyle/>
          <a:p>
            <a:r>
              <a:rPr lang="tr-TR" dirty="0"/>
              <a:t>3 </a:t>
            </a:r>
            <a:r>
              <a:rPr lang="tr-TR" dirty="0" err="1"/>
              <a:t>Metod</a:t>
            </a:r>
            <a:endParaRPr lang="tr-TR" dirty="0"/>
          </a:p>
        </p:txBody>
      </p:sp>
      <p:sp>
        <p:nvSpPr>
          <p:cNvPr id="3" name="Alt Bilgi Yer Tutucusu 2">
            <a:extLst>
              <a:ext uri="{FF2B5EF4-FFF2-40B4-BE49-F238E27FC236}">
                <a16:creationId xmlns:a16="http://schemas.microsoft.com/office/drawing/2014/main" id="{03125FA8-605E-2BAA-0CE8-A68804BD9D22}"/>
              </a:ext>
            </a:extLst>
          </p:cNvPr>
          <p:cNvSpPr>
            <a:spLocks noGrp="1"/>
          </p:cNvSpPr>
          <p:nvPr>
            <p:ph type="ftr" sz="quarter" idx="11"/>
          </p:nvPr>
        </p:nvSpPr>
        <p:spPr/>
        <p:txBody>
          <a:bodyPr/>
          <a:lstStyle/>
          <a:p>
            <a:pPr rtl="0"/>
            <a:r>
              <a:rPr lang="tr-TR" noProof="0" dirty="0"/>
              <a:t>Çocuklarda Sınır Koyma</a:t>
            </a:r>
          </a:p>
        </p:txBody>
      </p:sp>
      <p:sp>
        <p:nvSpPr>
          <p:cNvPr id="4" name="Slayt Numarası Yer Tutucusu 3">
            <a:extLst>
              <a:ext uri="{FF2B5EF4-FFF2-40B4-BE49-F238E27FC236}">
                <a16:creationId xmlns:a16="http://schemas.microsoft.com/office/drawing/2014/main" id="{1AD87ABD-9794-D28B-4508-6DBB5F7BBBB4}"/>
              </a:ext>
            </a:extLst>
          </p:cNvPr>
          <p:cNvSpPr>
            <a:spLocks noGrp="1"/>
          </p:cNvSpPr>
          <p:nvPr>
            <p:ph type="sldNum" sz="quarter" idx="12"/>
          </p:nvPr>
        </p:nvSpPr>
        <p:spPr/>
        <p:txBody>
          <a:bodyPr/>
          <a:lstStyle/>
          <a:p>
            <a:pPr rtl="0"/>
            <a:fld id="{294A09A9-5501-47C1-A89A-A340965A2BE2}" type="slidenum">
              <a:rPr lang="tr-TR" noProof="0" smtClean="0"/>
              <a:t>35</a:t>
            </a:fld>
            <a:endParaRPr lang="tr-TR" noProof="0"/>
          </a:p>
        </p:txBody>
      </p:sp>
      <p:sp>
        <p:nvSpPr>
          <p:cNvPr id="5" name="İçerik Yer Tutucusu 4">
            <a:extLst>
              <a:ext uri="{FF2B5EF4-FFF2-40B4-BE49-F238E27FC236}">
                <a16:creationId xmlns:a16="http://schemas.microsoft.com/office/drawing/2014/main" id="{A815CFA9-8EFF-41B5-320A-C84F669E02D7}"/>
              </a:ext>
            </a:extLst>
          </p:cNvPr>
          <p:cNvSpPr>
            <a:spLocks noGrp="1"/>
          </p:cNvSpPr>
          <p:nvPr>
            <p:ph sz="quarter" idx="4"/>
          </p:nvPr>
        </p:nvSpPr>
        <p:spPr>
          <a:xfrm>
            <a:off x="7670800" y="2194560"/>
            <a:ext cx="4262120" cy="4306824"/>
          </a:xfrm>
        </p:spPr>
        <p:txBody>
          <a:bodyPr/>
          <a:lstStyle/>
          <a:p>
            <a:r>
              <a:rPr lang="tr-TR" b="0" i="0" dirty="0">
                <a:solidFill>
                  <a:srgbClr val="727272"/>
                </a:solidFill>
                <a:effectLst/>
                <a:latin typeface="Open Sans" panose="020B0606030504020204" pitchFamily="34" charset="0"/>
              </a:rPr>
              <a:t>1) Duyguyu Kabul Edin</a:t>
            </a:r>
            <a:br>
              <a:rPr lang="tr-TR" dirty="0"/>
            </a:br>
            <a:r>
              <a:rPr lang="tr-TR" b="0" i="0" dirty="0">
                <a:solidFill>
                  <a:srgbClr val="727272"/>
                </a:solidFill>
                <a:effectLst/>
                <a:latin typeface="Open Sans" panose="020B0606030504020204" pitchFamily="34" charset="0"/>
              </a:rPr>
              <a:t>2) Sınırı İfade Edin</a:t>
            </a:r>
            <a:br>
              <a:rPr lang="tr-TR" dirty="0"/>
            </a:br>
            <a:r>
              <a:rPr lang="tr-TR" b="0" i="0" dirty="0">
                <a:solidFill>
                  <a:srgbClr val="727272"/>
                </a:solidFill>
                <a:effectLst/>
                <a:latin typeface="Open Sans" panose="020B0606030504020204" pitchFamily="34" charset="0"/>
              </a:rPr>
              <a:t>3) Alternatif Seçenekler Oluşturun</a:t>
            </a:r>
            <a:endParaRPr lang="tr-TR" dirty="0"/>
          </a:p>
        </p:txBody>
      </p:sp>
      <p:sp>
        <p:nvSpPr>
          <p:cNvPr id="6" name="Metin Yer Tutucusu 5">
            <a:extLst>
              <a:ext uri="{FF2B5EF4-FFF2-40B4-BE49-F238E27FC236}">
                <a16:creationId xmlns:a16="http://schemas.microsoft.com/office/drawing/2014/main" id="{4CF7CAAF-0DD6-333E-D254-963DF92C4F87}"/>
              </a:ext>
            </a:extLst>
          </p:cNvPr>
          <p:cNvSpPr>
            <a:spLocks noGrp="1"/>
          </p:cNvSpPr>
          <p:nvPr>
            <p:ph type="body" sz="quarter" idx="13"/>
          </p:nvPr>
        </p:nvSpPr>
        <p:spPr>
          <a:xfrm>
            <a:off x="344762" y="4222750"/>
            <a:ext cx="5040037" cy="2133600"/>
          </a:xfrm>
        </p:spPr>
        <p:txBody>
          <a:bodyPr>
            <a:normAutofit/>
          </a:bodyPr>
          <a:lstStyle/>
          <a:p>
            <a:r>
              <a:rPr lang="tr-TR" sz="4800" dirty="0"/>
              <a:t>Sınır Belirlemede “Harekete Geçme Metodu”</a:t>
            </a:r>
          </a:p>
        </p:txBody>
      </p:sp>
    </p:spTree>
    <p:extLst>
      <p:ext uri="{BB962C8B-B14F-4D97-AF65-F5344CB8AC3E}">
        <p14:creationId xmlns:p14="http://schemas.microsoft.com/office/powerpoint/2010/main" val="2842693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BD91DC-957E-CAA8-DC6F-A0C2AA72AFE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D301445-EDA1-B832-AD7C-9858999E56B8}"/>
              </a:ext>
            </a:extLst>
          </p:cNvPr>
          <p:cNvSpPr>
            <a:spLocks noGrp="1"/>
          </p:cNvSpPr>
          <p:nvPr>
            <p:ph idx="1"/>
          </p:nvPr>
        </p:nvSpPr>
        <p:spPr/>
        <p:txBody>
          <a:bodyPr/>
          <a:lstStyle/>
          <a:p>
            <a:pPr marL="0" indent="0">
              <a:buNone/>
            </a:pPr>
            <a:r>
              <a:rPr lang="tr-TR" b="1" dirty="0">
                <a:solidFill>
                  <a:srgbClr val="FF0000"/>
                </a:solidFill>
              </a:rPr>
              <a:t>1) Çocuğunuzun duygusunu ya da isteğini kabul edin </a:t>
            </a:r>
            <a:r>
              <a:rPr lang="tr-TR" dirty="0"/>
              <a:t>(sesiniz empati ve anlayış iletmeli). Çocuğunuzun duygusunu ya da isteğini kabul edin:</a:t>
            </a:r>
          </a:p>
          <a:p>
            <a:pPr marL="0" indent="0">
              <a:buNone/>
            </a:pPr>
            <a:r>
              <a:rPr lang="tr-TR" dirty="0"/>
              <a:t>"Ali, duvarı boyamanın eğlenceli olacağını düşündüğünü biliyorum..." Çocuk duygularının, isteklerinin ve dileklerinin ebeveyn tarafından geçerli olduğunu ve kabul edildiğini öğrenir. Sadece bu empatiyi duyarak çocuğunuzun duygularını yansıtmanız birçok kez onun duygusunun veya ihtiyacının yoğunluğunu azaltır.</a:t>
            </a:r>
          </a:p>
        </p:txBody>
      </p:sp>
      <p:sp>
        <p:nvSpPr>
          <p:cNvPr id="4" name="Alt Bilgi Yer Tutucusu 3">
            <a:extLst>
              <a:ext uri="{FF2B5EF4-FFF2-40B4-BE49-F238E27FC236}">
                <a16:creationId xmlns:a16="http://schemas.microsoft.com/office/drawing/2014/main" id="{CBA9C6DF-ABA5-8737-DC24-F46BACAF0552}"/>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F17A44CB-32A2-431D-1747-19409603113E}"/>
              </a:ext>
            </a:extLst>
          </p:cNvPr>
          <p:cNvSpPr>
            <a:spLocks noGrp="1"/>
          </p:cNvSpPr>
          <p:nvPr>
            <p:ph type="sldNum" sz="quarter" idx="11"/>
          </p:nvPr>
        </p:nvSpPr>
        <p:spPr/>
        <p:txBody>
          <a:bodyPr/>
          <a:lstStyle/>
          <a:p>
            <a:pPr rtl="0"/>
            <a:fld id="{294A09A9-5501-47C1-A89A-A340965A2BE2}" type="slidenum">
              <a:rPr lang="tr-TR" noProof="0" smtClean="0"/>
              <a:pPr rtl="0"/>
              <a:t>36</a:t>
            </a:fld>
            <a:endParaRPr lang="tr-TR" noProof="0"/>
          </a:p>
        </p:txBody>
      </p:sp>
    </p:spTree>
    <p:extLst>
      <p:ext uri="{BB962C8B-B14F-4D97-AF65-F5344CB8AC3E}">
        <p14:creationId xmlns:p14="http://schemas.microsoft.com/office/powerpoint/2010/main" val="1817702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9E05C1-0EE4-F85B-8FD9-19B86B7E0FC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5D52CAB-90EB-B9B1-5AB1-8ECC298C6AD7}"/>
              </a:ext>
            </a:extLst>
          </p:cNvPr>
          <p:cNvSpPr>
            <a:spLocks noGrp="1"/>
          </p:cNvSpPr>
          <p:nvPr>
            <p:ph idx="1"/>
          </p:nvPr>
        </p:nvSpPr>
        <p:spPr/>
        <p:txBody>
          <a:bodyPr/>
          <a:lstStyle/>
          <a:p>
            <a:pPr marL="0" indent="0">
              <a:buNone/>
            </a:pPr>
            <a:r>
              <a:rPr lang="tr-TR" b="1" dirty="0">
                <a:solidFill>
                  <a:srgbClr val="FF0000"/>
                </a:solidFill>
              </a:rPr>
              <a:t>2) Sınırı ifade edin (belirli ve net olun—ve kısa sürsün).</a:t>
            </a:r>
          </a:p>
          <a:p>
            <a:pPr marL="0" indent="0">
              <a:buNone/>
            </a:pPr>
            <a:r>
              <a:rPr lang="tr-TR" dirty="0"/>
              <a:t>"Ama duvar boyamak için değildir."</a:t>
            </a:r>
          </a:p>
        </p:txBody>
      </p:sp>
      <p:sp>
        <p:nvSpPr>
          <p:cNvPr id="4" name="Alt Bilgi Yer Tutucusu 3">
            <a:extLst>
              <a:ext uri="{FF2B5EF4-FFF2-40B4-BE49-F238E27FC236}">
                <a16:creationId xmlns:a16="http://schemas.microsoft.com/office/drawing/2014/main" id="{95B13341-83ED-8B20-81CF-0CE05EE5D387}"/>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6E494452-5B6C-49EF-922D-F073A6E9C463}"/>
              </a:ext>
            </a:extLst>
          </p:cNvPr>
          <p:cNvSpPr>
            <a:spLocks noGrp="1"/>
          </p:cNvSpPr>
          <p:nvPr>
            <p:ph type="sldNum" sz="quarter" idx="11"/>
          </p:nvPr>
        </p:nvSpPr>
        <p:spPr/>
        <p:txBody>
          <a:bodyPr/>
          <a:lstStyle/>
          <a:p>
            <a:pPr rtl="0"/>
            <a:fld id="{294A09A9-5501-47C1-A89A-A340965A2BE2}" type="slidenum">
              <a:rPr lang="tr-TR" noProof="0" smtClean="0"/>
              <a:pPr rtl="0"/>
              <a:t>37</a:t>
            </a:fld>
            <a:endParaRPr lang="tr-TR" noProof="0"/>
          </a:p>
        </p:txBody>
      </p:sp>
    </p:spTree>
    <p:extLst>
      <p:ext uri="{BB962C8B-B14F-4D97-AF65-F5344CB8AC3E}">
        <p14:creationId xmlns:p14="http://schemas.microsoft.com/office/powerpoint/2010/main" val="1762936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1AA1C3-E2AF-CA5A-F6C0-B90D14DDA52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55CF4B0-4AA8-4021-C917-66AFA24607DD}"/>
              </a:ext>
            </a:extLst>
          </p:cNvPr>
          <p:cNvSpPr>
            <a:spLocks noGrp="1"/>
          </p:cNvSpPr>
          <p:nvPr>
            <p:ph idx="1"/>
          </p:nvPr>
        </p:nvSpPr>
        <p:spPr/>
        <p:txBody>
          <a:bodyPr/>
          <a:lstStyle/>
          <a:p>
            <a:pPr marL="0" indent="0">
              <a:buNone/>
            </a:pPr>
            <a:r>
              <a:rPr lang="tr-TR" b="1" dirty="0">
                <a:solidFill>
                  <a:srgbClr val="FF0000"/>
                </a:solidFill>
              </a:rPr>
              <a:t>3) Kabul edilebilir alternatif seçenekler hedefleyin (çocuğun yaşına bağlı olarak bir ya da daha çok seçenek sağlayabilirsiniz).</a:t>
            </a:r>
          </a:p>
          <a:p>
            <a:pPr marL="0" indent="0">
              <a:buNone/>
            </a:pPr>
            <a:r>
              <a:rPr lang="tr-TR" dirty="0"/>
              <a:t>"Boyama yapmak için resim kağıtlarını (resim kağıtlarını işaret ederek) kullanabilirsin." Hedef davranışlar, çocuğa kendini kontrol etme alıştırması yapmak için fırsat tanıyarak, duygularını ya da asıl hareketini ifade edebilmesi için kabul edilebilir bir çıkış yolu sunacaktır.</a:t>
            </a:r>
          </a:p>
        </p:txBody>
      </p:sp>
      <p:sp>
        <p:nvSpPr>
          <p:cNvPr id="4" name="Alt Bilgi Yer Tutucusu 3">
            <a:extLst>
              <a:ext uri="{FF2B5EF4-FFF2-40B4-BE49-F238E27FC236}">
                <a16:creationId xmlns:a16="http://schemas.microsoft.com/office/drawing/2014/main" id="{A377CFFA-5904-A230-5E9B-47F75191AFE5}"/>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259BCE6D-B7A7-F173-BDE6-50063BC3B55F}"/>
              </a:ext>
            </a:extLst>
          </p:cNvPr>
          <p:cNvSpPr>
            <a:spLocks noGrp="1"/>
          </p:cNvSpPr>
          <p:nvPr>
            <p:ph type="sldNum" sz="quarter" idx="11"/>
          </p:nvPr>
        </p:nvSpPr>
        <p:spPr/>
        <p:txBody>
          <a:bodyPr/>
          <a:lstStyle/>
          <a:p>
            <a:pPr rtl="0"/>
            <a:fld id="{294A09A9-5501-47C1-A89A-A340965A2BE2}" type="slidenum">
              <a:rPr lang="tr-TR" noProof="0" smtClean="0"/>
              <a:pPr rtl="0"/>
              <a:t>38</a:t>
            </a:fld>
            <a:endParaRPr lang="tr-TR" noProof="0"/>
          </a:p>
        </p:txBody>
      </p:sp>
    </p:spTree>
    <p:extLst>
      <p:ext uri="{BB962C8B-B14F-4D97-AF65-F5344CB8AC3E}">
        <p14:creationId xmlns:p14="http://schemas.microsoft.com/office/powerpoint/2010/main" val="2465381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82D5DE-C60E-577E-6FF7-CDA421CAA3CA}"/>
              </a:ext>
            </a:extLst>
          </p:cNvPr>
          <p:cNvSpPr>
            <a:spLocks noGrp="1"/>
          </p:cNvSpPr>
          <p:nvPr>
            <p:ph type="title"/>
          </p:nvPr>
        </p:nvSpPr>
        <p:spPr/>
        <p:txBody>
          <a:bodyPr/>
          <a:lstStyle/>
          <a:p>
            <a:r>
              <a:rPr lang="tr-TR" dirty="0">
                <a:solidFill>
                  <a:srgbClr val="FF0000"/>
                </a:solidFill>
              </a:rPr>
              <a:t>Sınır Seçenek Sunma Örnekleri</a:t>
            </a:r>
          </a:p>
        </p:txBody>
      </p:sp>
      <p:sp>
        <p:nvSpPr>
          <p:cNvPr id="3" name="Alt Bilgi Yer Tutucusu 2">
            <a:extLst>
              <a:ext uri="{FF2B5EF4-FFF2-40B4-BE49-F238E27FC236}">
                <a16:creationId xmlns:a16="http://schemas.microsoft.com/office/drawing/2014/main" id="{B4E5893E-1696-C53C-5414-9E2FDDE7CD8A}"/>
              </a:ext>
            </a:extLst>
          </p:cNvPr>
          <p:cNvSpPr>
            <a:spLocks noGrp="1"/>
          </p:cNvSpPr>
          <p:nvPr>
            <p:ph type="ftr" sz="quarter" idx="10"/>
          </p:nvPr>
        </p:nvSpPr>
        <p:spPr/>
        <p:txBody>
          <a:bodyPr/>
          <a:lstStyle/>
          <a:p>
            <a:pPr rtl="0"/>
            <a:r>
              <a:rPr lang="tr-TR" noProof="0"/>
              <a:t>Sunu başlığı</a:t>
            </a:r>
          </a:p>
        </p:txBody>
      </p:sp>
      <p:sp>
        <p:nvSpPr>
          <p:cNvPr id="4" name="Slayt Numarası Yer Tutucusu 3">
            <a:extLst>
              <a:ext uri="{FF2B5EF4-FFF2-40B4-BE49-F238E27FC236}">
                <a16:creationId xmlns:a16="http://schemas.microsoft.com/office/drawing/2014/main" id="{6623713D-34F8-68C1-5808-269245511693}"/>
              </a:ext>
            </a:extLst>
          </p:cNvPr>
          <p:cNvSpPr>
            <a:spLocks noGrp="1"/>
          </p:cNvSpPr>
          <p:nvPr>
            <p:ph type="sldNum" sz="quarter" idx="11"/>
          </p:nvPr>
        </p:nvSpPr>
        <p:spPr/>
        <p:txBody>
          <a:bodyPr/>
          <a:lstStyle/>
          <a:p>
            <a:pPr rtl="0"/>
            <a:fld id="{294A09A9-5501-47C1-A89A-A340965A2BE2}" type="slidenum">
              <a:rPr lang="tr-TR" noProof="0" smtClean="0"/>
              <a:pPr rtl="0"/>
              <a:t>39</a:t>
            </a:fld>
            <a:endParaRPr lang="tr-TR" noProof="0"/>
          </a:p>
        </p:txBody>
      </p:sp>
      <p:sp>
        <p:nvSpPr>
          <p:cNvPr id="5" name="İçerik Yer Tutucusu 4">
            <a:extLst>
              <a:ext uri="{FF2B5EF4-FFF2-40B4-BE49-F238E27FC236}">
                <a16:creationId xmlns:a16="http://schemas.microsoft.com/office/drawing/2014/main" id="{1DFF4E84-8E50-105F-80E1-579D58E29659}"/>
              </a:ext>
            </a:extLst>
          </p:cNvPr>
          <p:cNvSpPr>
            <a:spLocks noGrp="1"/>
          </p:cNvSpPr>
          <p:nvPr>
            <p:ph sz="quarter" idx="12"/>
          </p:nvPr>
        </p:nvSpPr>
        <p:spPr/>
        <p:txBody>
          <a:bodyPr/>
          <a:lstStyle/>
          <a:p>
            <a:pPr marL="0" indent="0">
              <a:buNone/>
            </a:pPr>
            <a:r>
              <a:rPr lang="tr-TR" dirty="0"/>
              <a:t>Duvarı boyamak isteyen bir çocuk</a:t>
            </a:r>
          </a:p>
          <a:p>
            <a:pPr marL="0" indent="0">
              <a:buNone/>
            </a:pPr>
            <a:r>
              <a:rPr lang="tr-TR" dirty="0"/>
              <a:t>1. Duvarı boyamak istediğini biliyorum.</a:t>
            </a:r>
          </a:p>
          <a:p>
            <a:pPr marL="0" indent="0">
              <a:buNone/>
            </a:pPr>
            <a:r>
              <a:rPr lang="tr-TR" dirty="0"/>
              <a:t>2. Duvar boyamak için değil.</a:t>
            </a:r>
          </a:p>
          <a:p>
            <a:pPr marL="0" indent="0">
              <a:buNone/>
            </a:pPr>
            <a:r>
              <a:rPr lang="tr-TR" dirty="0"/>
              <a:t>3. Kağıtları boyayabilirsin.</a:t>
            </a:r>
          </a:p>
          <a:p>
            <a:pPr marL="0" indent="0">
              <a:buNone/>
            </a:pPr>
            <a:r>
              <a:rPr lang="tr-TR" dirty="0"/>
              <a:t>4. Duvarı boyamayı seçersen bugün boyalarınla oynamamayı seçmiş olursun.</a:t>
            </a:r>
          </a:p>
        </p:txBody>
      </p:sp>
    </p:spTree>
    <p:extLst>
      <p:ext uri="{BB962C8B-B14F-4D97-AF65-F5344CB8AC3E}">
        <p14:creationId xmlns:p14="http://schemas.microsoft.com/office/powerpoint/2010/main" val="105081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14E715-F5DF-8A39-A82C-D368FEA3F812}"/>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2852ED52-3AEF-7DD5-7207-B579FDBAC910}"/>
              </a:ext>
            </a:extLst>
          </p:cNvPr>
          <p:cNvSpPr>
            <a:spLocks noGrp="1"/>
          </p:cNvSpPr>
          <p:nvPr>
            <p:ph idx="1"/>
          </p:nvPr>
        </p:nvSpPr>
        <p:spPr>
          <a:xfrm>
            <a:off x="450574" y="380999"/>
            <a:ext cx="11131826" cy="5791201"/>
          </a:xfrm>
        </p:spPr>
        <p:txBody>
          <a:bodyPr/>
          <a:lstStyle/>
          <a:p>
            <a:endParaRPr lang="tr-TR" dirty="0">
              <a:solidFill>
                <a:srgbClr val="FF0000"/>
              </a:solidFill>
            </a:endParaRPr>
          </a:p>
          <a:p>
            <a:endParaRPr lang="tr-TR" dirty="0">
              <a:solidFill>
                <a:srgbClr val="FF0000"/>
              </a:solidFill>
            </a:endParaRPr>
          </a:p>
          <a:p>
            <a:pPr marL="0" indent="0" algn="ctr">
              <a:buNone/>
            </a:pPr>
            <a:r>
              <a:rPr lang="tr-TR" sz="3600" dirty="0">
                <a:solidFill>
                  <a:srgbClr val="FF0000"/>
                </a:solidFill>
              </a:rPr>
              <a:t>SINIRLAR</a:t>
            </a:r>
            <a:r>
              <a:rPr lang="tr-TR" sz="3600" dirty="0"/>
              <a:t>,</a:t>
            </a:r>
          </a:p>
          <a:p>
            <a:pPr marL="0" indent="0" algn="ctr">
              <a:buNone/>
            </a:pPr>
            <a:r>
              <a:rPr lang="tr-TR" sz="3600" dirty="0"/>
              <a:t>çocuğun davranışlarını yönlendiren, özgürlüğünü kısıtlamadan rehberlik eden kurallar olarak tanımlanır.</a:t>
            </a:r>
          </a:p>
        </p:txBody>
      </p:sp>
      <p:sp>
        <p:nvSpPr>
          <p:cNvPr id="4" name="Alt Bilgi Yer Tutucusu 3">
            <a:extLst>
              <a:ext uri="{FF2B5EF4-FFF2-40B4-BE49-F238E27FC236}">
                <a16:creationId xmlns:a16="http://schemas.microsoft.com/office/drawing/2014/main" id="{1961A24D-B3C1-5BE1-ECDD-F3F90752BFE1}"/>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5D4176C5-ECDA-2746-A954-A4CA695C6DE6}"/>
              </a:ext>
            </a:extLst>
          </p:cNvPr>
          <p:cNvSpPr>
            <a:spLocks noGrp="1"/>
          </p:cNvSpPr>
          <p:nvPr>
            <p:ph type="sldNum" sz="quarter" idx="11"/>
          </p:nvPr>
        </p:nvSpPr>
        <p:spPr/>
        <p:txBody>
          <a:bodyPr/>
          <a:lstStyle/>
          <a:p>
            <a:pPr rtl="0"/>
            <a:fld id="{294A09A9-5501-47C1-A89A-A340965A2BE2}" type="slidenum">
              <a:rPr lang="tr-TR" noProof="0" smtClean="0"/>
              <a:pPr rtl="0"/>
              <a:t>4</a:t>
            </a:fld>
            <a:endParaRPr lang="tr-TR" noProof="0" dirty="0"/>
          </a:p>
        </p:txBody>
      </p:sp>
      <p:pic>
        <p:nvPicPr>
          <p:cNvPr id="7" name="Resim 6">
            <a:extLst>
              <a:ext uri="{FF2B5EF4-FFF2-40B4-BE49-F238E27FC236}">
                <a16:creationId xmlns:a16="http://schemas.microsoft.com/office/drawing/2014/main" id="{45DB4020-DD02-4872-5014-ACEC26C95867}"/>
              </a:ext>
            </a:extLst>
          </p:cNvPr>
          <p:cNvPicPr>
            <a:picLocks noChangeAspect="1"/>
          </p:cNvPicPr>
          <p:nvPr/>
        </p:nvPicPr>
        <p:blipFill>
          <a:blip r:embed="rId2"/>
          <a:stretch>
            <a:fillRect/>
          </a:stretch>
        </p:blipFill>
        <p:spPr>
          <a:xfrm>
            <a:off x="2286000" y="3276598"/>
            <a:ext cx="6812433" cy="2895601"/>
          </a:xfrm>
          <a:prstGeom prst="rect">
            <a:avLst/>
          </a:prstGeom>
        </p:spPr>
      </p:pic>
    </p:spTree>
    <p:extLst>
      <p:ext uri="{BB962C8B-B14F-4D97-AF65-F5344CB8AC3E}">
        <p14:creationId xmlns:p14="http://schemas.microsoft.com/office/powerpoint/2010/main" val="4044390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F69A1E-40CE-2349-FBB7-70A49C6B4BF9}"/>
              </a:ext>
            </a:extLst>
          </p:cNvPr>
          <p:cNvSpPr>
            <a:spLocks noGrp="1"/>
          </p:cNvSpPr>
          <p:nvPr>
            <p:ph type="title"/>
          </p:nvPr>
        </p:nvSpPr>
        <p:spPr/>
        <p:txBody>
          <a:bodyPr/>
          <a:lstStyle/>
          <a:p>
            <a:r>
              <a:rPr lang="tr-TR" dirty="0">
                <a:solidFill>
                  <a:srgbClr val="FF0000"/>
                </a:solidFill>
              </a:rPr>
              <a:t>Sınır Seçenek Sunma Örnekleri</a:t>
            </a:r>
          </a:p>
        </p:txBody>
      </p:sp>
      <p:sp>
        <p:nvSpPr>
          <p:cNvPr id="3" name="Alt Bilgi Yer Tutucusu 2">
            <a:extLst>
              <a:ext uri="{FF2B5EF4-FFF2-40B4-BE49-F238E27FC236}">
                <a16:creationId xmlns:a16="http://schemas.microsoft.com/office/drawing/2014/main" id="{53AD069C-9D1A-106A-1774-4131C0B5AC49}"/>
              </a:ext>
            </a:extLst>
          </p:cNvPr>
          <p:cNvSpPr>
            <a:spLocks noGrp="1"/>
          </p:cNvSpPr>
          <p:nvPr>
            <p:ph type="ftr" sz="quarter" idx="10"/>
          </p:nvPr>
        </p:nvSpPr>
        <p:spPr/>
        <p:txBody>
          <a:bodyPr/>
          <a:lstStyle/>
          <a:p>
            <a:pPr rtl="0"/>
            <a:r>
              <a:rPr lang="tr-TR" noProof="0"/>
              <a:t>Sunu başlığı</a:t>
            </a:r>
          </a:p>
        </p:txBody>
      </p:sp>
      <p:sp>
        <p:nvSpPr>
          <p:cNvPr id="4" name="Slayt Numarası Yer Tutucusu 3">
            <a:extLst>
              <a:ext uri="{FF2B5EF4-FFF2-40B4-BE49-F238E27FC236}">
                <a16:creationId xmlns:a16="http://schemas.microsoft.com/office/drawing/2014/main" id="{DED8EABE-60C5-2CF2-2615-FCFDFDD5C5BC}"/>
              </a:ext>
            </a:extLst>
          </p:cNvPr>
          <p:cNvSpPr>
            <a:spLocks noGrp="1"/>
          </p:cNvSpPr>
          <p:nvPr>
            <p:ph type="sldNum" sz="quarter" idx="11"/>
          </p:nvPr>
        </p:nvSpPr>
        <p:spPr/>
        <p:txBody>
          <a:bodyPr/>
          <a:lstStyle/>
          <a:p>
            <a:pPr rtl="0"/>
            <a:fld id="{294A09A9-5501-47C1-A89A-A340965A2BE2}" type="slidenum">
              <a:rPr lang="tr-TR" noProof="0" smtClean="0"/>
              <a:pPr rtl="0"/>
              <a:t>40</a:t>
            </a:fld>
            <a:endParaRPr lang="tr-TR" noProof="0"/>
          </a:p>
        </p:txBody>
      </p:sp>
      <p:sp>
        <p:nvSpPr>
          <p:cNvPr id="5" name="İçerik Yer Tutucusu 4">
            <a:extLst>
              <a:ext uri="{FF2B5EF4-FFF2-40B4-BE49-F238E27FC236}">
                <a16:creationId xmlns:a16="http://schemas.microsoft.com/office/drawing/2014/main" id="{5B8F061A-9103-5978-C462-088051BA79E0}"/>
              </a:ext>
            </a:extLst>
          </p:cNvPr>
          <p:cNvSpPr>
            <a:spLocks noGrp="1"/>
          </p:cNvSpPr>
          <p:nvPr>
            <p:ph sz="quarter" idx="12"/>
          </p:nvPr>
        </p:nvSpPr>
        <p:spPr/>
        <p:txBody>
          <a:bodyPr/>
          <a:lstStyle/>
          <a:p>
            <a:pPr marL="0" indent="0">
              <a:buNone/>
            </a:pPr>
            <a:r>
              <a:rPr lang="tr-TR" dirty="0"/>
              <a:t>Kardeşine vurmak isteyen bir çocuk</a:t>
            </a:r>
          </a:p>
          <a:p>
            <a:pPr marL="0" indent="0">
              <a:buNone/>
            </a:pPr>
            <a:r>
              <a:rPr lang="tr-TR" dirty="0"/>
              <a:t>1. Öfkeli olduğunu ve kardeşine vurmak istediğini biliyorum.</a:t>
            </a:r>
          </a:p>
          <a:p>
            <a:pPr marL="0" indent="0">
              <a:buNone/>
            </a:pPr>
            <a:r>
              <a:rPr lang="tr-TR" dirty="0"/>
              <a:t>2. Kardeşin vurmak için değil.</a:t>
            </a:r>
          </a:p>
          <a:p>
            <a:pPr marL="0" indent="0">
              <a:buNone/>
            </a:pPr>
            <a:r>
              <a:rPr lang="tr-TR" dirty="0"/>
              <a:t>3. Hacıyatmaza vurabilirsin.</a:t>
            </a:r>
          </a:p>
          <a:p>
            <a:pPr marL="0" indent="0">
              <a:buNone/>
            </a:pPr>
            <a:r>
              <a:rPr lang="tr-TR" dirty="0"/>
              <a:t>4. Kardeşine vurmayı seçersen seni 5 dakika molaya çıkarmamı seçmiş olursun</a:t>
            </a:r>
          </a:p>
        </p:txBody>
      </p:sp>
    </p:spTree>
    <p:extLst>
      <p:ext uri="{BB962C8B-B14F-4D97-AF65-F5344CB8AC3E}">
        <p14:creationId xmlns:p14="http://schemas.microsoft.com/office/powerpoint/2010/main" val="1348506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B54E80-8C8F-BE0D-6EAC-D488777E9531}"/>
              </a:ext>
            </a:extLst>
          </p:cNvPr>
          <p:cNvSpPr>
            <a:spLocks noGrp="1"/>
          </p:cNvSpPr>
          <p:nvPr>
            <p:ph type="title"/>
          </p:nvPr>
        </p:nvSpPr>
        <p:spPr/>
        <p:txBody>
          <a:bodyPr/>
          <a:lstStyle/>
          <a:p>
            <a:r>
              <a:rPr lang="tr-TR" dirty="0">
                <a:solidFill>
                  <a:srgbClr val="FF0000"/>
                </a:solidFill>
              </a:rPr>
              <a:t>Sınır Seçenek Sunma Örnekleri</a:t>
            </a:r>
          </a:p>
        </p:txBody>
      </p:sp>
      <p:sp>
        <p:nvSpPr>
          <p:cNvPr id="3" name="Alt Bilgi Yer Tutucusu 2">
            <a:extLst>
              <a:ext uri="{FF2B5EF4-FFF2-40B4-BE49-F238E27FC236}">
                <a16:creationId xmlns:a16="http://schemas.microsoft.com/office/drawing/2014/main" id="{632C5E8B-EA0C-40C1-F2A3-5CCF39E159A5}"/>
              </a:ext>
            </a:extLst>
          </p:cNvPr>
          <p:cNvSpPr>
            <a:spLocks noGrp="1"/>
          </p:cNvSpPr>
          <p:nvPr>
            <p:ph type="ftr" sz="quarter" idx="10"/>
          </p:nvPr>
        </p:nvSpPr>
        <p:spPr/>
        <p:txBody>
          <a:bodyPr/>
          <a:lstStyle/>
          <a:p>
            <a:pPr rtl="0"/>
            <a:r>
              <a:rPr lang="tr-TR" noProof="0"/>
              <a:t>Sunu başlığı</a:t>
            </a:r>
          </a:p>
        </p:txBody>
      </p:sp>
      <p:sp>
        <p:nvSpPr>
          <p:cNvPr id="4" name="Slayt Numarası Yer Tutucusu 3">
            <a:extLst>
              <a:ext uri="{FF2B5EF4-FFF2-40B4-BE49-F238E27FC236}">
                <a16:creationId xmlns:a16="http://schemas.microsoft.com/office/drawing/2014/main" id="{EDF0F0DC-29CB-D56F-B848-A858DCE0CE37}"/>
              </a:ext>
            </a:extLst>
          </p:cNvPr>
          <p:cNvSpPr>
            <a:spLocks noGrp="1"/>
          </p:cNvSpPr>
          <p:nvPr>
            <p:ph type="sldNum" sz="quarter" idx="11"/>
          </p:nvPr>
        </p:nvSpPr>
        <p:spPr/>
        <p:txBody>
          <a:bodyPr/>
          <a:lstStyle/>
          <a:p>
            <a:pPr rtl="0"/>
            <a:fld id="{294A09A9-5501-47C1-A89A-A340965A2BE2}" type="slidenum">
              <a:rPr lang="tr-TR" noProof="0" smtClean="0"/>
              <a:pPr rtl="0"/>
              <a:t>41</a:t>
            </a:fld>
            <a:endParaRPr lang="tr-TR" noProof="0"/>
          </a:p>
        </p:txBody>
      </p:sp>
      <p:sp>
        <p:nvSpPr>
          <p:cNvPr id="5" name="İçerik Yer Tutucusu 4">
            <a:extLst>
              <a:ext uri="{FF2B5EF4-FFF2-40B4-BE49-F238E27FC236}">
                <a16:creationId xmlns:a16="http://schemas.microsoft.com/office/drawing/2014/main" id="{F2CFADE2-B65F-F3CC-E65E-CDFB0DCF5631}"/>
              </a:ext>
            </a:extLst>
          </p:cNvPr>
          <p:cNvSpPr>
            <a:spLocks noGrp="1"/>
          </p:cNvSpPr>
          <p:nvPr>
            <p:ph sz="quarter" idx="12"/>
          </p:nvPr>
        </p:nvSpPr>
        <p:spPr/>
        <p:txBody>
          <a:bodyPr/>
          <a:lstStyle/>
          <a:p>
            <a:pPr marL="0" indent="0">
              <a:buNone/>
            </a:pPr>
            <a:r>
              <a:rPr lang="tr-TR" b="0" i="0" dirty="0">
                <a:solidFill>
                  <a:srgbClr val="34343C"/>
                </a:solidFill>
                <a:effectLst/>
              </a:rPr>
              <a:t>Tablet oynama süresini aşmaya çalışan bir çocuk</a:t>
            </a:r>
            <a:br>
              <a:rPr lang="tr-TR" dirty="0"/>
            </a:br>
            <a:r>
              <a:rPr lang="tr-TR" b="0" i="0" dirty="0">
                <a:solidFill>
                  <a:srgbClr val="34343C"/>
                </a:solidFill>
                <a:effectLst/>
              </a:rPr>
              <a:t>1. Daha çok tablet oynamak istediğini biliyorum, bu hoşuna giderdi.</a:t>
            </a:r>
            <a:br>
              <a:rPr lang="tr-TR" dirty="0"/>
            </a:br>
            <a:r>
              <a:rPr lang="tr-TR" b="0" i="0" dirty="0">
                <a:solidFill>
                  <a:srgbClr val="34343C"/>
                </a:solidFill>
                <a:effectLst/>
              </a:rPr>
              <a:t>2. Tablet, bu kadar uzun süre oynamak için değil.</a:t>
            </a:r>
            <a:br>
              <a:rPr lang="tr-TR" dirty="0"/>
            </a:br>
            <a:r>
              <a:rPr lang="tr-TR" b="0" i="0" dirty="0">
                <a:solidFill>
                  <a:srgbClr val="34343C"/>
                </a:solidFill>
                <a:effectLst/>
              </a:rPr>
              <a:t>3. Daha fazla tablet oynamakta ısrar etmeyi seçersen yarın tablet oynamamayı seçmiş olursun.</a:t>
            </a:r>
            <a:endParaRPr lang="tr-TR" dirty="0"/>
          </a:p>
        </p:txBody>
      </p:sp>
    </p:spTree>
    <p:extLst>
      <p:ext uri="{BB962C8B-B14F-4D97-AF65-F5344CB8AC3E}">
        <p14:creationId xmlns:p14="http://schemas.microsoft.com/office/powerpoint/2010/main" val="539472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38E70B-71D9-76D3-BF38-0DB05DAA59CA}"/>
              </a:ext>
            </a:extLst>
          </p:cNvPr>
          <p:cNvSpPr>
            <a:spLocks noGrp="1"/>
          </p:cNvSpPr>
          <p:nvPr>
            <p:ph type="title"/>
          </p:nvPr>
        </p:nvSpPr>
        <p:spPr/>
        <p:txBody>
          <a:bodyPr/>
          <a:lstStyle/>
          <a:p>
            <a:r>
              <a:rPr lang="tr-TR" dirty="0"/>
              <a:t>AİLEYE ÖNERİLER</a:t>
            </a:r>
          </a:p>
        </p:txBody>
      </p:sp>
      <p:sp>
        <p:nvSpPr>
          <p:cNvPr id="3" name="Alt Bilgi Yer Tutucusu 2">
            <a:extLst>
              <a:ext uri="{FF2B5EF4-FFF2-40B4-BE49-F238E27FC236}">
                <a16:creationId xmlns:a16="http://schemas.microsoft.com/office/drawing/2014/main" id="{2A1B1563-D4C2-0A77-E836-772B8697C780}"/>
              </a:ext>
            </a:extLst>
          </p:cNvPr>
          <p:cNvSpPr>
            <a:spLocks noGrp="1"/>
          </p:cNvSpPr>
          <p:nvPr>
            <p:ph type="ftr" sz="quarter" idx="10"/>
          </p:nvPr>
        </p:nvSpPr>
        <p:spPr/>
        <p:txBody>
          <a:bodyPr/>
          <a:lstStyle/>
          <a:p>
            <a:pPr rtl="0"/>
            <a:r>
              <a:rPr lang="tr-TR" noProof="0"/>
              <a:t>Sunu başlığı</a:t>
            </a:r>
          </a:p>
        </p:txBody>
      </p:sp>
      <p:sp>
        <p:nvSpPr>
          <p:cNvPr id="4" name="Slayt Numarası Yer Tutucusu 3">
            <a:extLst>
              <a:ext uri="{FF2B5EF4-FFF2-40B4-BE49-F238E27FC236}">
                <a16:creationId xmlns:a16="http://schemas.microsoft.com/office/drawing/2014/main" id="{26142865-E0AE-8A25-98CE-2DC1B6EE0F58}"/>
              </a:ext>
            </a:extLst>
          </p:cNvPr>
          <p:cNvSpPr>
            <a:spLocks noGrp="1"/>
          </p:cNvSpPr>
          <p:nvPr>
            <p:ph type="sldNum" sz="quarter" idx="11"/>
          </p:nvPr>
        </p:nvSpPr>
        <p:spPr/>
        <p:txBody>
          <a:bodyPr/>
          <a:lstStyle/>
          <a:p>
            <a:pPr rtl="0"/>
            <a:fld id="{294A09A9-5501-47C1-A89A-A340965A2BE2}" type="slidenum">
              <a:rPr lang="tr-TR" noProof="0" smtClean="0"/>
              <a:pPr rtl="0"/>
              <a:t>42</a:t>
            </a:fld>
            <a:endParaRPr lang="tr-TR" noProof="0"/>
          </a:p>
        </p:txBody>
      </p:sp>
      <p:sp>
        <p:nvSpPr>
          <p:cNvPr id="5" name="İçerik Yer Tutucusu 4">
            <a:extLst>
              <a:ext uri="{FF2B5EF4-FFF2-40B4-BE49-F238E27FC236}">
                <a16:creationId xmlns:a16="http://schemas.microsoft.com/office/drawing/2014/main" id="{87C7BE68-46CD-545B-DDBD-8943ABCA7203}"/>
              </a:ext>
            </a:extLst>
          </p:cNvPr>
          <p:cNvSpPr>
            <a:spLocks noGrp="1"/>
          </p:cNvSpPr>
          <p:nvPr>
            <p:ph sz="quarter" idx="12"/>
          </p:nvPr>
        </p:nvSpPr>
        <p:spPr/>
        <p:txBody>
          <a:bodyPr/>
          <a:lstStyle/>
          <a:p>
            <a:r>
              <a:rPr lang="tr-TR" dirty="0"/>
              <a:t> Çocuklarınıza belirli konularda sınır koyun. </a:t>
            </a:r>
          </a:p>
          <a:p>
            <a:r>
              <a:rPr lang="tr-TR" dirty="0"/>
              <a:t>Bundan şikayet etseler bile bu durum onlara güven verir. </a:t>
            </a:r>
          </a:p>
          <a:p>
            <a:r>
              <a:rPr lang="tr-TR" dirty="0"/>
              <a:t> Kuralları belirlerken çocuklarla birlikte karar verin. Sorunlar daha kolay çözülecektir. </a:t>
            </a:r>
          </a:p>
          <a:p>
            <a:r>
              <a:rPr lang="tr-TR" dirty="0"/>
              <a:t> Kuralları uygularken şefkatle uygulayın ve sabırlı olun </a:t>
            </a:r>
          </a:p>
          <a:p>
            <a:r>
              <a:rPr lang="tr-TR" dirty="0"/>
              <a:t> Çocuğun yapabileceklerini hesaba katmadan belirlediğiniz sınırlar çatışma yaşamanıza sebep olacaktır.</a:t>
            </a:r>
          </a:p>
        </p:txBody>
      </p:sp>
    </p:spTree>
    <p:extLst>
      <p:ext uri="{BB962C8B-B14F-4D97-AF65-F5344CB8AC3E}">
        <p14:creationId xmlns:p14="http://schemas.microsoft.com/office/powerpoint/2010/main" val="1451794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70D704-CE31-24CB-E9B8-F04252FAB6AF}"/>
              </a:ext>
            </a:extLst>
          </p:cNvPr>
          <p:cNvSpPr>
            <a:spLocks noGrp="1"/>
          </p:cNvSpPr>
          <p:nvPr>
            <p:ph type="title"/>
          </p:nvPr>
        </p:nvSpPr>
        <p:spPr/>
        <p:txBody>
          <a:bodyPr/>
          <a:lstStyle/>
          <a:p>
            <a:r>
              <a:rPr lang="tr-TR" dirty="0"/>
              <a:t>AİLEYE ÖNERİLER</a:t>
            </a:r>
          </a:p>
        </p:txBody>
      </p:sp>
      <p:sp>
        <p:nvSpPr>
          <p:cNvPr id="3" name="Alt Bilgi Yer Tutucusu 2">
            <a:extLst>
              <a:ext uri="{FF2B5EF4-FFF2-40B4-BE49-F238E27FC236}">
                <a16:creationId xmlns:a16="http://schemas.microsoft.com/office/drawing/2014/main" id="{A1401CF6-F13A-B18A-861C-AB9D080DAD33}"/>
              </a:ext>
            </a:extLst>
          </p:cNvPr>
          <p:cNvSpPr>
            <a:spLocks noGrp="1"/>
          </p:cNvSpPr>
          <p:nvPr>
            <p:ph type="ftr" sz="quarter" idx="10"/>
          </p:nvPr>
        </p:nvSpPr>
        <p:spPr/>
        <p:txBody>
          <a:bodyPr/>
          <a:lstStyle/>
          <a:p>
            <a:pPr rtl="0"/>
            <a:r>
              <a:rPr lang="tr-TR" noProof="0"/>
              <a:t>Sunu başlığı</a:t>
            </a:r>
          </a:p>
        </p:txBody>
      </p:sp>
      <p:sp>
        <p:nvSpPr>
          <p:cNvPr id="4" name="Slayt Numarası Yer Tutucusu 3">
            <a:extLst>
              <a:ext uri="{FF2B5EF4-FFF2-40B4-BE49-F238E27FC236}">
                <a16:creationId xmlns:a16="http://schemas.microsoft.com/office/drawing/2014/main" id="{B4DF88C6-A4E0-A319-D244-364569C96718}"/>
              </a:ext>
            </a:extLst>
          </p:cNvPr>
          <p:cNvSpPr>
            <a:spLocks noGrp="1"/>
          </p:cNvSpPr>
          <p:nvPr>
            <p:ph type="sldNum" sz="quarter" idx="11"/>
          </p:nvPr>
        </p:nvSpPr>
        <p:spPr/>
        <p:txBody>
          <a:bodyPr/>
          <a:lstStyle/>
          <a:p>
            <a:pPr rtl="0"/>
            <a:fld id="{294A09A9-5501-47C1-A89A-A340965A2BE2}" type="slidenum">
              <a:rPr lang="tr-TR" noProof="0" smtClean="0"/>
              <a:pPr rtl="0"/>
              <a:t>43</a:t>
            </a:fld>
            <a:endParaRPr lang="tr-TR" noProof="0"/>
          </a:p>
        </p:txBody>
      </p:sp>
      <p:sp>
        <p:nvSpPr>
          <p:cNvPr id="5" name="İçerik Yer Tutucusu 4">
            <a:extLst>
              <a:ext uri="{FF2B5EF4-FFF2-40B4-BE49-F238E27FC236}">
                <a16:creationId xmlns:a16="http://schemas.microsoft.com/office/drawing/2014/main" id="{A9B7BD31-6751-1F2E-D43B-0601AED57230}"/>
              </a:ext>
            </a:extLst>
          </p:cNvPr>
          <p:cNvSpPr>
            <a:spLocks noGrp="1"/>
          </p:cNvSpPr>
          <p:nvPr>
            <p:ph sz="quarter" idx="12"/>
          </p:nvPr>
        </p:nvSpPr>
        <p:spPr/>
        <p:txBody>
          <a:bodyPr/>
          <a:lstStyle/>
          <a:p>
            <a:r>
              <a:rPr lang="tr-TR" dirty="0"/>
              <a:t>Çocuğa çok sayıda kural koyarsanız o kadar çok çatışır ve kendi yarattığınız sorunları çözmekle uğraşırsınız.</a:t>
            </a:r>
          </a:p>
          <a:p>
            <a:r>
              <a:rPr lang="tr-TR" dirty="0"/>
              <a:t>İletişim kurmak, sohbet etmek, paylaşmak için sorun yaşanmasını beklemeyin. </a:t>
            </a:r>
          </a:p>
          <a:p>
            <a:r>
              <a:rPr lang="tr-TR" dirty="0"/>
              <a:t>Sorun çözmek için başvuracağınız cezalar, çocuk büyüdükçe yetersiz kalacaktır.</a:t>
            </a:r>
          </a:p>
        </p:txBody>
      </p:sp>
    </p:spTree>
    <p:extLst>
      <p:ext uri="{BB962C8B-B14F-4D97-AF65-F5344CB8AC3E}">
        <p14:creationId xmlns:p14="http://schemas.microsoft.com/office/powerpoint/2010/main" val="2090546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5E4453-675D-B5DF-F163-211CA456B261}"/>
              </a:ext>
            </a:extLst>
          </p:cNvPr>
          <p:cNvSpPr>
            <a:spLocks noGrp="1"/>
          </p:cNvSpPr>
          <p:nvPr>
            <p:ph type="title"/>
          </p:nvPr>
        </p:nvSpPr>
        <p:spPr/>
        <p:txBody>
          <a:bodyPr/>
          <a:lstStyle/>
          <a:p>
            <a:r>
              <a:rPr lang="tr-TR" dirty="0"/>
              <a:t>AİLEYE ÖNERİLER</a:t>
            </a:r>
          </a:p>
        </p:txBody>
      </p:sp>
      <p:sp>
        <p:nvSpPr>
          <p:cNvPr id="3" name="Alt Bilgi Yer Tutucusu 2">
            <a:extLst>
              <a:ext uri="{FF2B5EF4-FFF2-40B4-BE49-F238E27FC236}">
                <a16:creationId xmlns:a16="http://schemas.microsoft.com/office/drawing/2014/main" id="{81876936-EC95-7D52-1D81-AB5E2C7C0CCD}"/>
              </a:ext>
            </a:extLst>
          </p:cNvPr>
          <p:cNvSpPr>
            <a:spLocks noGrp="1"/>
          </p:cNvSpPr>
          <p:nvPr>
            <p:ph type="ftr" sz="quarter" idx="10"/>
          </p:nvPr>
        </p:nvSpPr>
        <p:spPr/>
        <p:txBody>
          <a:bodyPr/>
          <a:lstStyle/>
          <a:p>
            <a:pPr rtl="0"/>
            <a:r>
              <a:rPr lang="tr-TR" noProof="0"/>
              <a:t>Sunu başlığı</a:t>
            </a:r>
          </a:p>
        </p:txBody>
      </p:sp>
      <p:sp>
        <p:nvSpPr>
          <p:cNvPr id="4" name="Slayt Numarası Yer Tutucusu 3">
            <a:extLst>
              <a:ext uri="{FF2B5EF4-FFF2-40B4-BE49-F238E27FC236}">
                <a16:creationId xmlns:a16="http://schemas.microsoft.com/office/drawing/2014/main" id="{3360D5A0-D8AC-9F50-CB69-870C3296F1BC}"/>
              </a:ext>
            </a:extLst>
          </p:cNvPr>
          <p:cNvSpPr>
            <a:spLocks noGrp="1"/>
          </p:cNvSpPr>
          <p:nvPr>
            <p:ph type="sldNum" sz="quarter" idx="11"/>
          </p:nvPr>
        </p:nvSpPr>
        <p:spPr/>
        <p:txBody>
          <a:bodyPr/>
          <a:lstStyle/>
          <a:p>
            <a:pPr rtl="0"/>
            <a:fld id="{294A09A9-5501-47C1-A89A-A340965A2BE2}" type="slidenum">
              <a:rPr lang="tr-TR" noProof="0" smtClean="0"/>
              <a:pPr rtl="0"/>
              <a:t>44</a:t>
            </a:fld>
            <a:endParaRPr lang="tr-TR" noProof="0"/>
          </a:p>
        </p:txBody>
      </p:sp>
      <p:sp>
        <p:nvSpPr>
          <p:cNvPr id="5" name="İçerik Yer Tutucusu 4">
            <a:extLst>
              <a:ext uri="{FF2B5EF4-FFF2-40B4-BE49-F238E27FC236}">
                <a16:creationId xmlns:a16="http://schemas.microsoft.com/office/drawing/2014/main" id="{D592C75B-FE20-712E-3909-E197F01A20B0}"/>
              </a:ext>
            </a:extLst>
          </p:cNvPr>
          <p:cNvSpPr>
            <a:spLocks noGrp="1"/>
          </p:cNvSpPr>
          <p:nvPr>
            <p:ph sz="quarter" idx="12"/>
          </p:nvPr>
        </p:nvSpPr>
        <p:spPr/>
        <p:txBody>
          <a:bodyPr/>
          <a:lstStyle/>
          <a:p>
            <a:r>
              <a:rPr lang="tr-TR" dirty="0"/>
              <a:t>Çocuğunuzun bağımsız ve olgun bir birey olması için güce ve cezaya başvurmayınız. </a:t>
            </a:r>
          </a:p>
          <a:p>
            <a:r>
              <a:rPr lang="tr-TR" dirty="0"/>
              <a:t> Çocuklarınıza güç ve ceza uyguladığınız sürece, o da sorunlarını güç kullanarak çözmeyi öğrenecektir.</a:t>
            </a:r>
          </a:p>
          <a:p>
            <a:r>
              <a:rPr lang="tr-TR" dirty="0"/>
              <a:t>  ‘Bir tek doğru var, o da benim söylediğimdir’ tavrı çocuklarınızı sizin doğrularınızdan uzaklaştırır</a:t>
            </a:r>
          </a:p>
        </p:txBody>
      </p:sp>
    </p:spTree>
    <p:extLst>
      <p:ext uri="{BB962C8B-B14F-4D97-AF65-F5344CB8AC3E}">
        <p14:creationId xmlns:p14="http://schemas.microsoft.com/office/powerpoint/2010/main" val="702382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BFA7FC-DA8E-6331-5CCB-79E5C80E94E6}"/>
              </a:ext>
            </a:extLst>
          </p:cNvPr>
          <p:cNvSpPr>
            <a:spLocks noGrp="1"/>
          </p:cNvSpPr>
          <p:nvPr>
            <p:ph type="title"/>
          </p:nvPr>
        </p:nvSpPr>
        <p:spPr/>
        <p:txBody>
          <a:bodyPr/>
          <a:lstStyle/>
          <a:p>
            <a:r>
              <a:rPr lang="tr-TR" dirty="0">
                <a:solidFill>
                  <a:srgbClr val="FF0000"/>
                </a:solidFill>
              </a:rPr>
              <a:t>Sınırlarımız;</a:t>
            </a:r>
          </a:p>
        </p:txBody>
      </p:sp>
      <p:sp>
        <p:nvSpPr>
          <p:cNvPr id="3" name="İçerik Yer Tutucusu 2">
            <a:extLst>
              <a:ext uri="{FF2B5EF4-FFF2-40B4-BE49-F238E27FC236}">
                <a16:creationId xmlns:a16="http://schemas.microsoft.com/office/drawing/2014/main" id="{35DEC24D-B5C8-9F68-ED51-5CA2026C77E3}"/>
              </a:ext>
            </a:extLst>
          </p:cNvPr>
          <p:cNvSpPr>
            <a:spLocks noGrp="1"/>
          </p:cNvSpPr>
          <p:nvPr>
            <p:ph idx="1"/>
          </p:nvPr>
        </p:nvSpPr>
        <p:spPr/>
        <p:txBody>
          <a:bodyPr/>
          <a:lstStyle/>
          <a:p>
            <a:r>
              <a:rPr lang="tr-TR" dirty="0"/>
              <a:t>Günümüzde birçok ebeveyn, çocuklarının yanlış davranışlarını durdurmak için yanlış sinyaller gönderebilmektedir. Dur işaretinin gerçekten durmayı zorunlu kılmadığını, «</a:t>
            </a:r>
            <a:r>
              <a:rPr lang="tr-TR" dirty="0" err="1"/>
              <a:t>hayır»ların</a:t>
            </a:r>
            <a:r>
              <a:rPr lang="tr-TR" dirty="0"/>
              <a:t> aslında «evet» ya da «olabilir» anlamına geldiğini göremezler. Çoğu durumda sorun, sınırlar konusunda net olmayan iletişimden kaynaklanır.</a:t>
            </a:r>
          </a:p>
        </p:txBody>
      </p:sp>
      <p:sp>
        <p:nvSpPr>
          <p:cNvPr id="4" name="Alt Bilgi Yer Tutucusu 3">
            <a:extLst>
              <a:ext uri="{FF2B5EF4-FFF2-40B4-BE49-F238E27FC236}">
                <a16:creationId xmlns:a16="http://schemas.microsoft.com/office/drawing/2014/main" id="{C9B6250D-6720-D9E3-5BD2-F8D8E2216556}"/>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1550DCFF-5F74-355C-277A-F0A456ED9685}"/>
              </a:ext>
            </a:extLst>
          </p:cNvPr>
          <p:cNvSpPr>
            <a:spLocks noGrp="1"/>
          </p:cNvSpPr>
          <p:nvPr>
            <p:ph type="sldNum" sz="quarter" idx="11"/>
          </p:nvPr>
        </p:nvSpPr>
        <p:spPr/>
        <p:txBody>
          <a:bodyPr/>
          <a:lstStyle/>
          <a:p>
            <a:pPr rtl="0"/>
            <a:fld id="{294A09A9-5501-47C1-A89A-A340965A2BE2}" type="slidenum">
              <a:rPr lang="tr-TR" noProof="0" smtClean="0"/>
              <a:pPr rtl="0"/>
              <a:t>45</a:t>
            </a:fld>
            <a:endParaRPr lang="tr-TR" noProof="0"/>
          </a:p>
        </p:txBody>
      </p:sp>
    </p:spTree>
    <p:extLst>
      <p:ext uri="{BB962C8B-B14F-4D97-AF65-F5344CB8AC3E}">
        <p14:creationId xmlns:p14="http://schemas.microsoft.com/office/powerpoint/2010/main" val="3257943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5EB5DC-8C2B-5750-6E12-9A35C0FFBA00}"/>
              </a:ext>
            </a:extLst>
          </p:cNvPr>
          <p:cNvSpPr>
            <a:spLocks noGrp="1"/>
          </p:cNvSpPr>
          <p:nvPr>
            <p:ph type="title"/>
          </p:nvPr>
        </p:nvSpPr>
        <p:spPr/>
        <p:txBody>
          <a:bodyPr rtlCol="0"/>
          <a:lstStyle/>
          <a:p>
            <a:pPr rtl="0"/>
            <a:r>
              <a:rPr lang="tr-TR"/>
              <a:t>Teşekkürler</a:t>
            </a:r>
          </a:p>
        </p:txBody>
      </p:sp>
      <p:pic>
        <p:nvPicPr>
          <p:cNvPr id="4" name="İçerik Yer Tutucusu 3">
            <a:extLst>
              <a:ext uri="{FF2B5EF4-FFF2-40B4-BE49-F238E27FC236}">
                <a16:creationId xmlns:a16="http://schemas.microsoft.com/office/drawing/2014/main" id="{843AFA4C-9FEF-E2E4-D2C5-32FD0128680B}"/>
              </a:ext>
            </a:extLst>
          </p:cNvPr>
          <p:cNvPicPr>
            <a:picLocks noGrp="1" noChangeAspect="1"/>
          </p:cNvPicPr>
          <p:nvPr>
            <p:ph idx="1"/>
          </p:nvPr>
        </p:nvPicPr>
        <p:blipFill>
          <a:blip r:embed="rId3"/>
          <a:stretch>
            <a:fillRect/>
          </a:stretch>
        </p:blipFill>
        <p:spPr>
          <a:xfrm>
            <a:off x="7340627" y="652739"/>
            <a:ext cx="4481099" cy="4473530"/>
          </a:xfrm>
          <a:prstGeom prst="rect">
            <a:avLst/>
          </a:prstGeom>
        </p:spPr>
      </p:pic>
    </p:spTree>
    <p:extLst>
      <p:ext uri="{BB962C8B-B14F-4D97-AF65-F5344CB8AC3E}">
        <p14:creationId xmlns:p14="http://schemas.microsoft.com/office/powerpoint/2010/main" val="279025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0CFA064-C455-560D-11A0-CEC2D9C9BB79}"/>
              </a:ext>
            </a:extLst>
          </p:cNvPr>
          <p:cNvSpPr>
            <a:spLocks noGrp="1"/>
          </p:cNvSpPr>
          <p:nvPr>
            <p:ph idx="1"/>
          </p:nvPr>
        </p:nvSpPr>
        <p:spPr>
          <a:xfrm>
            <a:off x="609600" y="380999"/>
            <a:ext cx="10972800" cy="5791201"/>
          </a:xfrm>
        </p:spPr>
        <p:txBody>
          <a:bodyPr>
            <a:normAutofit fontScale="25000" lnSpcReduction="20000"/>
          </a:bodyPr>
          <a:lstStyle/>
          <a:p>
            <a:pPr marL="0" indent="0" algn="ctr">
              <a:buNone/>
            </a:pPr>
            <a:r>
              <a:rPr lang="tr-TR" sz="14400" b="1" dirty="0"/>
              <a:t>Isınma etkinliği</a:t>
            </a:r>
            <a:endParaRPr lang="tr-TR" sz="14400" dirty="0"/>
          </a:p>
          <a:p>
            <a:pPr marL="0" indent="0">
              <a:buNone/>
            </a:pPr>
            <a:r>
              <a:rPr lang="tr-TR" sz="8000" dirty="0"/>
              <a:t> Öğretmen bilgilendirme öncesi sınır koymayı kavrayıcı ısınma etkinliği ile </a:t>
            </a:r>
            <a:r>
              <a:rPr lang="tr-TR" sz="8000" dirty="0" err="1"/>
              <a:t>başlar.Bu</a:t>
            </a:r>
            <a:r>
              <a:rPr lang="tr-TR" sz="8000" dirty="0"/>
              <a:t> etkinlikte boş bir alana ihtiyaç duyulmaktadır. Sınıf içerisinde ise  birkaç masa ya da sandalye kullanarak bir parkur oluşturur. Masa veya sandalyeleri çapraz kullanarak düz gitmeyi engellemeye çalışır. Parkur kurulmadan önce bir velinin gözleri bağlanır, ardından parkur oluşturulur. Veliden hiçbir masaya/sıraya çarpmadan parkuru tamamlaması istenir. Çapraz konulan ve velinin görmesine izin verilmeden oluşturulan masalarda velinin hiçbir yere çarpmadan veya dokunmadan parkuru tamamlaması mümkün olmayacaktır.</a:t>
            </a:r>
          </a:p>
          <a:p>
            <a:pPr marL="0" indent="0">
              <a:buNone/>
            </a:pPr>
            <a:r>
              <a:rPr lang="tr-TR" sz="8000" dirty="0"/>
              <a:t> Ardından başka bir velinin gözleri kapatılır ve parkur oluşturulur. Ancak bu sefer veliye engellere bakması için 10 saniye zaman tanınır ve masalara olabildiğince az temas ederek parkuru tamamlaması beklenir.</a:t>
            </a:r>
          </a:p>
          <a:p>
            <a:pPr marL="0" indent="0">
              <a:buNone/>
            </a:pPr>
            <a:r>
              <a:rPr lang="tr-TR" sz="8000" dirty="0"/>
              <a:t> Bu iki veli arasında önceden belirlenmiş parkurlarda parkuru gören velinin daha az sorun yaşayarak ve daha kısa sürede tamamlaması beklenmektedir. Öğretmen velilere ‘işte sayın veliler çocuklarımız her zaman bizlerin yanında olmayacaklar, büyürken kendi sınırlarını belirlemez, sınırlarını göstermez ve onları bilmedikleri bir ortamda tek başına bırakmanız gerekirse engellere takılacak ve zorlanacaktır. Ancak çocuk sınırların farkında olursa ona göre hareket edecek ve yapacaklarının farkında olacaktır.’ Denerek, yapılan etkinliğin sonunda gözleri kapatılan ve hiçbir şey söylenmeyen velinin daha çok canının yanma ihtimali olduğuna dikkat çekilir. Sınırları ev içerisinde oluşturulmayan çocuk dışarıda aynı gözleri kapalı olan veli gibi hareket edecek ve sınırları oluşturulan çocuğa göre daha fazla zorluk yaşayacaktır mesajı veliye verilmek istenmektedir. Bu etkinlikte sınır koymanın önemi kavratılmak istenmektedir. Öğretmen uygulamada veli gönüllülüğünü göz önünde bulundurmalıdır. Etkinliği en fazla 3 veliye uygular ve etkinlik ile ilgili kazanımları veliler ile beraber ifade eder .</a:t>
            </a:r>
          </a:p>
          <a:p>
            <a:pPr marL="0" indent="0">
              <a:buNone/>
            </a:pPr>
            <a:r>
              <a:rPr lang="tr-TR" sz="8000" dirty="0"/>
              <a:t>Öğretmen şimdi  sizlere sınır koymanın önemini vurgulayan bir sunu yapacağım’ der ve  sınır koymanın olumlu ve iyileştirici yanlarını anlatan sunumu  velilere aktarır ve sınır koymada velilerin dikkat etmesi gereken noktaların üstünden geçer. </a:t>
            </a:r>
          </a:p>
          <a:p>
            <a:pPr marL="0" indent="0">
              <a:buNone/>
            </a:pPr>
            <a:r>
              <a:rPr lang="tr-TR" sz="8000" dirty="0"/>
              <a:t> </a:t>
            </a:r>
          </a:p>
          <a:p>
            <a:endParaRPr lang="tr-TR" dirty="0"/>
          </a:p>
        </p:txBody>
      </p:sp>
      <p:sp>
        <p:nvSpPr>
          <p:cNvPr id="4" name="Alt Bilgi Yer Tutucusu 3">
            <a:extLst>
              <a:ext uri="{FF2B5EF4-FFF2-40B4-BE49-F238E27FC236}">
                <a16:creationId xmlns:a16="http://schemas.microsoft.com/office/drawing/2014/main" id="{949FF448-59CC-3E2F-DEB2-D9D42C1A59D4}"/>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3B4624C4-AD53-C2CA-FCBE-712ED8D69E9C}"/>
              </a:ext>
            </a:extLst>
          </p:cNvPr>
          <p:cNvSpPr>
            <a:spLocks noGrp="1"/>
          </p:cNvSpPr>
          <p:nvPr>
            <p:ph type="sldNum" sz="quarter" idx="11"/>
          </p:nvPr>
        </p:nvSpPr>
        <p:spPr/>
        <p:txBody>
          <a:bodyPr/>
          <a:lstStyle/>
          <a:p>
            <a:pPr rtl="0"/>
            <a:fld id="{294A09A9-5501-47C1-A89A-A340965A2BE2}" type="slidenum">
              <a:rPr lang="tr-TR" noProof="0" smtClean="0"/>
              <a:pPr rtl="0"/>
              <a:t>5</a:t>
            </a:fld>
            <a:endParaRPr lang="tr-TR" noProof="0"/>
          </a:p>
        </p:txBody>
      </p:sp>
    </p:spTree>
    <p:extLst>
      <p:ext uri="{BB962C8B-B14F-4D97-AF65-F5344CB8AC3E}">
        <p14:creationId xmlns:p14="http://schemas.microsoft.com/office/powerpoint/2010/main" val="295305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20EFA4-2E1D-29B5-CE0B-45F24C7AFE78}"/>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05D66077-F287-C856-18DF-D618DE302D63}"/>
              </a:ext>
            </a:extLst>
          </p:cNvPr>
          <p:cNvSpPr>
            <a:spLocks noGrp="1"/>
          </p:cNvSpPr>
          <p:nvPr>
            <p:ph idx="1"/>
          </p:nvPr>
        </p:nvSpPr>
        <p:spPr/>
        <p:txBody>
          <a:bodyPr/>
          <a:lstStyle/>
          <a:p>
            <a:endParaRPr lang="tr-TR" b="1" dirty="0">
              <a:solidFill>
                <a:srgbClr val="FF0000"/>
              </a:solidFill>
            </a:endParaRPr>
          </a:p>
          <a:p>
            <a:pPr marL="0" indent="0" algn="ctr">
              <a:buNone/>
            </a:pPr>
            <a:r>
              <a:rPr lang="tr-TR" sz="3200" b="1" dirty="0">
                <a:solidFill>
                  <a:srgbClr val="FF0000"/>
                </a:solidFill>
              </a:rPr>
              <a:t>Sınır koyma,</a:t>
            </a:r>
          </a:p>
          <a:p>
            <a:pPr marL="0" indent="0" algn="ctr">
              <a:buNone/>
            </a:pPr>
            <a:r>
              <a:rPr lang="tr-TR" b="1" dirty="0">
                <a:solidFill>
                  <a:srgbClr val="FF0000"/>
                </a:solidFill>
              </a:rPr>
              <a:t> </a:t>
            </a:r>
            <a:r>
              <a:rPr lang="tr-TR" dirty="0">
                <a:solidFill>
                  <a:schemeClr val="tx1"/>
                </a:solidFill>
              </a:rPr>
              <a:t>Ç</a:t>
            </a:r>
            <a:r>
              <a:rPr lang="tr-TR" dirty="0"/>
              <a:t>ocuğa bir beklenti ya da kuralı ona kendini güvende hissettirerek, rahat edebileceği alanları belirleyerek öğretilen pozitif bir süreçtir. </a:t>
            </a:r>
          </a:p>
          <a:p>
            <a:pPr marL="0" indent="0" algn="ctr">
              <a:buNone/>
            </a:pPr>
            <a:r>
              <a:rPr lang="tr-TR" dirty="0"/>
              <a:t>  Ebeveynlerin çocuklarına istenilen davranışla ilgili kural ve beklentilerini öğretmek için kullandıkları süreç olarak da tanımlanır.</a:t>
            </a:r>
          </a:p>
        </p:txBody>
      </p:sp>
      <p:sp>
        <p:nvSpPr>
          <p:cNvPr id="4" name="Alt Bilgi Yer Tutucusu 3">
            <a:extLst>
              <a:ext uri="{FF2B5EF4-FFF2-40B4-BE49-F238E27FC236}">
                <a16:creationId xmlns:a16="http://schemas.microsoft.com/office/drawing/2014/main" id="{8D1FDFBB-53AE-F991-0C08-DB35500530BA}"/>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B9FA5764-7CCD-8A67-DE7B-C1F3D2DD8F6C}"/>
              </a:ext>
            </a:extLst>
          </p:cNvPr>
          <p:cNvSpPr>
            <a:spLocks noGrp="1"/>
          </p:cNvSpPr>
          <p:nvPr>
            <p:ph type="sldNum" sz="quarter" idx="11"/>
          </p:nvPr>
        </p:nvSpPr>
        <p:spPr/>
        <p:txBody>
          <a:bodyPr/>
          <a:lstStyle/>
          <a:p>
            <a:pPr rtl="0"/>
            <a:fld id="{294A09A9-5501-47C1-A89A-A340965A2BE2}" type="slidenum">
              <a:rPr lang="tr-TR" noProof="0" smtClean="0"/>
              <a:pPr rtl="0"/>
              <a:t>6</a:t>
            </a:fld>
            <a:endParaRPr lang="tr-TR" noProof="0" dirty="0"/>
          </a:p>
        </p:txBody>
      </p:sp>
      <p:pic>
        <p:nvPicPr>
          <p:cNvPr id="6" name="Resim 5">
            <a:extLst>
              <a:ext uri="{FF2B5EF4-FFF2-40B4-BE49-F238E27FC236}">
                <a16:creationId xmlns:a16="http://schemas.microsoft.com/office/drawing/2014/main" id="{A2CABDC7-5248-C7D4-AC8E-209E6FA922D5}"/>
              </a:ext>
            </a:extLst>
          </p:cNvPr>
          <p:cNvPicPr>
            <a:picLocks noChangeAspect="1"/>
          </p:cNvPicPr>
          <p:nvPr/>
        </p:nvPicPr>
        <p:blipFill>
          <a:blip r:embed="rId2"/>
          <a:stretch>
            <a:fillRect/>
          </a:stretch>
        </p:blipFill>
        <p:spPr>
          <a:xfrm>
            <a:off x="2728685" y="4697383"/>
            <a:ext cx="6342744" cy="2160617"/>
          </a:xfrm>
          <a:prstGeom prst="rect">
            <a:avLst/>
          </a:prstGeom>
        </p:spPr>
      </p:pic>
    </p:spTree>
    <p:extLst>
      <p:ext uri="{BB962C8B-B14F-4D97-AF65-F5344CB8AC3E}">
        <p14:creationId xmlns:p14="http://schemas.microsoft.com/office/powerpoint/2010/main" val="3950976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C4A45-0AB1-82F2-ACE0-DAFB37772FF0}"/>
              </a:ext>
            </a:extLst>
          </p:cNvPr>
          <p:cNvSpPr>
            <a:spLocks noGrp="1"/>
          </p:cNvSpPr>
          <p:nvPr>
            <p:ph type="title"/>
          </p:nvPr>
        </p:nvSpPr>
        <p:spPr/>
        <p:txBody>
          <a:bodyPr/>
          <a:lstStyle/>
          <a:p>
            <a:r>
              <a:rPr lang="tr-TR" dirty="0">
                <a:solidFill>
                  <a:srgbClr val="FF0000"/>
                </a:solidFill>
              </a:rPr>
              <a:t>Sınır koymanın önemi nedir?</a:t>
            </a:r>
          </a:p>
        </p:txBody>
      </p:sp>
      <p:sp>
        <p:nvSpPr>
          <p:cNvPr id="3" name="İçerik Yer Tutucusu 2">
            <a:extLst>
              <a:ext uri="{FF2B5EF4-FFF2-40B4-BE49-F238E27FC236}">
                <a16:creationId xmlns:a16="http://schemas.microsoft.com/office/drawing/2014/main" id="{87DFD9E0-7908-C39E-C721-73F8740EF3BD}"/>
              </a:ext>
            </a:extLst>
          </p:cNvPr>
          <p:cNvSpPr>
            <a:spLocks noGrp="1"/>
          </p:cNvSpPr>
          <p:nvPr>
            <p:ph idx="1"/>
          </p:nvPr>
        </p:nvSpPr>
        <p:spPr/>
        <p:txBody>
          <a:bodyPr>
            <a:normAutofit/>
          </a:bodyPr>
          <a:lstStyle/>
          <a:p>
            <a:pPr marL="0" indent="0" algn="ctr">
              <a:buNone/>
            </a:pPr>
            <a:r>
              <a:rPr lang="tr-TR" sz="4000" b="1" dirty="0"/>
              <a:t>Daha önce hiç bilmediğiniz bir yolda, hiçbir işaret, tabela ya da navigasyonunuz olmadan yürümeye çalıştınız mı? </a:t>
            </a:r>
          </a:p>
          <a:p>
            <a:pPr marL="0" indent="0" algn="ctr">
              <a:buNone/>
            </a:pPr>
            <a:endParaRPr lang="tr-TR" sz="4000" b="1" dirty="0"/>
          </a:p>
        </p:txBody>
      </p:sp>
      <p:sp>
        <p:nvSpPr>
          <p:cNvPr id="4" name="Alt Bilgi Yer Tutucusu 3">
            <a:extLst>
              <a:ext uri="{FF2B5EF4-FFF2-40B4-BE49-F238E27FC236}">
                <a16:creationId xmlns:a16="http://schemas.microsoft.com/office/drawing/2014/main" id="{8E1638DE-F2C7-2E9F-482A-AFB63ED80790}"/>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95ACF3A5-F67E-C6B1-CFC7-CFD46EB6BD78}"/>
              </a:ext>
            </a:extLst>
          </p:cNvPr>
          <p:cNvSpPr>
            <a:spLocks noGrp="1"/>
          </p:cNvSpPr>
          <p:nvPr>
            <p:ph type="sldNum" sz="quarter" idx="11"/>
          </p:nvPr>
        </p:nvSpPr>
        <p:spPr/>
        <p:txBody>
          <a:bodyPr/>
          <a:lstStyle/>
          <a:p>
            <a:pPr rtl="0"/>
            <a:fld id="{294A09A9-5501-47C1-A89A-A340965A2BE2}" type="slidenum">
              <a:rPr lang="tr-TR" noProof="0" smtClean="0"/>
              <a:pPr rtl="0"/>
              <a:t>7</a:t>
            </a:fld>
            <a:endParaRPr lang="tr-TR" noProof="0" dirty="0"/>
          </a:p>
        </p:txBody>
      </p:sp>
      <p:pic>
        <p:nvPicPr>
          <p:cNvPr id="7" name="Resim 6">
            <a:extLst>
              <a:ext uri="{FF2B5EF4-FFF2-40B4-BE49-F238E27FC236}">
                <a16:creationId xmlns:a16="http://schemas.microsoft.com/office/drawing/2014/main" id="{C800FB10-0EF3-70FA-39F5-BEEE73B8C5A3}"/>
              </a:ext>
            </a:extLst>
          </p:cNvPr>
          <p:cNvPicPr>
            <a:picLocks noChangeAspect="1"/>
          </p:cNvPicPr>
          <p:nvPr/>
        </p:nvPicPr>
        <p:blipFill>
          <a:blip r:embed="rId2"/>
          <a:stretch>
            <a:fillRect/>
          </a:stretch>
        </p:blipFill>
        <p:spPr>
          <a:xfrm>
            <a:off x="7859560" y="3058137"/>
            <a:ext cx="3127754" cy="2081378"/>
          </a:xfrm>
          <a:prstGeom prst="rect">
            <a:avLst/>
          </a:prstGeom>
        </p:spPr>
      </p:pic>
      <p:pic>
        <p:nvPicPr>
          <p:cNvPr id="8" name="Resim 7">
            <a:extLst>
              <a:ext uri="{FF2B5EF4-FFF2-40B4-BE49-F238E27FC236}">
                <a16:creationId xmlns:a16="http://schemas.microsoft.com/office/drawing/2014/main" id="{ED91DD1C-8666-67DA-F0F0-9897C1AF5E0B}"/>
              </a:ext>
            </a:extLst>
          </p:cNvPr>
          <p:cNvPicPr>
            <a:picLocks noChangeAspect="1"/>
          </p:cNvPicPr>
          <p:nvPr/>
        </p:nvPicPr>
        <p:blipFill>
          <a:blip r:embed="rId3"/>
          <a:stretch>
            <a:fillRect/>
          </a:stretch>
        </p:blipFill>
        <p:spPr>
          <a:xfrm>
            <a:off x="838199" y="3355971"/>
            <a:ext cx="3494242" cy="1946955"/>
          </a:xfrm>
          <a:prstGeom prst="rect">
            <a:avLst/>
          </a:prstGeom>
        </p:spPr>
      </p:pic>
    </p:spTree>
    <p:extLst>
      <p:ext uri="{BB962C8B-B14F-4D97-AF65-F5344CB8AC3E}">
        <p14:creationId xmlns:p14="http://schemas.microsoft.com/office/powerpoint/2010/main" val="2498583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86C9B1-AD36-CEF7-2717-5F50F91EECC6}"/>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3C39ABD7-6CEA-C7A4-5526-53C8CED0B3D1}"/>
              </a:ext>
            </a:extLst>
          </p:cNvPr>
          <p:cNvSpPr>
            <a:spLocks noGrp="1"/>
          </p:cNvSpPr>
          <p:nvPr>
            <p:ph idx="1"/>
          </p:nvPr>
        </p:nvSpPr>
        <p:spPr>
          <a:xfrm>
            <a:off x="665921" y="1846198"/>
            <a:ext cx="10515600" cy="4370832"/>
          </a:xfrm>
        </p:spPr>
        <p:txBody>
          <a:bodyPr>
            <a:normAutofit/>
          </a:bodyPr>
          <a:lstStyle/>
          <a:p>
            <a:pPr marL="0" indent="0" algn="ctr">
              <a:buNone/>
            </a:pPr>
            <a:r>
              <a:rPr lang="tr-TR" sz="6000" b="1" dirty="0"/>
              <a:t>Oldukça kafa karıştırıcıdır, öyle değil mi?</a:t>
            </a:r>
          </a:p>
          <a:p>
            <a:pPr marL="0" indent="0" algn="ctr">
              <a:buNone/>
            </a:pPr>
            <a:endParaRPr lang="tr-TR" sz="6000" dirty="0"/>
          </a:p>
          <a:p>
            <a:pPr marL="0" indent="0" algn="ctr">
              <a:buNone/>
            </a:pPr>
            <a:endParaRPr lang="tr-TR" sz="6000" dirty="0"/>
          </a:p>
          <a:p>
            <a:pPr marL="0" indent="0" algn="ctr">
              <a:buNone/>
            </a:pPr>
            <a:endParaRPr lang="tr-TR" sz="6000" dirty="0"/>
          </a:p>
        </p:txBody>
      </p:sp>
      <p:sp>
        <p:nvSpPr>
          <p:cNvPr id="4" name="Alt Bilgi Yer Tutucusu 3">
            <a:extLst>
              <a:ext uri="{FF2B5EF4-FFF2-40B4-BE49-F238E27FC236}">
                <a16:creationId xmlns:a16="http://schemas.microsoft.com/office/drawing/2014/main" id="{9E409FAC-92C9-ECFA-DBB0-7F56EF6DFDEB}"/>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3D860B25-9FAB-2F2F-8AD1-F9770921882B}"/>
              </a:ext>
            </a:extLst>
          </p:cNvPr>
          <p:cNvSpPr>
            <a:spLocks noGrp="1"/>
          </p:cNvSpPr>
          <p:nvPr>
            <p:ph type="sldNum" sz="quarter" idx="11"/>
          </p:nvPr>
        </p:nvSpPr>
        <p:spPr/>
        <p:txBody>
          <a:bodyPr/>
          <a:lstStyle/>
          <a:p>
            <a:pPr rtl="0"/>
            <a:fld id="{294A09A9-5501-47C1-A89A-A340965A2BE2}" type="slidenum">
              <a:rPr lang="tr-TR" noProof="0" smtClean="0"/>
              <a:pPr rtl="0"/>
              <a:t>8</a:t>
            </a:fld>
            <a:endParaRPr lang="tr-TR" noProof="0" dirty="0"/>
          </a:p>
        </p:txBody>
      </p:sp>
      <p:pic>
        <p:nvPicPr>
          <p:cNvPr id="7" name="Resim 6">
            <a:extLst>
              <a:ext uri="{FF2B5EF4-FFF2-40B4-BE49-F238E27FC236}">
                <a16:creationId xmlns:a16="http://schemas.microsoft.com/office/drawing/2014/main" id="{FBC314CB-6654-E10B-F606-BD0F3491F298}"/>
              </a:ext>
            </a:extLst>
          </p:cNvPr>
          <p:cNvPicPr>
            <a:picLocks noChangeAspect="1"/>
          </p:cNvPicPr>
          <p:nvPr/>
        </p:nvPicPr>
        <p:blipFill>
          <a:blip r:embed="rId2"/>
          <a:stretch>
            <a:fillRect/>
          </a:stretch>
        </p:blipFill>
        <p:spPr>
          <a:xfrm>
            <a:off x="2902226" y="3589889"/>
            <a:ext cx="4734250" cy="2143125"/>
          </a:xfrm>
          <a:prstGeom prst="rect">
            <a:avLst/>
          </a:prstGeom>
        </p:spPr>
      </p:pic>
    </p:spTree>
    <p:extLst>
      <p:ext uri="{BB962C8B-B14F-4D97-AF65-F5344CB8AC3E}">
        <p14:creationId xmlns:p14="http://schemas.microsoft.com/office/powerpoint/2010/main" val="89835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5593A3-062D-0313-4853-8F0D6F9BE84F}"/>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2087F4FF-8DBF-1B3D-FAD1-7D06BE3E5BBD}"/>
              </a:ext>
            </a:extLst>
          </p:cNvPr>
          <p:cNvSpPr>
            <a:spLocks noGrp="1"/>
          </p:cNvSpPr>
          <p:nvPr>
            <p:ph idx="1"/>
          </p:nvPr>
        </p:nvSpPr>
        <p:spPr/>
        <p:txBody>
          <a:bodyPr/>
          <a:lstStyle/>
          <a:p>
            <a:pPr marL="0" indent="0" algn="ctr">
              <a:buNone/>
            </a:pPr>
            <a:r>
              <a:rPr lang="tr-TR" sz="3200" b="1" dirty="0"/>
              <a:t>Çocukların da neden o davranışı yapmaması gerektiğini öğrenmeleri ve sınırları bilmeleri için onlara yönlerini gösteren </a:t>
            </a:r>
            <a:r>
              <a:rPr lang="tr-TR" sz="3200" b="1" dirty="0" err="1"/>
              <a:t>işa</a:t>
            </a:r>
            <a:endParaRPr lang="tr-TR" sz="3200" b="1" dirty="0"/>
          </a:p>
          <a:p>
            <a:pPr marL="0" indent="0" algn="ctr">
              <a:buNone/>
            </a:pPr>
            <a:r>
              <a:rPr lang="tr-TR" sz="3200" b="1" dirty="0"/>
              <a:t>ret ve uyarılara ihtiyacı vardır.</a:t>
            </a:r>
            <a:endParaRPr lang="tr-TR" dirty="0"/>
          </a:p>
        </p:txBody>
      </p:sp>
      <p:sp>
        <p:nvSpPr>
          <p:cNvPr id="4" name="Alt Bilgi Yer Tutucusu 3">
            <a:extLst>
              <a:ext uri="{FF2B5EF4-FFF2-40B4-BE49-F238E27FC236}">
                <a16:creationId xmlns:a16="http://schemas.microsoft.com/office/drawing/2014/main" id="{8CA788E9-2B49-3DC0-48CD-E6C69512458E}"/>
              </a:ext>
            </a:extLst>
          </p:cNvPr>
          <p:cNvSpPr>
            <a:spLocks noGrp="1"/>
          </p:cNvSpPr>
          <p:nvPr>
            <p:ph type="ftr" sz="quarter" idx="10"/>
          </p:nvPr>
        </p:nvSpPr>
        <p:spPr/>
        <p:txBody>
          <a:bodyPr/>
          <a:lstStyle/>
          <a:p>
            <a:pPr rtl="0"/>
            <a:r>
              <a:rPr lang="tr-TR" noProof="0" dirty="0"/>
              <a:t>Sunu başlığı</a:t>
            </a:r>
          </a:p>
        </p:txBody>
      </p:sp>
      <p:sp>
        <p:nvSpPr>
          <p:cNvPr id="5" name="Slayt Numarası Yer Tutucusu 4">
            <a:extLst>
              <a:ext uri="{FF2B5EF4-FFF2-40B4-BE49-F238E27FC236}">
                <a16:creationId xmlns:a16="http://schemas.microsoft.com/office/drawing/2014/main" id="{DAC4F82B-6984-E272-859A-5CDDE519BFCC}"/>
              </a:ext>
            </a:extLst>
          </p:cNvPr>
          <p:cNvSpPr>
            <a:spLocks noGrp="1"/>
          </p:cNvSpPr>
          <p:nvPr>
            <p:ph type="sldNum" sz="quarter" idx="11"/>
          </p:nvPr>
        </p:nvSpPr>
        <p:spPr/>
        <p:txBody>
          <a:bodyPr/>
          <a:lstStyle/>
          <a:p>
            <a:pPr rtl="0"/>
            <a:fld id="{294A09A9-5501-47C1-A89A-A340965A2BE2}" type="slidenum">
              <a:rPr lang="tr-TR" noProof="0" smtClean="0"/>
              <a:pPr rtl="0"/>
              <a:t>9</a:t>
            </a:fld>
            <a:endParaRPr lang="tr-TR" noProof="0" dirty="0"/>
          </a:p>
        </p:txBody>
      </p:sp>
      <p:pic>
        <p:nvPicPr>
          <p:cNvPr id="7" name="Resim 6">
            <a:extLst>
              <a:ext uri="{FF2B5EF4-FFF2-40B4-BE49-F238E27FC236}">
                <a16:creationId xmlns:a16="http://schemas.microsoft.com/office/drawing/2014/main" id="{8A84EED7-20BD-F36A-600F-A761F0FBC7F5}"/>
              </a:ext>
            </a:extLst>
          </p:cNvPr>
          <p:cNvPicPr>
            <a:picLocks noChangeAspect="1"/>
          </p:cNvPicPr>
          <p:nvPr/>
        </p:nvPicPr>
        <p:blipFill>
          <a:blip r:embed="rId2"/>
          <a:stretch>
            <a:fillRect/>
          </a:stretch>
        </p:blipFill>
        <p:spPr>
          <a:xfrm>
            <a:off x="3768811" y="3429000"/>
            <a:ext cx="3595816" cy="2638425"/>
          </a:xfrm>
          <a:prstGeom prst="rect">
            <a:avLst/>
          </a:prstGeom>
        </p:spPr>
      </p:pic>
    </p:spTree>
    <p:extLst>
      <p:ext uri="{BB962C8B-B14F-4D97-AF65-F5344CB8AC3E}">
        <p14:creationId xmlns:p14="http://schemas.microsoft.com/office/powerpoint/2010/main" val="2085634223"/>
      </p:ext>
    </p:extLst>
  </p:cSld>
  <p:clrMapOvr>
    <a:masterClrMapping/>
  </p:clrMapOvr>
</p:sld>
</file>

<file path=ppt/theme/theme1.xml><?xml version="1.0" encoding="utf-8"?>
<a:theme xmlns:a="http://schemas.openxmlformats.org/drawingml/2006/main" name="Ofis Teması">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93_TF56410444_Win32" id="{D77CA451-B1EE-4EF3-A16C-418AB537606B}" vid="{EAF6AE2C-614D-48E5-B9C0-E4EC18E6DCDD}"/>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B2F3B-6257-41BB-8B64-5AC7494F274B}">
  <ds:schemaRefs>
    <ds:schemaRef ds:uri="http://purl.org/dc/elements/1.1/"/>
    <ds:schemaRef ds:uri="http://schemas.microsoft.com/office/2006/metadata/properties"/>
    <ds:schemaRef ds:uri="http://schemas.microsoft.com/sharepoint/v3"/>
    <ds:schemaRef ds:uri="230e9df3-be65-4c73-a93b-d1236ebd677e"/>
    <ds:schemaRef ds:uri="http://purl.org/dc/terms/"/>
    <ds:schemaRef ds:uri="http://schemas.microsoft.com/office/2006/documentManagement/types"/>
    <ds:schemaRef ds:uri="16c05727-aa75-4e4a-9b5f-8a80a1165891"/>
    <ds:schemaRef ds:uri="http://purl.org/dc/dcmitype/"/>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343</TotalTime>
  <Words>1811</Words>
  <Application>Microsoft Office PowerPoint</Application>
  <PresentationFormat>Geniş ekran</PresentationFormat>
  <Paragraphs>249</Paragraphs>
  <Slides>46</Slides>
  <Notes>4</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46</vt:i4>
      </vt:variant>
    </vt:vector>
  </HeadingPairs>
  <TitlesOfParts>
    <vt:vector size="56" baseType="lpstr">
      <vt:lpstr>Arial</vt:lpstr>
      <vt:lpstr>Baskerville</vt:lpstr>
      <vt:lpstr>Calibri</vt:lpstr>
      <vt:lpstr>Calibri Light</vt:lpstr>
      <vt:lpstr>Gill Sans Light</vt:lpstr>
      <vt:lpstr>Gill Sans Nova</vt:lpstr>
      <vt:lpstr>Gill Sans Nova Light</vt:lpstr>
      <vt:lpstr>Open Sans</vt:lpstr>
      <vt:lpstr>Times New Roman</vt:lpstr>
      <vt:lpstr>Ofis Teması</vt:lpstr>
      <vt:lpstr>ÇOCUKLARA SINIR KOYMAK</vt:lpstr>
      <vt:lpstr>Sunum içeriği</vt:lpstr>
      <vt:lpstr>Sınır koyma nedir?</vt:lpstr>
      <vt:lpstr>PowerPoint Sunusu</vt:lpstr>
      <vt:lpstr>PowerPoint Sunusu</vt:lpstr>
      <vt:lpstr>PowerPoint Sunusu</vt:lpstr>
      <vt:lpstr>Sınır koymanın önemi nedir?</vt:lpstr>
      <vt:lpstr>PowerPoint Sunusu</vt:lpstr>
      <vt:lpstr>PowerPoint Sunusu</vt:lpstr>
      <vt:lpstr>PowerPoint Sunusu</vt:lpstr>
      <vt:lpstr>Çocuklar sınırlara neden ihtiyaç duyarlar?</vt:lpstr>
      <vt:lpstr>Sınır koymanın yararları nelerdir?</vt:lpstr>
      <vt:lpstr>Sınır koymanın yararları nelerdir?</vt:lpstr>
      <vt:lpstr>Sınır koymanın yararları nelerdir?</vt:lpstr>
      <vt:lpstr>Sınır koymanın yararları nelerdir?</vt:lpstr>
      <vt:lpstr>Sınır koymanın yararları nelerdir?</vt:lpstr>
      <vt:lpstr>Sınır koymanın yararları nelerdir?</vt:lpstr>
      <vt:lpstr>Sınır koymanın yararları nelerdir?</vt:lpstr>
      <vt:lpstr>SINIR KOYULABİLECEK ALANLAR</vt:lpstr>
      <vt:lpstr>SINIR KOYULABİLECEK ALANLAR</vt:lpstr>
      <vt:lpstr>SINIR KOYULABİLECEK ALANLAR</vt:lpstr>
      <vt:lpstr>ANNE BABALAR NEDEN SINIR KOYMAKTA ZORLANIR?</vt:lpstr>
      <vt:lpstr>SINIR KOYULABİLECEK ALANLAR</vt:lpstr>
      <vt:lpstr>ANNE BABALAR NEDEN SINIR KOYMAKTA ZORLANIR?</vt:lpstr>
      <vt:lpstr>SINIR KOYULABİLECEK ALANLAR</vt:lpstr>
      <vt:lpstr>SINIR KOYULABİLECEK ALANLAR</vt:lpstr>
      <vt:lpstr>SINIR KOYULABİLECEK ALANLAR</vt:lpstr>
      <vt:lpstr>ANNE BABALAR NEDEN SINIR KOYMAKTA ZORLANIR?</vt:lpstr>
      <vt:lpstr>ANNE BABALAR NEDEN SINIR KOYMAKTA ZORLANIR?</vt:lpstr>
      <vt:lpstr>ANNE BABALAR NEDEN SINIR KOYMAKTA ZORLANIR?</vt:lpstr>
      <vt:lpstr>ANNE BABALAR NEDEN SINIR KOYMAKTA ZORLANIR?</vt:lpstr>
      <vt:lpstr>EBEVEYNLERCE SINIR KOYARKEN YAPILAN YANLIŞLAR</vt:lpstr>
      <vt:lpstr>SINIR KOYARKEN NELERE DİKKAT EDİLMELİ?</vt:lpstr>
      <vt:lpstr>PowerPoint Sunusu</vt:lpstr>
      <vt:lpstr>3 Metod</vt:lpstr>
      <vt:lpstr>PowerPoint Sunusu</vt:lpstr>
      <vt:lpstr>PowerPoint Sunusu</vt:lpstr>
      <vt:lpstr>PowerPoint Sunusu</vt:lpstr>
      <vt:lpstr>Sınır Seçenek Sunma Örnekleri</vt:lpstr>
      <vt:lpstr>Sınır Seçenek Sunma Örnekleri</vt:lpstr>
      <vt:lpstr>Sınır Seçenek Sunma Örnekleri</vt:lpstr>
      <vt:lpstr>AİLEYE ÖNERİLER</vt:lpstr>
      <vt:lpstr>AİLEYE ÖNERİLER</vt:lpstr>
      <vt:lpstr>AİLEYE ÖNERİLER</vt:lpstr>
      <vt:lpstr>Sınırlarımız;</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SINIR KOYMA</dc:title>
  <dc:creator>Gürhan Günel AK</dc:creator>
  <cp:lastModifiedBy>Lenovo</cp:lastModifiedBy>
  <cp:revision>24</cp:revision>
  <dcterms:created xsi:type="dcterms:W3CDTF">2023-07-17T10:54:24Z</dcterms:created>
  <dcterms:modified xsi:type="dcterms:W3CDTF">2025-09-05T08:34:37Z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