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33"/>
  </p:notesMasterIdLst>
  <p:sldIdLst>
    <p:sldId id="349" r:id="rId2"/>
    <p:sldId id="354" r:id="rId3"/>
    <p:sldId id="386" r:id="rId4"/>
    <p:sldId id="387" r:id="rId5"/>
    <p:sldId id="388" r:id="rId6"/>
    <p:sldId id="389" r:id="rId7"/>
    <p:sldId id="390"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403" r:id="rId21"/>
    <p:sldId id="404" r:id="rId22"/>
    <p:sldId id="405" r:id="rId23"/>
    <p:sldId id="406" r:id="rId24"/>
    <p:sldId id="407" r:id="rId25"/>
    <p:sldId id="408" r:id="rId26"/>
    <p:sldId id="409" r:id="rId27"/>
    <p:sldId id="410" r:id="rId28"/>
    <p:sldId id="411" r:id="rId29"/>
    <p:sldId id="412" r:id="rId30"/>
    <p:sldId id="413" r:id="rId31"/>
    <p:sldId id="414" r:id="rId32"/>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227" autoAdjust="0"/>
  </p:normalViewPr>
  <p:slideViewPr>
    <p:cSldViewPr>
      <p:cViewPr>
        <p:scale>
          <a:sx n="97" d="100"/>
          <a:sy n="97" d="100"/>
        </p:scale>
        <p:origin x="-72" y="3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t>20.08.2024</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269923"/>
            <a:ext cx="7406640" cy="1104138"/>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38045DEC-3EC0-40A1-9D8E-1AEAFA43B4C9}" type="datetime1">
              <a:rPr lang="tr-TR" smtClean="0"/>
              <a:t>20.08.2024</a:t>
            </a:fld>
            <a:endParaRPr lang="tr-TR"/>
          </a:p>
        </p:txBody>
      </p:sp>
      <p:sp>
        <p:nvSpPr>
          <p:cNvPr id="20" name="Altbilgi Yer Tutucusu 19"/>
          <p:cNvSpPr>
            <a:spLocks noGrp="1"/>
          </p:cNvSpPr>
          <p:nvPr>
            <p:ph type="ftr" sz="quarter" idx="11"/>
          </p:nvPr>
        </p:nvSpPr>
        <p:spPr/>
        <p:txBody>
          <a:bodyPr/>
          <a:lstStyle>
            <a:extLst/>
          </a:lstStyle>
          <a:p>
            <a:r>
              <a:rPr lang="tr-TR" smtClean="0"/>
              <a:t>www.rehberlikservisim.com</a:t>
            </a:r>
            <a:endParaRPr lang="tr-TR"/>
          </a:p>
        </p:txBody>
      </p:sp>
      <p:sp>
        <p:nvSpPr>
          <p:cNvPr id="10" name="Slayt Numarası Yer Tutucusu 9"/>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2EE48C07-97EA-4BE5-BE45-99815D3AAA9A}" type="datetime1">
              <a:rPr lang="tr-TR" smtClean="0"/>
              <a:t>20.08.2024</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05980"/>
            <a:ext cx="1828800" cy="4388644"/>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05980"/>
            <a:ext cx="5562600" cy="4388644"/>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599688F-A6DF-44A2-A18F-F729C09A5FFD}" type="datetime1">
              <a:rPr lang="tr-TR" smtClean="0"/>
              <a:t>20.08.2024</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25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B5DAFEC4-80CB-4FD5-A318-12BCFECB82CF}" type="datetime1">
              <a:rPr lang="tr-TR" smtClean="0"/>
              <a:t>20.08.2024</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2F08B323-91EB-43B9-840E-CC39EEE62541}" type="datetime1">
              <a:rPr lang="tr-TR" smtClean="0"/>
              <a:t>20.08.2024</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10" name="Dikdörtgen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D7BBB585-6AE9-436E-836B-7CB9C3F29A49}" type="datetime1">
              <a:rPr lang="tr-TR" smtClean="0"/>
              <a:t>20.08.2024</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1C0F148-6971-4B6F-8851-6C076EF869F2}" type="datetime1">
              <a:rPr lang="tr-TR" smtClean="0"/>
              <a:t>20.08.2024</a:t>
            </a:fld>
            <a:endParaRPr lang="tr-TR"/>
          </a:p>
        </p:txBody>
      </p:sp>
      <p:sp>
        <p:nvSpPr>
          <p:cNvPr id="8" name="Altbilgi Yer Tutucusu 7"/>
          <p:cNvSpPr>
            <a:spLocks noGrp="1"/>
          </p:cNvSpPr>
          <p:nvPr>
            <p:ph type="ftr" sz="quarter" idx="11"/>
          </p:nvPr>
        </p:nvSpPr>
        <p:spPr/>
        <p:txBody>
          <a:bodyPr/>
          <a:lstStyle>
            <a:extLst/>
          </a:lstStyle>
          <a:p>
            <a:r>
              <a:rPr lang="tr-TR" smtClean="0"/>
              <a:t>www.rehberlikservisim.com</a:t>
            </a:r>
            <a:endParaRPr lang="tr-TR"/>
          </a:p>
        </p:txBody>
      </p:sp>
      <p:sp>
        <p:nvSpPr>
          <p:cNvPr id="9" name="Slayt Numarası Yer Tutucusu 8"/>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BEE1CDEF-278D-4F12-8A65-42EAFFD2A347}" type="datetime1">
              <a:rPr lang="tr-TR" smtClean="0"/>
              <a:t>20.08.2024</a:t>
            </a:fld>
            <a:endParaRPr lang="tr-TR"/>
          </a:p>
        </p:txBody>
      </p:sp>
      <p:sp>
        <p:nvSpPr>
          <p:cNvPr id="4" name="Altbilgi Yer Tutucusu 3"/>
          <p:cNvSpPr>
            <a:spLocks noGrp="1"/>
          </p:cNvSpPr>
          <p:nvPr>
            <p:ph type="ftr" sz="quarter" idx="11"/>
          </p:nvPr>
        </p:nvSpPr>
        <p:spPr/>
        <p:txBody>
          <a:bodyPr/>
          <a:lstStyle>
            <a:extLst/>
          </a:lstStyle>
          <a:p>
            <a:r>
              <a:rPr lang="tr-TR" smtClean="0"/>
              <a:t>www.rehberlikservisim.com</a:t>
            </a:r>
            <a:endParaRPr lang="tr-TR"/>
          </a:p>
        </p:txBody>
      </p:sp>
      <p:sp>
        <p:nvSpPr>
          <p:cNvPr id="5" name="Slayt Numarası Yer Tutucusu 4"/>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F0EE24D1-D119-481D-A7C6-C9E82E4570C9}" type="datetime1">
              <a:rPr lang="tr-TR" smtClean="0"/>
              <a:t>20.08.2024</a:t>
            </a:fld>
            <a:endParaRPr lang="tr-TR"/>
          </a:p>
        </p:txBody>
      </p:sp>
      <p:sp>
        <p:nvSpPr>
          <p:cNvPr id="3" name="Altbilgi Yer Tutucusu 2"/>
          <p:cNvSpPr>
            <a:spLocks noGrp="1"/>
          </p:cNvSpPr>
          <p:nvPr>
            <p:ph type="ftr" sz="quarter" idx="11"/>
          </p:nvPr>
        </p:nvSpPr>
        <p:spPr/>
        <p:txBody>
          <a:bodyPr/>
          <a:lstStyle>
            <a:extLst/>
          </a:lstStyle>
          <a:p>
            <a:r>
              <a:rPr lang="tr-TR" smtClean="0"/>
              <a:t>www.rehberlikservisim.com</a:t>
            </a:r>
            <a:endParaRPr lang="tr-TR"/>
          </a:p>
        </p:txBody>
      </p:sp>
      <p:sp>
        <p:nvSpPr>
          <p:cNvPr id="4" name="Slayt Numarası Yer Tutucusu 3"/>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6" name="Dikdörtgen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8D1A883-3578-4B40-8935-E05B54B7261B}" type="datetime1">
              <a:rPr lang="tr-TR" smtClean="0"/>
              <a:t>20.08.2024</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7765C6E2-4727-4A7F-B002-896AA5263948}" type="datetime1">
              <a:rPr lang="tr-TR" smtClean="0"/>
              <a:t>20.08.2024</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Dikdörtgen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05979"/>
            <a:ext cx="7498080" cy="85725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FB99-E324-43C7-9113-C93604CE3D66}" type="datetime1">
              <a:rPr lang="tr-TR" smtClean="0"/>
              <a:t>20.08.2024</a:t>
            </a:fld>
            <a:endParaRPr lang="tr-TR"/>
          </a:p>
        </p:txBody>
      </p:sp>
      <p:sp>
        <p:nvSpPr>
          <p:cNvPr id="10" name="Altbilgi Yer Tutucusu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www.rehberlikservisim.com</a:t>
            </a:r>
            <a:endParaRPr lang="tr-TR"/>
          </a:p>
        </p:txBody>
      </p:sp>
      <p:sp>
        <p:nvSpPr>
          <p:cNvPr id="22" name="Slayt Numarası Yer Tutucusu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E12E18-8884-4BB9-8948-A832E9E47FF1}" type="slidenum">
              <a:rPr lang="tr-TR" smtClean="0"/>
              <a:pPr/>
              <a:t>‹#›</a:t>
            </a:fld>
            <a:endParaRPr lang="tr-TR"/>
          </a:p>
        </p:txBody>
      </p:sp>
      <p:sp>
        <p:nvSpPr>
          <p:cNvPr id="15" name="Dikdörtgen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Users\Hp\Desktop\pics-photos-instagram-logo-png-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43" y="1084230"/>
            <a:ext cx="450907" cy="432048"/>
          </a:xfrm>
          <a:prstGeom prst="rect">
            <a:avLst/>
          </a:prstGeom>
          <a:noFill/>
          <a:ln>
            <a:noFill/>
          </a:ln>
        </p:spPr>
      </p:pic>
      <p:sp>
        <p:nvSpPr>
          <p:cNvPr id="4" name="Metin kutusu 3"/>
          <p:cNvSpPr txBox="1"/>
          <p:nvPr/>
        </p:nvSpPr>
        <p:spPr>
          <a:xfrm>
            <a:off x="983595" y="1096168"/>
            <a:ext cx="1694002" cy="307777"/>
          </a:xfrm>
          <a:prstGeom prst="rect">
            <a:avLst/>
          </a:prstGeom>
          <a:noFill/>
        </p:spPr>
        <p:txBody>
          <a:bodyPr wrap="square" rtlCol="0">
            <a:spAutoFit/>
          </a:bodyPr>
          <a:lstStyle/>
          <a:p>
            <a:r>
              <a:rPr lang="tr-TR" sz="1400" dirty="0" smtClean="0">
                <a:latin typeface="Trebuchet MS" pitchFamily="34" charset="0"/>
              </a:rPr>
              <a:t>nevsehirram</a:t>
            </a:r>
            <a:endParaRPr lang="tr-TR" sz="1400" dirty="0">
              <a:latin typeface="Trebuchet MS" pitchFamily="34" charset="0"/>
            </a:endParaRPr>
          </a:p>
        </p:txBody>
      </p:sp>
      <p:pic>
        <p:nvPicPr>
          <p:cNvPr id="11"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19" y="195486"/>
            <a:ext cx="467177" cy="324036"/>
          </a:xfrm>
          <a:prstGeom prst="rect">
            <a:avLst/>
          </a:prstGeom>
          <a:noFill/>
          <a:ln>
            <a:noFill/>
          </a:ln>
        </p:spPr>
      </p:pic>
      <p:sp>
        <p:nvSpPr>
          <p:cNvPr id="12" name="Metin kutusu 11"/>
          <p:cNvSpPr txBox="1"/>
          <p:nvPr/>
        </p:nvSpPr>
        <p:spPr>
          <a:xfrm>
            <a:off x="1000362" y="141480"/>
            <a:ext cx="3465902" cy="523220"/>
          </a:xfrm>
          <a:prstGeom prst="rect">
            <a:avLst/>
          </a:prstGeom>
          <a:noFill/>
        </p:spPr>
        <p:txBody>
          <a:bodyPr wrap="square" rtlCol="0">
            <a:spAutoFit/>
          </a:bodyPr>
          <a:lstStyle/>
          <a:p>
            <a:pPr lvl="0"/>
            <a:r>
              <a:rPr lang="tr-TR" sz="1400" dirty="0">
                <a:solidFill>
                  <a:prstClr val="black"/>
                </a:solidFill>
                <a:latin typeface="Trebuchet MS" pitchFamily="34" charset="0"/>
                <a:cs typeface="Calibri" pitchFamily="34" charset="0"/>
              </a:rPr>
              <a:t>Fatih Sultan Mehmet Mah. Mimar Sinan Cad. No:21 Merkez/NEVŞEHİR</a:t>
            </a:r>
            <a:endParaRPr lang="tr-TR" sz="1400" dirty="0">
              <a:solidFill>
                <a:prstClr val="black"/>
              </a:solidFill>
              <a:latin typeface="Trebuchet MS" pitchFamily="34" charset="0"/>
              <a:cs typeface="Calibri" pitchFamily="34" charset="0"/>
            </a:endParaRPr>
          </a:p>
        </p:txBody>
      </p:sp>
      <p:pic>
        <p:nvPicPr>
          <p:cNvPr id="13" name="Resim 12" descr="D:\Users\Hp\Desktop\social-media-computer-icons-tulane-university-facebook-drawing-vector-twitter-thumbnai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052" y="1589556"/>
            <a:ext cx="369290" cy="337958"/>
          </a:xfrm>
          <a:prstGeom prst="rect">
            <a:avLst/>
          </a:prstGeom>
          <a:noFill/>
          <a:ln>
            <a:noFill/>
          </a:ln>
        </p:spPr>
      </p:pic>
      <p:sp>
        <p:nvSpPr>
          <p:cNvPr id="14" name="Metin kutusu 13"/>
          <p:cNvSpPr txBox="1"/>
          <p:nvPr/>
        </p:nvSpPr>
        <p:spPr>
          <a:xfrm>
            <a:off x="983594" y="1558182"/>
            <a:ext cx="1941802" cy="307777"/>
          </a:xfrm>
          <a:prstGeom prst="rect">
            <a:avLst/>
          </a:prstGeom>
          <a:noFill/>
        </p:spPr>
        <p:txBody>
          <a:bodyPr wrap="square" rtlCol="0">
            <a:spAutoFit/>
          </a:bodyPr>
          <a:lstStyle/>
          <a:p>
            <a:r>
              <a:rPr lang="tr-TR" sz="1400" dirty="0" smtClean="0">
                <a:latin typeface="Trebuchet MS" pitchFamily="34" charset="0"/>
              </a:rPr>
              <a:t>@NevsehirRam</a:t>
            </a:r>
            <a:endParaRPr lang="tr-TR" sz="1400" dirty="0">
              <a:latin typeface="Trebuchet MS" pitchFamily="34" charset="0"/>
            </a:endParaRPr>
          </a:p>
        </p:txBody>
      </p:sp>
      <p:pic>
        <p:nvPicPr>
          <p:cNvPr id="1031" name="Picture 7" descr="D:\Users\Hp\Desktop\Facebook_ico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741" y="2073769"/>
            <a:ext cx="311455" cy="324036"/>
          </a:xfrm>
          <a:prstGeom prst="rect">
            <a:avLst/>
          </a:prstGeom>
          <a:noFill/>
          <a:extLst>
            <a:ext uri="{909E8E84-426E-40DD-AFC4-6F175D3DCCD1}">
              <a14:hiddenFill xmlns:a14="http://schemas.microsoft.com/office/drawing/2010/main">
                <a:solidFill>
                  <a:srgbClr val="FFFFFF"/>
                </a:solidFill>
              </a14:hiddenFill>
            </a:ext>
          </a:extLst>
        </p:spPr>
      </p:pic>
      <p:sp>
        <p:nvSpPr>
          <p:cNvPr id="16" name="Metin kutusu 15"/>
          <p:cNvSpPr txBox="1"/>
          <p:nvPr/>
        </p:nvSpPr>
        <p:spPr>
          <a:xfrm>
            <a:off x="983595" y="2051121"/>
            <a:ext cx="1860361" cy="307777"/>
          </a:xfrm>
          <a:prstGeom prst="rect">
            <a:avLst/>
          </a:prstGeom>
          <a:noFill/>
        </p:spPr>
        <p:txBody>
          <a:bodyPr wrap="square" rtlCol="0">
            <a:spAutoFit/>
          </a:bodyPr>
          <a:lstStyle/>
          <a:p>
            <a:r>
              <a:rPr lang="tr-TR" sz="1400" dirty="0" smtClean="0">
                <a:latin typeface="Trebuchet MS" pitchFamily="34" charset="0"/>
              </a:rPr>
              <a:t>Nevşehir Ram</a:t>
            </a:r>
            <a:endParaRPr lang="tr-TR" sz="1400" dirty="0">
              <a:latin typeface="Trebuchet MS" pitchFamily="34" charset="0"/>
            </a:endParaRPr>
          </a:p>
        </p:txBody>
      </p:sp>
      <p:pic>
        <p:nvPicPr>
          <p:cNvPr id="1032" name="Picture 8" descr="D:\Users\Hp\Desktop\unnam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510" y="2673666"/>
            <a:ext cx="370500" cy="346621"/>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983595" y="2679162"/>
            <a:ext cx="2591877" cy="307777"/>
          </a:xfrm>
          <a:prstGeom prst="rect">
            <a:avLst/>
          </a:prstGeom>
          <a:noFill/>
        </p:spPr>
        <p:txBody>
          <a:bodyPr wrap="square" rtlCol="0">
            <a:spAutoFit/>
          </a:bodyPr>
          <a:lstStyle/>
          <a:p>
            <a:r>
              <a:rPr lang="tr-TR" sz="1400" dirty="0" smtClean="0">
                <a:latin typeface="Trebuchet MS" pitchFamily="34" charset="0"/>
              </a:rPr>
              <a:t>0384 213 05 59</a:t>
            </a:r>
            <a:endParaRPr lang="tr-TR" sz="1400" dirty="0">
              <a:latin typeface="Trebuchet MS" pitchFamily="34" charset="0"/>
            </a:endParaRPr>
          </a:p>
        </p:txBody>
      </p:sp>
      <p:sp>
        <p:nvSpPr>
          <p:cNvPr id="6" name="Metin kutusu 5"/>
          <p:cNvSpPr txBox="1"/>
          <p:nvPr/>
        </p:nvSpPr>
        <p:spPr>
          <a:xfrm>
            <a:off x="2643087" y="1266291"/>
            <a:ext cx="4104456" cy="1938992"/>
          </a:xfrm>
          <a:prstGeom prst="rect">
            <a:avLst/>
          </a:prstGeom>
          <a:noFill/>
        </p:spPr>
        <p:txBody>
          <a:bodyPr wrap="square" rtlCol="0">
            <a:spAutoFit/>
          </a:bodyPr>
          <a:lstStyle/>
          <a:p>
            <a:pPr algn="ctr"/>
            <a:r>
              <a:rPr lang="tr-TR" sz="2400" b="1" dirty="0" smtClean="0">
                <a:solidFill>
                  <a:srgbClr val="FF0000"/>
                </a:solidFill>
              </a:rPr>
              <a:t>SINAVLARDA </a:t>
            </a:r>
          </a:p>
          <a:p>
            <a:pPr algn="ctr"/>
            <a:r>
              <a:rPr lang="tr-TR" sz="2400" b="1" dirty="0" smtClean="0">
                <a:solidFill>
                  <a:srgbClr val="FF0000"/>
                </a:solidFill>
              </a:rPr>
              <a:t>BAŞARILI OLMA STRATEJİLERİ</a:t>
            </a:r>
          </a:p>
          <a:p>
            <a:pPr algn="ctr"/>
            <a:r>
              <a:rPr lang="tr-TR" sz="2400" b="1" dirty="0" smtClean="0">
                <a:solidFill>
                  <a:srgbClr val="FF0000"/>
                </a:solidFill>
              </a:rPr>
              <a:t>(ÖĞRENCİLERE YÖNELİK)</a:t>
            </a:r>
            <a:endParaRPr lang="tr-TR" sz="2400" b="1" dirty="0">
              <a:solidFill>
                <a:srgbClr val="FF0000"/>
              </a:solidFill>
            </a:endParaRPr>
          </a:p>
        </p:txBody>
      </p:sp>
      <p:pic>
        <p:nvPicPr>
          <p:cNvPr id="1029" name="Picture 5" descr="D:\Users\Hp\Desktop\387-3872599_interview-improving-the-customer-branch-head-development-progra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468" y="3093983"/>
            <a:ext cx="3023037" cy="20495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D:\Users\Hp\Desktop\LGS-en-s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6136" y="2989054"/>
            <a:ext cx="3347864" cy="21397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D:\Users\Hp\Desktop\5ef8dcc266a97c282b80530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2160" y="22020"/>
            <a:ext cx="3103238" cy="17376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1065" y="2989054"/>
            <a:ext cx="1968500"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388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 BİR GÜN ÖNCE</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4891592" cy="4278094"/>
          </a:xfrm>
          <a:prstGeom prst="rect">
            <a:avLst/>
          </a:prstGeom>
        </p:spPr>
        <p:txBody>
          <a:bodyPr wrap="square">
            <a:spAutoFit/>
          </a:bodyPr>
          <a:lstStyle/>
          <a:p>
            <a:pPr marL="285750" indent="-285750">
              <a:buFont typeface="Wingdings" pitchFamily="2" charset="2"/>
              <a:buChar char="Ø"/>
            </a:pPr>
            <a:r>
              <a:rPr lang="tr-TR" sz="1600" dirty="0"/>
              <a:t>Artık bitti, kesinlikle ders çalışmayı bırakın</a:t>
            </a:r>
            <a:r>
              <a:rPr lang="tr-TR" sz="1600" dirty="0" smtClean="0"/>
              <a:t>.</a:t>
            </a:r>
          </a:p>
          <a:p>
            <a:endParaRPr lang="tr-TR" sz="1600" dirty="0"/>
          </a:p>
          <a:p>
            <a:pPr marL="285750" indent="-285750">
              <a:buFont typeface="Wingdings" pitchFamily="2" charset="2"/>
              <a:buChar char="Ø"/>
            </a:pPr>
            <a:r>
              <a:rPr lang="tr-TR" sz="1600" dirty="0"/>
              <a:t>Bütün defter ve kitaplarınızı etraftan toplayın ve görünmez bir yere kaldırın</a:t>
            </a:r>
            <a:r>
              <a:rPr lang="tr-TR" sz="1600" dirty="0" smtClean="0"/>
              <a:t>.</a:t>
            </a:r>
          </a:p>
          <a:p>
            <a:endParaRPr lang="tr-TR" sz="1600" dirty="0"/>
          </a:p>
          <a:p>
            <a:pPr marL="285750" indent="-285750">
              <a:buFont typeface="Wingdings" pitchFamily="2" charset="2"/>
              <a:buChar char="Ø"/>
            </a:pPr>
            <a:r>
              <a:rPr lang="tr-TR" sz="1600" dirty="0"/>
              <a:t>Çünkü sınava bir gün kala çözdüğünüz bir deneme sınavının sonuçlarının kötü çıkması moralinizi bozabilir ve sınava giderken kafanızda kötü geçen deneme sınavının sonucu kalabilir</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Ailenizle sınavla ilgili konuşmamaya dikkat edin, yapılan araştırmalar öğrencilerdeki sınav stresinin çoğunun ailelerin yanlış iletişimlerinden kaynaklandığıdır</a:t>
            </a:r>
            <a:r>
              <a:rPr lang="tr-TR" sz="1600" dirty="0" smtClean="0"/>
              <a:t>.</a:t>
            </a:r>
          </a:p>
          <a:p>
            <a:endParaRPr lang="tr-TR" sz="1600" dirty="0"/>
          </a:p>
          <a:p>
            <a:pPr marL="285750" indent="-285750">
              <a:buFont typeface="Wingdings" pitchFamily="2" charset="2"/>
              <a:buChar char="Ø"/>
            </a:pPr>
            <a:r>
              <a:rPr lang="tr-TR" sz="1600" dirty="0"/>
              <a:t>Sınavla ilgili programları, haberleri kısaca sizde stres yaratacak hiçbir şey seyretmeyin</a:t>
            </a:r>
            <a:r>
              <a:rPr lang="tr-TR" sz="1600" dirty="0" smtClean="0"/>
              <a:t>.</a:t>
            </a:r>
            <a:endParaRPr lang="tr-TR" sz="1600" dirty="0"/>
          </a:p>
        </p:txBody>
      </p:sp>
      <p:pic>
        <p:nvPicPr>
          <p:cNvPr id="8194" name="Picture 2" descr="D:\Users\Hp\Desktop\transparent-closet-icon-tidy-icon-cleaning-icon-5f33eab978e235.44761772159723794549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028077"/>
            <a:ext cx="3168352"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1716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 BİR GÜN ÖNCE</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7123840" cy="4524315"/>
          </a:xfrm>
          <a:prstGeom prst="rect">
            <a:avLst/>
          </a:prstGeom>
        </p:spPr>
        <p:txBody>
          <a:bodyPr wrap="square">
            <a:spAutoFit/>
          </a:bodyPr>
          <a:lstStyle/>
          <a:p>
            <a:pPr marL="285750" indent="-285750">
              <a:buFont typeface="Wingdings" pitchFamily="2" charset="2"/>
              <a:buChar char="Ø"/>
            </a:pPr>
            <a:r>
              <a:rPr lang="tr-TR" sz="1600" dirty="0"/>
              <a:t>En çok keyif aldığınız şeyleri yapmaya çalışın, saatlerce olmamak koşuluyla bilgisayar oyunları bile oynayabilirsiniz</a:t>
            </a:r>
            <a:r>
              <a:rPr lang="tr-TR" sz="1600" dirty="0" smtClean="0"/>
              <a:t>.</a:t>
            </a:r>
          </a:p>
          <a:p>
            <a:endParaRPr lang="tr-TR" sz="1600" dirty="0"/>
          </a:p>
          <a:p>
            <a:pPr marL="285750" indent="-285750">
              <a:buFont typeface="Wingdings" pitchFamily="2" charset="2"/>
              <a:buChar char="Ø"/>
            </a:pPr>
            <a:r>
              <a:rPr lang="tr-TR" sz="1600" dirty="0"/>
              <a:t>Bugün sizi sınav düşüncesinden uzaklaştıracak yeni ve heyecan verici şeyler deneyin</a:t>
            </a:r>
            <a:r>
              <a:rPr lang="tr-TR" sz="1600" dirty="0" smtClean="0"/>
              <a:t>.</a:t>
            </a:r>
          </a:p>
          <a:p>
            <a:endParaRPr lang="tr-TR" sz="1600" dirty="0"/>
          </a:p>
          <a:p>
            <a:pPr marL="285750" indent="-285750">
              <a:buFont typeface="Wingdings" pitchFamily="2" charset="2"/>
              <a:buChar char="Ø"/>
            </a:pPr>
            <a:r>
              <a:rPr lang="tr-TR" sz="1600" dirty="0"/>
              <a:t>Kendinizi evde televizyon veya bilgisayar karşısına hapsetmeyin. Sosyal hayatın içinde olmaya, arkadaşlarınızla hoşça vakit geçirmeye, gezmeye eğlenmeye vakit ayırın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Sınavdan bir gün önce stres atmak için fiziksel kuvvet gerektiren şeyler yapmayın. Ertesi gün kendinizi çok yorgun hissedebilirsiniz</a:t>
            </a:r>
            <a:r>
              <a:rPr lang="tr-TR" sz="1600" dirty="0" smtClean="0"/>
              <a:t>.</a:t>
            </a:r>
          </a:p>
          <a:p>
            <a:endParaRPr lang="tr-TR" sz="1600" dirty="0"/>
          </a:p>
          <a:p>
            <a:pPr marL="285750" indent="-285750">
              <a:buFont typeface="Wingdings" pitchFamily="2" charset="2"/>
              <a:buChar char="Ø"/>
            </a:pPr>
            <a:r>
              <a:rPr lang="tr-TR" sz="1600" dirty="0"/>
              <a:t>Sınava gireceğiniz salonu mutlaka önceden görün ve salona en kısa yoldan nasıl ulaşabileceğinizi araştırın</a:t>
            </a:r>
            <a:r>
              <a:rPr lang="tr-TR" sz="1600" dirty="0" smtClean="0"/>
              <a:t>.</a:t>
            </a:r>
          </a:p>
          <a:p>
            <a:endParaRPr lang="tr-TR" sz="1600" dirty="0"/>
          </a:p>
          <a:p>
            <a:pPr marL="285750" indent="-285750">
              <a:buFont typeface="Wingdings" pitchFamily="2" charset="2"/>
              <a:buChar char="Ø"/>
            </a:pPr>
            <a:r>
              <a:rPr lang="tr-TR" sz="1600" dirty="0"/>
              <a:t>Kendinizi çok gergin hissettiğinizde ılık bir duş alın ve yürüyüşe çıkın.</a:t>
            </a:r>
          </a:p>
          <a:p>
            <a:pPr marL="285750" indent="-285750">
              <a:buFont typeface="Wingdings" pitchFamily="2" charset="2"/>
              <a:buChar char="Ø"/>
            </a:pPr>
            <a:endParaRPr lang="tr-TR" sz="1600" dirty="0"/>
          </a:p>
        </p:txBody>
      </p:sp>
    </p:spTree>
    <p:extLst>
      <p:ext uri="{BB962C8B-B14F-4D97-AF65-F5344CB8AC3E}">
        <p14:creationId xmlns:p14="http://schemas.microsoft.com/office/powerpoint/2010/main" val="33923307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 BİR GÜN ÖNCE</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4891592" cy="4031873"/>
          </a:xfrm>
          <a:prstGeom prst="rect">
            <a:avLst/>
          </a:prstGeom>
        </p:spPr>
        <p:txBody>
          <a:bodyPr wrap="square">
            <a:spAutoFit/>
          </a:bodyPr>
          <a:lstStyle/>
          <a:p>
            <a:pPr marL="285750" indent="-285750">
              <a:buFont typeface="Wingdings" pitchFamily="2" charset="2"/>
              <a:buChar char="Ø"/>
            </a:pPr>
            <a:r>
              <a:rPr lang="tr-TR" sz="1600" dirty="0"/>
              <a:t>Sınav günü yanınızda bulunduracağınız nüfus cüzdanı ve giriş belgesi hazırlayın. Bunu şimdi yapın, son güne bırakmayın</a:t>
            </a:r>
            <a:r>
              <a:rPr lang="tr-TR" sz="1600" dirty="0" smtClean="0"/>
              <a:t>.</a:t>
            </a:r>
          </a:p>
          <a:p>
            <a:endParaRPr lang="tr-TR" sz="1600" dirty="0"/>
          </a:p>
          <a:p>
            <a:pPr marL="285750" indent="-285750">
              <a:buFont typeface="Wingdings" pitchFamily="2" charset="2"/>
              <a:buChar char="Ø"/>
            </a:pPr>
            <a:r>
              <a:rPr lang="tr-TR" sz="1600" dirty="0"/>
              <a:t>Yatağa girdiğinizde karşınıza çıkacak soruları değil de kazanmak istediğiniz üniversiteyi düşünün</a:t>
            </a:r>
            <a:r>
              <a:rPr lang="tr-TR" sz="1600" dirty="0" smtClean="0"/>
              <a:t>.</a:t>
            </a:r>
          </a:p>
          <a:p>
            <a:pPr marL="285750" indent="-285750">
              <a:buFont typeface="Wingdings" pitchFamily="2" charset="2"/>
              <a:buChar char="Ø"/>
            </a:pPr>
            <a:endParaRPr lang="tr-TR" sz="1600" dirty="0" smtClean="0"/>
          </a:p>
          <a:p>
            <a:pPr marL="285750" indent="-285750">
              <a:buFont typeface="Wingdings" pitchFamily="2" charset="2"/>
              <a:buChar char="Ø"/>
            </a:pPr>
            <a:r>
              <a:rPr lang="tr-TR" sz="1600" dirty="0"/>
              <a:t>Uyku düzenini değiştirmeyin hangi saatte yatıyorsanız yine o saati seçin, erken yatmayı denemeyin çünkü erken yatsanız dahi bedeninizin biyolojik saatine uymadığınız için uyuyamayacaksınız</a:t>
            </a:r>
            <a:r>
              <a:rPr lang="tr-TR" sz="1600" dirty="0" smtClean="0"/>
              <a:t>.</a:t>
            </a:r>
          </a:p>
          <a:p>
            <a:endParaRPr lang="tr-TR" sz="1600" dirty="0"/>
          </a:p>
          <a:p>
            <a:pPr marL="285750" indent="-285750">
              <a:buFont typeface="Wingdings" pitchFamily="2" charset="2"/>
              <a:buChar char="Ø"/>
            </a:pPr>
            <a:r>
              <a:rPr lang="tr-TR" sz="1600" dirty="0"/>
              <a:t>Kesinlikle sınavdan önce sakinleştirici veya uyku getirici bir ilaç kullanmayın</a:t>
            </a:r>
            <a:r>
              <a:rPr lang="tr-TR" sz="1600" dirty="0" smtClean="0"/>
              <a:t>.</a:t>
            </a:r>
          </a:p>
          <a:p>
            <a:endParaRPr lang="tr-TR" sz="1600" dirty="0"/>
          </a:p>
          <a:p>
            <a:pPr marL="285750" indent="-285750">
              <a:buFont typeface="Wingdings" pitchFamily="2" charset="2"/>
              <a:buChar char="Ø"/>
            </a:pPr>
            <a:r>
              <a:rPr lang="tr-TR" sz="1600" dirty="0"/>
              <a:t>Doktor tavsiyesi dışında kesinlikle ilaç almayın</a:t>
            </a:r>
            <a:r>
              <a:rPr lang="tr-TR" sz="1600" dirty="0" smtClean="0"/>
              <a:t>.</a:t>
            </a:r>
            <a:endParaRPr lang="tr-TR" sz="1600" dirty="0"/>
          </a:p>
        </p:txBody>
      </p:sp>
      <p:pic>
        <p:nvPicPr>
          <p:cNvPr id="9219" name="Picture 3" descr="D:\Users\Hp\Desktop\cute-cartoon-boy-sleep-in-bed-good-dream-rest-vector-204090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2824800"/>
            <a:ext cx="3060716" cy="210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2910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 BİR GÜN ÖNCE</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5833" y="699542"/>
            <a:ext cx="7843920" cy="4616648"/>
          </a:xfrm>
          <a:prstGeom prst="rect">
            <a:avLst/>
          </a:prstGeom>
        </p:spPr>
        <p:txBody>
          <a:bodyPr wrap="square">
            <a:spAutoFit/>
          </a:bodyPr>
          <a:lstStyle/>
          <a:p>
            <a:pPr marL="285750" indent="-285750">
              <a:buFont typeface="Wingdings" pitchFamily="2" charset="2"/>
              <a:buChar char="Ø"/>
            </a:pPr>
            <a:r>
              <a:rPr lang="tr-TR" sz="1400" dirty="0"/>
              <a:t>Eve konuk ya da akraba kabul etmeyin</a:t>
            </a:r>
            <a:r>
              <a:rPr lang="tr-TR" sz="1400" dirty="0" smtClean="0"/>
              <a:t>.</a:t>
            </a:r>
          </a:p>
          <a:p>
            <a:endParaRPr lang="tr-TR" sz="1400" dirty="0"/>
          </a:p>
          <a:p>
            <a:pPr marL="285750" indent="-285750">
              <a:buFont typeface="Wingdings" pitchFamily="2" charset="2"/>
              <a:buChar char="Ø"/>
            </a:pPr>
            <a:r>
              <a:rPr lang="tr-TR" sz="1400" dirty="0"/>
              <a:t>Olumsuz konuşmalardan kaçının</a:t>
            </a:r>
            <a:r>
              <a:rPr lang="tr-TR" sz="1400" dirty="0" smtClean="0"/>
              <a:t>.</a:t>
            </a:r>
          </a:p>
          <a:p>
            <a:endParaRPr lang="tr-TR" sz="1400" dirty="0"/>
          </a:p>
          <a:p>
            <a:pPr marL="285750" indent="-285750">
              <a:buFont typeface="Wingdings" pitchFamily="2" charset="2"/>
              <a:buChar char="Ø"/>
            </a:pPr>
            <a:r>
              <a:rPr lang="tr-TR" sz="1400" dirty="0"/>
              <a:t>Sürekli sınav hakkında konuşmaktan kaçının</a:t>
            </a:r>
            <a:r>
              <a:rPr lang="tr-TR" sz="1400" dirty="0" smtClean="0"/>
              <a:t>.</a:t>
            </a:r>
          </a:p>
          <a:p>
            <a:endParaRPr lang="tr-TR" sz="1400" dirty="0"/>
          </a:p>
          <a:p>
            <a:pPr marL="285750" indent="-285750">
              <a:buFont typeface="Wingdings" pitchFamily="2" charset="2"/>
              <a:buChar char="Ø"/>
            </a:pPr>
            <a:r>
              <a:rPr lang="tr-TR" sz="1400" dirty="0"/>
              <a:t>Telefonunuzu kapatın</a:t>
            </a:r>
            <a:r>
              <a:rPr lang="tr-TR" sz="1400" dirty="0" smtClean="0"/>
              <a:t>.</a:t>
            </a:r>
          </a:p>
          <a:p>
            <a:endParaRPr lang="tr-TR" sz="1400" dirty="0"/>
          </a:p>
          <a:p>
            <a:pPr marL="285750" indent="-285750">
              <a:buFont typeface="Wingdings" pitchFamily="2" charset="2"/>
              <a:buChar char="Ø"/>
            </a:pPr>
            <a:r>
              <a:rPr lang="tr-TR" sz="1400" dirty="0"/>
              <a:t>Güneş altında kalmayın ve yorucu etkinliklerden kaçının</a:t>
            </a:r>
            <a:r>
              <a:rPr lang="tr-TR" sz="1400" dirty="0" smtClean="0"/>
              <a:t>.</a:t>
            </a:r>
          </a:p>
          <a:p>
            <a:endParaRPr lang="tr-TR" sz="1400" dirty="0"/>
          </a:p>
          <a:p>
            <a:pPr marL="285750" indent="-285750">
              <a:buFont typeface="Wingdings" pitchFamily="2" charset="2"/>
              <a:buChar char="Ø"/>
            </a:pPr>
            <a:r>
              <a:rPr lang="tr-TR" sz="1400" dirty="0"/>
              <a:t>Kahve, çay, kola gibi içinde uyarıcı maddeler bulunan içeceklerden uzak durun</a:t>
            </a:r>
            <a:r>
              <a:rPr lang="tr-TR" sz="1400" dirty="0" smtClean="0"/>
              <a:t>.</a:t>
            </a:r>
          </a:p>
          <a:p>
            <a:pPr marL="285750" indent="-285750">
              <a:buFont typeface="Wingdings" pitchFamily="2" charset="2"/>
              <a:buChar char="Ø"/>
            </a:pPr>
            <a:endParaRPr lang="tr-TR" sz="1400" dirty="0"/>
          </a:p>
          <a:p>
            <a:pPr marL="285750" indent="-285750">
              <a:buFont typeface="Wingdings" pitchFamily="2" charset="2"/>
              <a:buChar char="Ø"/>
            </a:pPr>
            <a:r>
              <a:rPr lang="tr-TR" sz="1400" dirty="0"/>
              <a:t>Sınava kiminle ve nasıl gidileceğine karar verin</a:t>
            </a:r>
            <a:r>
              <a:rPr lang="tr-TR" sz="1400" dirty="0" smtClean="0"/>
              <a:t>.</a:t>
            </a:r>
          </a:p>
          <a:p>
            <a:endParaRPr lang="tr-TR" sz="1400" dirty="0"/>
          </a:p>
          <a:p>
            <a:pPr marL="285750" indent="-285750">
              <a:buFont typeface="Wingdings" pitchFamily="2" charset="2"/>
              <a:buChar char="Ø"/>
            </a:pPr>
            <a:r>
              <a:rPr lang="tr-TR" sz="1400" dirty="0"/>
              <a:t>Sizi dinlendirecek, keyif verecek müzikler dinleyin</a:t>
            </a:r>
            <a:r>
              <a:rPr lang="tr-TR" sz="1400" dirty="0" smtClean="0"/>
              <a:t>.</a:t>
            </a:r>
          </a:p>
          <a:p>
            <a:endParaRPr lang="tr-TR" sz="1400" dirty="0"/>
          </a:p>
          <a:p>
            <a:pPr marL="285750" indent="-285750">
              <a:buFont typeface="Wingdings" pitchFamily="2" charset="2"/>
              <a:buChar char="Ø"/>
            </a:pPr>
            <a:r>
              <a:rPr lang="tr-TR" sz="1400" dirty="0"/>
              <a:t>Sınava rahat edebileceğiniz kıyafetlerle gidin</a:t>
            </a:r>
            <a:r>
              <a:rPr lang="tr-TR" sz="1400" dirty="0" smtClean="0"/>
              <a:t>. Örneğin</a:t>
            </a:r>
            <a:r>
              <a:rPr lang="tr-TR" sz="1400" dirty="0"/>
              <a:t>, bu eşofman olabilir</a:t>
            </a:r>
            <a:r>
              <a:rPr lang="tr-TR" sz="1400" dirty="0" smtClean="0"/>
              <a:t>. Sabah </a:t>
            </a:r>
            <a:r>
              <a:rPr lang="tr-TR" sz="1400" dirty="0"/>
              <a:t>giyeceğiniz kıyafet ve ayakkabıları bir gün önceden hazırlayın</a:t>
            </a:r>
            <a:r>
              <a:rPr lang="tr-TR" sz="1400" dirty="0" smtClean="0"/>
              <a:t>.</a:t>
            </a:r>
          </a:p>
          <a:p>
            <a:endParaRPr lang="tr-TR" sz="1400" dirty="0"/>
          </a:p>
          <a:p>
            <a:pPr marL="285750" indent="-285750">
              <a:buFont typeface="Wingdings" pitchFamily="2" charset="2"/>
              <a:buChar char="Ø"/>
            </a:pPr>
            <a:r>
              <a:rPr lang="tr-TR" sz="1400" dirty="0"/>
              <a:t>Evde sabah uyanmak için iki ayrı saat kurun.</a:t>
            </a:r>
          </a:p>
          <a:p>
            <a:endParaRPr lang="tr-TR" sz="1400" dirty="0"/>
          </a:p>
        </p:txBody>
      </p:sp>
    </p:spTree>
    <p:extLst>
      <p:ext uri="{BB962C8B-B14F-4D97-AF65-F5344CB8AC3E}">
        <p14:creationId xmlns:p14="http://schemas.microsoft.com/office/powerpoint/2010/main" val="24085068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 SINAV GÜNÜ</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5909" y="915566"/>
            <a:ext cx="4466211" cy="4278094"/>
          </a:xfrm>
          <a:prstGeom prst="rect">
            <a:avLst/>
          </a:prstGeom>
        </p:spPr>
        <p:txBody>
          <a:bodyPr wrap="square">
            <a:spAutoFit/>
          </a:bodyPr>
          <a:lstStyle/>
          <a:p>
            <a:pPr marL="285750" indent="-285750">
              <a:buFont typeface="Wingdings" pitchFamily="2" charset="2"/>
              <a:buChar char="Ø"/>
            </a:pPr>
            <a:r>
              <a:rPr lang="tr-TR" sz="1600" dirty="0"/>
              <a:t>Sınavdan önce her şeyi unutmuşsunuz gibi gelebilir moralinizin bozulmasına neden olabilir. Bu geçicidir ve soruları çözmeye başlayınca geçecektir</a:t>
            </a:r>
            <a:r>
              <a:rPr lang="tr-TR" sz="1600" dirty="0" smtClean="0"/>
              <a:t>.</a:t>
            </a:r>
          </a:p>
          <a:p>
            <a:endParaRPr lang="tr-TR" sz="1600" dirty="0"/>
          </a:p>
          <a:p>
            <a:pPr marL="285750" indent="-285750">
              <a:buFont typeface="Wingdings" pitchFamily="2" charset="2"/>
              <a:buChar char="Ø"/>
            </a:pPr>
            <a:r>
              <a:rPr lang="tr-TR" sz="1600" dirty="0"/>
              <a:t>Ilık bir duş alın. Kendinizi daha dinç hissetmenizi sağlayacaktır</a:t>
            </a:r>
            <a:r>
              <a:rPr lang="tr-TR" sz="1600" dirty="0" smtClean="0"/>
              <a:t>.</a:t>
            </a:r>
          </a:p>
          <a:p>
            <a:endParaRPr lang="tr-TR" sz="1600" dirty="0"/>
          </a:p>
          <a:p>
            <a:pPr marL="285750" indent="-285750">
              <a:buFont typeface="Wingdings" pitchFamily="2" charset="2"/>
              <a:buChar char="Ø"/>
            </a:pPr>
            <a:r>
              <a:rPr lang="tr-TR" sz="1600" dirty="0"/>
              <a:t>Mutlaka hafif bir kahvaltı yapın</a:t>
            </a:r>
            <a:r>
              <a:rPr lang="tr-TR" sz="1600" dirty="0" smtClean="0"/>
              <a:t>. Beslenme </a:t>
            </a:r>
            <a:r>
              <a:rPr lang="tr-TR" sz="1600" dirty="0"/>
              <a:t>uzmanları, kahvaltıda peynir, zeytin, yumurta, esmer ekmek, salatalık, domates, ceviz ve meyve önermekteler</a:t>
            </a:r>
            <a:r>
              <a:rPr lang="tr-TR" sz="1600" dirty="0" smtClean="0"/>
              <a:t>. Çok </a:t>
            </a:r>
            <a:r>
              <a:rPr lang="tr-TR" sz="1600" dirty="0"/>
              <a:t>fazla yağlı ve karışık besinler tüketilmemeli(Salam, sosis, çikolatalı ve şekerli yiyecekler gibi).İyi yapılmayan kahvaltı konsantrasyon bozukluğuna ve dikkat kaybına yol açabilir</a:t>
            </a:r>
            <a:r>
              <a:rPr lang="tr-TR" sz="1600" dirty="0" smtClean="0"/>
              <a:t>. Sınav </a:t>
            </a:r>
            <a:r>
              <a:rPr lang="tr-TR" sz="1600" dirty="0"/>
              <a:t>sırasında susamanıza neden olabilecek besinleri tüketmeyin</a:t>
            </a:r>
            <a:r>
              <a:rPr lang="tr-TR" sz="1600" dirty="0" smtClean="0"/>
              <a:t>.</a:t>
            </a:r>
            <a:endParaRPr lang="tr-TR" sz="1600" dirty="0"/>
          </a:p>
        </p:txBody>
      </p:sp>
      <p:pic>
        <p:nvPicPr>
          <p:cNvPr id="10242" name="Picture 2" descr="D:\Users\Hp\Desktop\kahvalti-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1419622"/>
            <a:ext cx="3269000"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4201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 SINAV GÜNÜ</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5909" y="915566"/>
            <a:ext cx="7058499" cy="3785652"/>
          </a:xfrm>
          <a:prstGeom prst="rect">
            <a:avLst/>
          </a:prstGeom>
        </p:spPr>
        <p:txBody>
          <a:bodyPr wrap="square">
            <a:spAutoFit/>
          </a:bodyPr>
          <a:lstStyle/>
          <a:p>
            <a:pPr marL="285750" indent="-285750">
              <a:buFont typeface="Wingdings" pitchFamily="2" charset="2"/>
              <a:buChar char="Ø"/>
            </a:pPr>
            <a:r>
              <a:rPr lang="tr-TR" sz="1600" dirty="0"/>
              <a:t>Kafeinli içecekler stres düzeyini arttıracağından, kolalı içecekler, çay, kahve yerine süt, taze sıkılmış portakal suyu, ıhlamur, kuşburnu çayı gibi “C” vitamini yönünden zengin içecekleri tercih edin</a:t>
            </a:r>
            <a:r>
              <a:rPr lang="tr-TR" sz="1600" dirty="0" smtClean="0"/>
              <a:t>. Kahvaltıdan </a:t>
            </a:r>
            <a:r>
              <a:rPr lang="tr-TR" sz="1600" dirty="0"/>
              <a:t>sonra mümkünse bir avuç kuru üzüm yiyin. Sınav saatinde zihninizi açacaktır</a:t>
            </a:r>
            <a:r>
              <a:rPr lang="tr-TR" sz="1600" dirty="0" smtClean="0"/>
              <a:t>.</a:t>
            </a:r>
          </a:p>
          <a:p>
            <a:endParaRPr lang="tr-TR" sz="1600" dirty="0"/>
          </a:p>
          <a:p>
            <a:pPr marL="285750" indent="-285750">
              <a:buFont typeface="Wingdings" pitchFamily="2" charset="2"/>
              <a:buChar char="Ø"/>
            </a:pPr>
            <a:r>
              <a:rPr lang="tr-TR" sz="1600" dirty="0"/>
              <a:t>Sınav yerinde yarım saat öncesinden evraklarınızla birlikte hazır bulunun</a:t>
            </a:r>
            <a:r>
              <a:rPr lang="tr-TR" sz="1600" dirty="0" smtClean="0"/>
              <a:t>. Sınava </a:t>
            </a:r>
            <a:r>
              <a:rPr lang="tr-TR" sz="1600" dirty="0"/>
              <a:t>sizinle gelecek kişinin en sakin kişi olmasına ve sizin sevdiğiniz biri olmasına özen gösterin</a:t>
            </a:r>
            <a:r>
              <a:rPr lang="tr-TR" sz="1600" dirty="0" smtClean="0"/>
              <a:t>.</a:t>
            </a:r>
          </a:p>
          <a:p>
            <a:endParaRPr lang="tr-TR" sz="1600" dirty="0"/>
          </a:p>
          <a:p>
            <a:pPr marL="285750" indent="-285750">
              <a:buFont typeface="Wingdings" pitchFamily="2" charset="2"/>
              <a:buChar char="Ø"/>
            </a:pPr>
            <a:r>
              <a:rPr lang="tr-TR" sz="1600" dirty="0"/>
              <a:t>Nüfus cüzdanınızda soğuk damga basılı olmalı, son iki yıl içinde çekilmiş bir fotoğrafınız ve T.C. Kimlik Numarası bulunmalı; eğer pasaportunuzla girecekseniz, pasaportunuzun süresi geçerli olmalıdır. Üzerinde, salon görevlisi tarafından kolaylıkla görülebilecek soğuk damga, son iki yıl içinde çekilmiş bir fotoğraf veya T.C. Kimlik Numarası bulunmayan nüfus cüzdanları ile geçerlilik süresi bitmiş pasaportlar kabul edilmeyecektir.</a:t>
            </a:r>
          </a:p>
        </p:txBody>
      </p:sp>
    </p:spTree>
    <p:extLst>
      <p:ext uri="{BB962C8B-B14F-4D97-AF65-F5344CB8AC3E}">
        <p14:creationId xmlns:p14="http://schemas.microsoft.com/office/powerpoint/2010/main" val="16326097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 SINAV GÜNÜ</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5909" y="771550"/>
            <a:ext cx="4394203" cy="4401205"/>
          </a:xfrm>
          <a:prstGeom prst="rect">
            <a:avLst/>
          </a:prstGeom>
        </p:spPr>
        <p:txBody>
          <a:bodyPr wrap="square">
            <a:spAutoFit/>
          </a:bodyPr>
          <a:lstStyle/>
          <a:p>
            <a:pPr marL="285750" indent="-285750">
              <a:buFont typeface="Wingdings" pitchFamily="2" charset="2"/>
              <a:buChar char="Ø"/>
            </a:pPr>
            <a:r>
              <a:rPr lang="tr-TR" sz="1400" dirty="0" smtClean="0"/>
              <a:t>Sınava </a:t>
            </a:r>
            <a:r>
              <a:rPr lang="tr-TR" sz="1400" dirty="0"/>
              <a:t>giriş belgeniz ve nüfus cüzdanınız veya pasaportunuzu yanınıza almayı </a:t>
            </a:r>
            <a:r>
              <a:rPr lang="tr-TR" sz="1400" dirty="0" smtClean="0"/>
              <a:t>unutmayın.</a:t>
            </a:r>
          </a:p>
          <a:p>
            <a:pPr marL="285750" indent="-285750">
              <a:buFont typeface="Wingdings" pitchFamily="2" charset="2"/>
              <a:buChar char="Ø"/>
            </a:pPr>
            <a:endParaRPr lang="tr-TR" sz="1400" dirty="0"/>
          </a:p>
          <a:p>
            <a:pPr marL="285750" indent="-285750">
              <a:buFont typeface="Wingdings" pitchFamily="2" charset="2"/>
              <a:buChar char="Ø"/>
            </a:pPr>
            <a:r>
              <a:rPr lang="tr-TR" sz="1400" dirty="0"/>
              <a:t>Elbisenizin rahat ve iklim koşullarına uygun olmasına dikkat edin</a:t>
            </a:r>
            <a:r>
              <a:rPr lang="tr-TR" sz="1400" dirty="0" smtClean="0"/>
              <a:t>.</a:t>
            </a:r>
          </a:p>
          <a:p>
            <a:pPr marL="285750" indent="-285750">
              <a:buFont typeface="Wingdings" pitchFamily="2" charset="2"/>
              <a:buChar char="Ø"/>
            </a:pPr>
            <a:r>
              <a:rPr lang="tr-TR" sz="1400" dirty="0" smtClean="0"/>
              <a:t>Üzerinize </a:t>
            </a:r>
            <a:r>
              <a:rPr lang="tr-TR" sz="1400" dirty="0"/>
              <a:t>rahat kıyafetler giyin, ses çıkaran kolye, bilezik, kemer takmayın, topuklu ayakkabı giyinmeyin, dikkat çekici giyinmeyin. Baş ağrısı oluşturabilecek ve migren tetikleyecek parfüm sürmeyin</a:t>
            </a:r>
            <a:r>
              <a:rPr lang="tr-TR" sz="1400" dirty="0" smtClean="0"/>
              <a:t>.</a:t>
            </a:r>
          </a:p>
          <a:p>
            <a:endParaRPr lang="tr-TR" sz="1400" dirty="0"/>
          </a:p>
          <a:p>
            <a:pPr marL="285750" indent="-285750">
              <a:buFont typeface="Wingdings" pitchFamily="2" charset="2"/>
              <a:buChar char="Ø"/>
            </a:pPr>
            <a:r>
              <a:rPr lang="tr-TR" sz="1400" dirty="0"/>
              <a:t>Sınav sabahı sınav taktikleri ve sınav ilgili konuşmalar yerine, hazırlamış olduğunuz sınav programına odaklanın</a:t>
            </a:r>
            <a:r>
              <a:rPr lang="tr-TR" sz="1400" dirty="0" smtClean="0"/>
              <a:t>.</a:t>
            </a:r>
          </a:p>
          <a:p>
            <a:endParaRPr lang="tr-TR" sz="1400" dirty="0"/>
          </a:p>
          <a:p>
            <a:pPr marL="285750" indent="-285750">
              <a:buFont typeface="Wingdings" pitchFamily="2" charset="2"/>
              <a:buChar char="Ø"/>
            </a:pPr>
            <a:r>
              <a:rPr lang="tr-TR" sz="1400" dirty="0"/>
              <a:t>Sınava giderken Sınav yerinde giriş belgenizi ve kimliğinizi sallaya sallaya gezmeyin</a:t>
            </a:r>
            <a:r>
              <a:rPr lang="tr-TR" sz="1400" dirty="0" smtClean="0"/>
              <a:t>. Yere </a:t>
            </a:r>
            <a:r>
              <a:rPr lang="tr-TR" sz="1400" dirty="0"/>
              <a:t>düşürenler çok oluyor</a:t>
            </a:r>
            <a:r>
              <a:rPr lang="tr-TR" sz="1400" dirty="0" smtClean="0"/>
              <a:t>.</a:t>
            </a:r>
          </a:p>
          <a:p>
            <a:pPr marL="285750" indent="-285750">
              <a:buFont typeface="Wingdings" pitchFamily="2" charset="2"/>
              <a:buChar char="Ø"/>
            </a:pPr>
            <a:endParaRPr lang="tr-TR" sz="1400" dirty="0"/>
          </a:p>
          <a:p>
            <a:pPr marL="285750" indent="-285750">
              <a:buFont typeface="Wingdings" pitchFamily="2" charset="2"/>
              <a:buChar char="Ø"/>
            </a:pPr>
            <a:r>
              <a:rPr lang="tr-TR" sz="1400" dirty="0"/>
              <a:t>Trafik ve belli merkezlerdeki yoğunluğu düşünerek evden erken çıkın.</a:t>
            </a:r>
          </a:p>
        </p:txBody>
      </p:sp>
      <p:pic>
        <p:nvPicPr>
          <p:cNvPr id="11266" name="Picture 2" descr="D:\Users\Hp\Desktop\png-clipart-computer-icons-student-identity-card-identity-document-identification-identity-theft-rectangle-hand-thumbna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059581"/>
            <a:ext cx="2935527" cy="2935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3501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 SINAVA BAŞLAMADAN ÖNCE</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971600" y="771550"/>
            <a:ext cx="6912768" cy="4185761"/>
          </a:xfrm>
          <a:prstGeom prst="rect">
            <a:avLst/>
          </a:prstGeom>
        </p:spPr>
        <p:txBody>
          <a:bodyPr wrap="square">
            <a:spAutoFit/>
          </a:bodyPr>
          <a:lstStyle/>
          <a:p>
            <a:pPr marL="285750" indent="-285750">
              <a:buFont typeface="Wingdings" pitchFamily="2" charset="2"/>
              <a:buChar char="Ø"/>
            </a:pPr>
            <a:r>
              <a:rPr lang="tr-TR" sz="1400" dirty="0" smtClean="0"/>
              <a:t>Eğer boy ve kilo nedeni ile oturduğunuz sıraya sığamama probleminiz varsa bunu sınava gireceğiniz okulun müdürü ile görüşün. Size uygun bir sıra sağlayabilir.</a:t>
            </a:r>
          </a:p>
          <a:p>
            <a:endParaRPr lang="tr-TR" sz="1400" dirty="0" smtClean="0"/>
          </a:p>
          <a:p>
            <a:pPr marL="285750" indent="-285750">
              <a:buFont typeface="Wingdings" pitchFamily="2" charset="2"/>
              <a:buChar char="Ø"/>
            </a:pPr>
            <a:r>
              <a:rPr lang="tr-TR" sz="1400" dirty="0" smtClean="0"/>
              <a:t>Kitapçıklar dağıtıldığında mutlaka kontrol edin. Kitapçıkta eksik sayfa, baskı hatası ya da okunmayan kısımlar varsa mutlaka salon sorumlusuna bildirin.</a:t>
            </a:r>
          </a:p>
          <a:p>
            <a:endParaRPr lang="tr-TR" sz="1400" dirty="0" smtClean="0"/>
          </a:p>
          <a:p>
            <a:pPr marL="285750" indent="-285750">
              <a:buFont typeface="Wingdings" pitchFamily="2" charset="2"/>
              <a:buChar char="Ø"/>
            </a:pPr>
            <a:r>
              <a:rPr lang="tr-TR" sz="1400" dirty="0" smtClean="0"/>
              <a:t>Sınavda cevap kâğıdınızın sizin adınıza düzenlenmiş olduğunu ve bilgilerin doğruluğunu kontrol ederek gerekli kodlamaları yapın, özellikle kitapçık türünüzü mutlaka doğru kodlayın.</a:t>
            </a:r>
          </a:p>
          <a:p>
            <a:pPr marL="285750" indent="-285750">
              <a:buFont typeface="Wingdings" pitchFamily="2" charset="2"/>
              <a:buChar char="Ø"/>
            </a:pPr>
            <a:endParaRPr lang="tr-TR" sz="1400" dirty="0"/>
          </a:p>
          <a:p>
            <a:pPr marL="285750" indent="-285750">
              <a:buFont typeface="Wingdings" pitchFamily="2" charset="2"/>
              <a:buChar char="Ø"/>
            </a:pPr>
            <a:r>
              <a:rPr lang="tr-TR" sz="1400" dirty="0"/>
              <a:t>Sınavdan önce mutlaka tuvalet ihtiyacınızı giderin</a:t>
            </a:r>
            <a:r>
              <a:rPr lang="tr-TR" sz="1400" dirty="0" smtClean="0"/>
              <a:t>.</a:t>
            </a:r>
          </a:p>
          <a:p>
            <a:endParaRPr lang="tr-TR" sz="1400" dirty="0"/>
          </a:p>
          <a:p>
            <a:pPr marL="285750" indent="-285750">
              <a:buFont typeface="Wingdings" pitchFamily="2" charset="2"/>
              <a:buChar char="Ø"/>
            </a:pPr>
            <a:r>
              <a:rPr lang="tr-TR" sz="1400" dirty="0"/>
              <a:t>Sınavda gerekli olan eşyalarınızı sıranın üzerine yerleştirin</a:t>
            </a:r>
            <a:r>
              <a:rPr lang="tr-TR" sz="1400" dirty="0" smtClean="0"/>
              <a:t>.</a:t>
            </a:r>
          </a:p>
          <a:p>
            <a:endParaRPr lang="tr-TR" sz="1400" dirty="0"/>
          </a:p>
          <a:p>
            <a:pPr marL="285750" indent="-285750">
              <a:buFont typeface="Wingdings" pitchFamily="2" charset="2"/>
              <a:buChar char="Ø"/>
            </a:pPr>
            <a:r>
              <a:rPr lang="tr-TR" sz="1400" dirty="0"/>
              <a:t>Tamamen sınava konsantre olun, sınav dışındaki her şeyi sınavdan sonraya erteleyin</a:t>
            </a:r>
            <a:r>
              <a:rPr lang="tr-TR" sz="1400" dirty="0" smtClean="0"/>
              <a:t>.</a:t>
            </a:r>
          </a:p>
          <a:p>
            <a:endParaRPr lang="tr-TR" sz="1400" dirty="0"/>
          </a:p>
          <a:p>
            <a:pPr marL="285750" indent="-285750">
              <a:buFont typeface="Wingdings" pitchFamily="2" charset="2"/>
              <a:buChar char="Ø"/>
            </a:pPr>
            <a:r>
              <a:rPr lang="tr-TR" sz="1400" dirty="0"/>
              <a:t>Sakin ve soğukkanlı olun, kendinize inanın ve güvenin</a:t>
            </a:r>
            <a:r>
              <a:rPr lang="tr-TR" sz="1400" dirty="0" smtClean="0"/>
              <a:t>.</a:t>
            </a:r>
          </a:p>
          <a:p>
            <a:endParaRPr lang="tr-TR" sz="1400" dirty="0"/>
          </a:p>
          <a:p>
            <a:pPr marL="285750" indent="-285750">
              <a:buFont typeface="Wingdings" pitchFamily="2" charset="2"/>
              <a:buChar char="Ø"/>
            </a:pPr>
            <a:r>
              <a:rPr lang="tr-TR" sz="1400" dirty="0"/>
              <a:t>Oturduğunuz sıraya alışmaya çalışın.</a:t>
            </a:r>
          </a:p>
        </p:txBody>
      </p:sp>
    </p:spTree>
    <p:extLst>
      <p:ext uri="{BB962C8B-B14F-4D97-AF65-F5344CB8AC3E}">
        <p14:creationId xmlns:p14="http://schemas.microsoft.com/office/powerpoint/2010/main" val="3079062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 SINAV ANINDA</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771549"/>
            <a:ext cx="4104456" cy="4278094"/>
          </a:xfrm>
          <a:prstGeom prst="rect">
            <a:avLst/>
          </a:prstGeom>
        </p:spPr>
        <p:txBody>
          <a:bodyPr wrap="square">
            <a:spAutoFit/>
          </a:bodyPr>
          <a:lstStyle/>
          <a:p>
            <a:pPr marL="285750" indent="-285750">
              <a:buFont typeface="Wingdings" pitchFamily="2" charset="2"/>
              <a:buChar char="Ø"/>
            </a:pPr>
            <a:r>
              <a:rPr lang="tr-TR" sz="1600" dirty="0"/>
              <a:t>Sınav anında sizi rahatsız eden ne varsa sınav gözetmeniyle paylaşın ve durumu düzeltmesini isteyin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Sınav anında gözetmenden kaynaklanabilecek sorunlar olursa (topuklu ayakkabı</a:t>
            </a:r>
            <a:r>
              <a:rPr lang="tr-TR" sz="1600" dirty="0" smtClean="0"/>
              <a:t>, ses </a:t>
            </a:r>
            <a:r>
              <a:rPr lang="tr-TR" sz="1600" dirty="0"/>
              <a:t>çıkaran takılar</a:t>
            </a:r>
            <a:r>
              <a:rPr lang="tr-TR" sz="1600" dirty="0" smtClean="0"/>
              <a:t>, tespih</a:t>
            </a:r>
            <a:r>
              <a:rPr lang="tr-TR" sz="1600" dirty="0"/>
              <a:t>, anahtarlık sallama, başınızda durup bekleme gibi rahatsız eden şeyleri) sınav gözetmeniyle paylaşarak önleyebilirsiniz</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Sınava giren kişilerden kaynaklı sorunları ise, sesli okuma, hırıltılı okuma gibi sınav gözetmeniyle paylaşıp gidermesini sağlayınız</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Cevaplarınızı yuvarlağın dışına taşırmadan doğru seçeneği bularak işaretleyin.</a:t>
            </a:r>
          </a:p>
        </p:txBody>
      </p:sp>
      <p:pic>
        <p:nvPicPr>
          <p:cNvPr id="12290" name="Picture 2" descr="D:\Users\Hp\Desktop\1402121169_s__nav_9525278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252" y="1347614"/>
            <a:ext cx="3949583" cy="2345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1967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1059582"/>
            <a:ext cx="3888432" cy="3293209"/>
          </a:xfrm>
          <a:prstGeom prst="rect">
            <a:avLst/>
          </a:prstGeom>
        </p:spPr>
        <p:txBody>
          <a:bodyPr wrap="square">
            <a:spAutoFit/>
          </a:bodyPr>
          <a:lstStyle/>
          <a:p>
            <a:pPr marL="285750" indent="-285750">
              <a:buFont typeface="Wingdings" pitchFamily="2" charset="2"/>
              <a:buChar char="Ø"/>
            </a:pPr>
            <a:r>
              <a:rPr lang="tr-TR" sz="1600" dirty="0"/>
              <a:t>Uygulayacağınız bir sınav stratejisi belirleyin, sınav anında hangi testten başlayacağınıza ve hangi sırayla sınavı sürdüreceğinize önceden karar vermelisiniz</a:t>
            </a:r>
            <a:r>
              <a:rPr lang="tr-TR" sz="1600" dirty="0" smtClean="0"/>
              <a:t>. Geçmiş </a:t>
            </a:r>
            <a:r>
              <a:rPr lang="tr-TR" sz="1600" dirty="0"/>
              <a:t>sınav deneyimlerinizi ve başarılarınızı göz önünde bulundurarak bir sınav planı hazırlamalısınız</a:t>
            </a:r>
            <a:r>
              <a:rPr lang="tr-TR" sz="1600" dirty="0" smtClean="0"/>
              <a:t>. Bu </a:t>
            </a:r>
            <a:r>
              <a:rPr lang="tr-TR" sz="1600" dirty="0"/>
              <a:t>kendinize olan güveninizin artmasını ve sınav kaygınızın azalmasını </a:t>
            </a:r>
            <a:r>
              <a:rPr lang="tr-TR" sz="1600" dirty="0" smtClean="0"/>
              <a:t>sağlayacaktır. Dikkat </a:t>
            </a:r>
            <a:r>
              <a:rPr lang="tr-TR" sz="1600" dirty="0"/>
              <a:t>edilmesi gereken nokta, </a:t>
            </a:r>
            <a:r>
              <a:rPr lang="tr-TR" sz="1600" dirty="0" smtClean="0"/>
              <a:t>sınavdan </a:t>
            </a:r>
            <a:r>
              <a:rPr lang="tr-TR" sz="1600" dirty="0"/>
              <a:t>önceki </a:t>
            </a:r>
            <a:r>
              <a:rPr lang="tr-TR" sz="1600" dirty="0" smtClean="0"/>
              <a:t>denemelerde </a:t>
            </a:r>
            <a:r>
              <a:rPr lang="tr-TR" sz="1600" dirty="0"/>
              <a:t>uyguladığınız bir plan olmalıdır, hiç denemediğiniz bir planı </a:t>
            </a:r>
            <a:r>
              <a:rPr lang="tr-TR" sz="1600" dirty="0" smtClean="0"/>
              <a:t>sınavda </a:t>
            </a:r>
            <a:r>
              <a:rPr lang="tr-TR" sz="1600" dirty="0"/>
              <a:t>uygulamayın.</a:t>
            </a:r>
          </a:p>
        </p:txBody>
      </p:sp>
      <p:pic>
        <p:nvPicPr>
          <p:cNvPr id="13314" name="Picture 2" descr="D:\Users\Hp\Desktop\happy-cute-kid-boy-study-hard-think_97632-11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915566"/>
            <a:ext cx="321945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0870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STRATEJİLERİ-SON BİR AY</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4603560" cy="3970318"/>
          </a:xfrm>
          <a:prstGeom prst="rect">
            <a:avLst/>
          </a:prstGeom>
        </p:spPr>
        <p:txBody>
          <a:bodyPr wrap="square">
            <a:spAutoFit/>
          </a:bodyPr>
          <a:lstStyle/>
          <a:p>
            <a:pPr marL="285750" indent="-285750">
              <a:buFont typeface="Wingdings" pitchFamily="2" charset="2"/>
              <a:buChar char="Ø"/>
            </a:pPr>
            <a:r>
              <a:rPr lang="tr-TR" dirty="0"/>
              <a:t>Sık sık deneme sınavlarına katılın</a:t>
            </a:r>
            <a:r>
              <a:rPr lang="tr-TR" dirty="0" smtClean="0"/>
              <a:t>.</a:t>
            </a:r>
          </a:p>
          <a:p>
            <a:endParaRPr lang="tr-TR" dirty="0"/>
          </a:p>
          <a:p>
            <a:pPr marL="285750" indent="-285750">
              <a:buFont typeface="Wingdings" pitchFamily="2" charset="2"/>
              <a:buChar char="Ø"/>
            </a:pPr>
            <a:r>
              <a:rPr lang="tr-TR" dirty="0"/>
              <a:t>Hatırlamakta güçlük çektiğiniz ya da kendinizi eksik hissettiğiniz konuları tespit ederek bu konulara çalışın</a:t>
            </a:r>
            <a:r>
              <a:rPr lang="tr-TR" dirty="0" smtClean="0"/>
              <a:t>.</a:t>
            </a:r>
          </a:p>
          <a:p>
            <a:pPr marL="285750" indent="-285750">
              <a:buFont typeface="Wingdings" pitchFamily="2" charset="2"/>
              <a:buChar char="Ø"/>
            </a:pPr>
            <a:endParaRPr lang="tr-TR" dirty="0"/>
          </a:p>
          <a:p>
            <a:pPr marL="285750" indent="-285750">
              <a:buFont typeface="Wingdings" pitchFamily="2" charset="2"/>
              <a:buChar char="Ø"/>
            </a:pPr>
            <a:r>
              <a:rPr lang="tr-TR" dirty="0"/>
              <a:t>En az son beş yılda uygulanan </a:t>
            </a:r>
            <a:r>
              <a:rPr lang="tr-TR" dirty="0" smtClean="0"/>
              <a:t>sınav </a:t>
            </a:r>
            <a:r>
              <a:rPr lang="tr-TR" dirty="0"/>
              <a:t>sorularını (sınav süresi kadar süre tutarak) çözün</a:t>
            </a:r>
            <a:r>
              <a:rPr lang="tr-TR" dirty="0" smtClean="0"/>
              <a:t>.</a:t>
            </a:r>
          </a:p>
          <a:p>
            <a:endParaRPr lang="tr-TR" dirty="0"/>
          </a:p>
          <a:p>
            <a:pPr marL="285750" indent="-285750">
              <a:buFont typeface="Wingdings" pitchFamily="2" charset="2"/>
              <a:buChar char="Ø"/>
            </a:pPr>
            <a:r>
              <a:rPr lang="tr-TR" dirty="0"/>
              <a:t>Ders aralarında düzenli bedensel egzersizlere yer verin</a:t>
            </a:r>
            <a:r>
              <a:rPr lang="tr-TR" dirty="0" smtClean="0"/>
              <a:t>.</a:t>
            </a:r>
          </a:p>
          <a:p>
            <a:endParaRPr lang="tr-TR" dirty="0"/>
          </a:p>
          <a:p>
            <a:pPr marL="285750" indent="-285750">
              <a:buFont typeface="Wingdings" pitchFamily="2" charset="2"/>
              <a:buChar char="Ø"/>
            </a:pPr>
            <a:r>
              <a:rPr lang="tr-TR" dirty="0"/>
              <a:t>Sakatlanmayla veya hastalanmayla sonuçlanabilecek aktivitelerden uzak durun</a:t>
            </a:r>
            <a:r>
              <a:rPr lang="tr-TR" dirty="0" smtClean="0"/>
              <a:t>.</a:t>
            </a:r>
          </a:p>
        </p:txBody>
      </p:sp>
      <p:pic>
        <p:nvPicPr>
          <p:cNvPr id="2050" name="Picture 2" descr="D:\Users\Hp\Desktop\sinavvv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608" y="987574"/>
            <a:ext cx="3317552" cy="3317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9496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1059582"/>
            <a:ext cx="4608512" cy="3539430"/>
          </a:xfrm>
          <a:prstGeom prst="rect">
            <a:avLst/>
          </a:prstGeom>
        </p:spPr>
        <p:txBody>
          <a:bodyPr wrap="square">
            <a:spAutoFit/>
          </a:bodyPr>
          <a:lstStyle/>
          <a:p>
            <a:pPr marL="285750" indent="-285750">
              <a:buFont typeface="Wingdings" pitchFamily="2" charset="2"/>
              <a:buChar char="Ø"/>
            </a:pPr>
            <a:r>
              <a:rPr lang="tr-TR" sz="1600" dirty="0"/>
              <a:t>Kitapçıkların dağıtılmasıyla heyecanınızda bir artış olması, bir an her şeyi unuttuğunuz düşüncesine kapılmanız çok normaldir</a:t>
            </a:r>
            <a:r>
              <a:rPr lang="tr-TR" sz="1600" dirty="0" smtClean="0"/>
              <a:t>. Derin </a:t>
            </a:r>
            <a:r>
              <a:rPr lang="tr-TR" sz="1600" dirty="0"/>
              <a:t>birkaç nefes alıp verdikten sonra soruları çözmeye başladığınızda heyecanınızın yatıştığını göreceksiniz</a:t>
            </a:r>
            <a:r>
              <a:rPr lang="tr-TR" sz="1600" dirty="0" smtClean="0"/>
              <a:t>.</a:t>
            </a:r>
          </a:p>
          <a:p>
            <a:endParaRPr lang="tr-TR" sz="1600" dirty="0"/>
          </a:p>
          <a:p>
            <a:pPr marL="285750" indent="-285750">
              <a:buFont typeface="Wingdings" pitchFamily="2" charset="2"/>
              <a:buChar char="Ø"/>
            </a:pPr>
            <a:r>
              <a:rPr lang="tr-TR" sz="1600" dirty="0"/>
              <a:t>Sınav başladığı andan itibaren, çevrenizdeki olup bitenlerle irtibatınızı kesip, bütün </a:t>
            </a:r>
            <a:r>
              <a:rPr lang="tr-TR" sz="1600" dirty="0" smtClean="0"/>
              <a:t>dikkatinizi sorulara </a:t>
            </a:r>
            <a:r>
              <a:rPr lang="tr-TR" sz="1600" dirty="0"/>
              <a:t>yoğunlaştırmalısınız</a:t>
            </a:r>
            <a:r>
              <a:rPr lang="tr-TR" sz="1600" dirty="0" smtClean="0"/>
              <a:t>.</a:t>
            </a:r>
          </a:p>
          <a:p>
            <a:endParaRPr lang="tr-TR" sz="1600" dirty="0"/>
          </a:p>
          <a:p>
            <a:pPr marL="285750" indent="-285750">
              <a:buFont typeface="Wingdings" pitchFamily="2" charset="2"/>
              <a:buChar char="Ø"/>
            </a:pPr>
            <a:r>
              <a:rPr lang="tr-TR" sz="1600" dirty="0"/>
              <a:t>Öncelikle sorunun okunup anlaşılması daha sonra cevabın düşünülmesi gerekir</a:t>
            </a:r>
            <a:r>
              <a:rPr lang="tr-TR" sz="1600" dirty="0" smtClean="0"/>
              <a:t>. Kesinlikle </a:t>
            </a:r>
            <a:r>
              <a:rPr lang="tr-TR" sz="1600" dirty="0"/>
              <a:t>soruyu okurken cevabı düşünmeyin</a:t>
            </a:r>
            <a:r>
              <a:rPr lang="tr-TR" sz="1600" dirty="0" smtClean="0"/>
              <a:t>. Her </a:t>
            </a:r>
            <a:r>
              <a:rPr lang="tr-TR" sz="1600" dirty="0"/>
              <a:t>iki durumun birbirinden ayrılması gerekmektedir.</a:t>
            </a:r>
          </a:p>
        </p:txBody>
      </p:sp>
      <p:pic>
        <p:nvPicPr>
          <p:cNvPr id="14338" name="Picture 2" descr="D:\Users\Hp\Desktop\boy-confused-and-pulling-hair-reading-test-question-paper-clipart-1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538611"/>
            <a:ext cx="3441828" cy="258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7740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1059582"/>
            <a:ext cx="4392488" cy="2554545"/>
          </a:xfrm>
          <a:prstGeom prst="rect">
            <a:avLst/>
          </a:prstGeom>
        </p:spPr>
        <p:txBody>
          <a:bodyPr wrap="square">
            <a:spAutoFit/>
          </a:bodyPr>
          <a:lstStyle/>
          <a:p>
            <a:pPr marL="285750" indent="-285750">
              <a:buFont typeface="Wingdings" pitchFamily="2" charset="2"/>
              <a:buChar char="Ø"/>
            </a:pPr>
            <a:r>
              <a:rPr lang="tr-TR" sz="1600" dirty="0"/>
              <a:t>Sınava götürebileceğiniz en önemli şey kendinize olan inancınız ve moralinizdir, bu nedenle sınava en iyi bildiğiniz ve en sevdiğiniz testten başlamalısınız</a:t>
            </a:r>
            <a:r>
              <a:rPr lang="tr-TR" sz="1600" dirty="0" smtClean="0"/>
              <a:t>. Çünkü </a:t>
            </a:r>
            <a:r>
              <a:rPr lang="tr-TR" sz="1600" dirty="0"/>
              <a:t>sınav soruları çok zor, zor, normal, kolay, çok kolay gibi zorluk derecelerine </a:t>
            </a:r>
            <a:r>
              <a:rPr lang="tr-TR" sz="1600" dirty="0" smtClean="0"/>
              <a:t>sahiptir ve </a:t>
            </a:r>
            <a:r>
              <a:rPr lang="tr-TR" sz="1600" dirty="0"/>
              <a:t>ilk üç sorunuz zor sorular kısmından gelebilir bu durumun moralinizi bozup sınavdan kopmanıza neden olmaması için sınava en iyi bildiğiniz testten başlamalısınız.</a:t>
            </a:r>
          </a:p>
        </p:txBody>
      </p:sp>
      <p:pic>
        <p:nvPicPr>
          <p:cNvPr id="15362" name="Picture 2" descr="D:\Users\Hp\Desktop\png-clipart-juku-educational-entrance-examination-elementary-mathematics-student-learning-student-child-ha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059582"/>
            <a:ext cx="3512873" cy="345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8772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1059582"/>
            <a:ext cx="6768752" cy="3785652"/>
          </a:xfrm>
          <a:prstGeom prst="rect">
            <a:avLst/>
          </a:prstGeom>
        </p:spPr>
        <p:txBody>
          <a:bodyPr wrap="square">
            <a:spAutoFit/>
          </a:bodyPr>
          <a:lstStyle/>
          <a:p>
            <a:pPr marL="285750" indent="-285750">
              <a:buFont typeface="Wingdings" pitchFamily="2" charset="2"/>
              <a:buChar char="Ø"/>
            </a:pPr>
            <a:r>
              <a:rPr lang="tr-TR" sz="1600" dirty="0"/>
              <a:t>Testteki soruları sırayla çözün, size zor gelen sorularda turlama tekniğini uygulayın</a:t>
            </a:r>
            <a:r>
              <a:rPr lang="tr-TR" sz="1600" dirty="0" smtClean="0"/>
              <a:t>.</a:t>
            </a:r>
          </a:p>
          <a:p>
            <a:endParaRPr lang="tr-TR" sz="1600" dirty="0"/>
          </a:p>
          <a:p>
            <a:pPr marL="285750" indent="-285750">
              <a:buFont typeface="Wingdings" pitchFamily="2" charset="2"/>
              <a:buChar char="Ø"/>
            </a:pPr>
            <a:r>
              <a:rPr lang="tr-TR" sz="1600" dirty="0"/>
              <a:t>Test tekniğine dayalı sınavlarda başarısızlığın nedeni genellikle bilgi eksikliğinden değil, sorulara yaklaşım tarzından veya soru sitiline aşina olmamaktan kaynaklanır. Bunun için öğrencilerin test çözme teknikleri konusunda yeterli olması gerekmektir</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Soru kökünü ve soru paragrafını anlamadan şıkları okumaya başlamayın. Önce size verilenleri ve sizden istenenleri iyi belirleyin. Soruda sizden ne isteniyorsa ne eksik, ne fazla, isteneni düşünmelisiniz. Bu sizin cevabı daha kısa sürede ve daha doğru bir şekilde bulmanızı sağlayacaktır</a:t>
            </a:r>
            <a:r>
              <a:rPr lang="tr-TR" sz="1600" dirty="0" smtClean="0"/>
              <a:t>.</a:t>
            </a:r>
          </a:p>
          <a:p>
            <a:endParaRPr lang="tr-TR" sz="1600" dirty="0"/>
          </a:p>
          <a:p>
            <a:pPr marL="285750" indent="-285750">
              <a:buFont typeface="Wingdings" pitchFamily="2" charset="2"/>
              <a:buChar char="Ø"/>
            </a:pPr>
            <a:r>
              <a:rPr lang="tr-TR" sz="1600" dirty="0"/>
              <a:t>Her sorunun kendine has bir mantığı vardır</a:t>
            </a:r>
            <a:r>
              <a:rPr lang="tr-TR" sz="1600" dirty="0" smtClean="0"/>
              <a:t>. Test </a:t>
            </a:r>
            <a:r>
              <a:rPr lang="tr-TR" sz="1600" dirty="0"/>
              <a:t>çözerken kendi mantığınızla değil sorunun mantığına göre hareket etmelisiniz.</a:t>
            </a:r>
          </a:p>
        </p:txBody>
      </p:sp>
    </p:spTree>
    <p:extLst>
      <p:ext uri="{BB962C8B-B14F-4D97-AF65-F5344CB8AC3E}">
        <p14:creationId xmlns:p14="http://schemas.microsoft.com/office/powerpoint/2010/main" val="27056354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1059582"/>
            <a:ext cx="6768752" cy="3785652"/>
          </a:xfrm>
          <a:prstGeom prst="rect">
            <a:avLst/>
          </a:prstGeom>
        </p:spPr>
        <p:txBody>
          <a:bodyPr wrap="square">
            <a:spAutoFit/>
          </a:bodyPr>
          <a:lstStyle/>
          <a:p>
            <a:pPr marL="285750" indent="-285750">
              <a:buFont typeface="Wingdings" pitchFamily="2" charset="2"/>
              <a:buChar char="Ø"/>
            </a:pPr>
            <a:r>
              <a:rPr lang="tr-TR" sz="1600" dirty="0"/>
              <a:t>Bazı dersleri fazla sevmeyebilirsiniz ancak bu derslere önyargılı yaklaşmayın, mutlaka çözebileceğiniz sorular olacaktır</a:t>
            </a:r>
            <a:r>
              <a:rPr lang="tr-TR" sz="1600" dirty="0" smtClean="0"/>
              <a:t>.</a:t>
            </a:r>
          </a:p>
          <a:p>
            <a:endParaRPr lang="tr-TR" sz="1600" dirty="0"/>
          </a:p>
          <a:p>
            <a:pPr marL="285750" indent="-285750">
              <a:buFont typeface="Wingdings" pitchFamily="2" charset="2"/>
              <a:buChar char="Ø"/>
            </a:pPr>
            <a:r>
              <a:rPr lang="tr-TR" sz="1600" dirty="0"/>
              <a:t>Doğru cevaba daha kısa sürede ulaşmak istiyorsanız yanlış olduğuna inandığınız şıkları hemen eleyin, kalan şıklar üzerine düşünün</a:t>
            </a:r>
            <a:r>
              <a:rPr lang="tr-TR" sz="1600" dirty="0" smtClean="0"/>
              <a:t>.</a:t>
            </a:r>
          </a:p>
          <a:p>
            <a:endParaRPr lang="tr-TR" sz="1600" dirty="0"/>
          </a:p>
          <a:p>
            <a:pPr marL="285750" indent="-285750">
              <a:buFont typeface="Wingdings" pitchFamily="2" charset="2"/>
              <a:buChar char="Ø"/>
            </a:pPr>
            <a:r>
              <a:rPr lang="tr-TR" sz="1600" dirty="0"/>
              <a:t>Soruyu çok fazla okuyarak zihninizi karıştırmayın. Bir soru üzerinde ortalama bir, bir buçuk dakikadan fazla durmayın, yapamıyorsanız diğer soruya geçin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Negatif ifadelere dikkat etmelisiniz</a:t>
            </a:r>
            <a:r>
              <a:rPr lang="tr-TR" sz="1600" dirty="0" smtClean="0"/>
              <a:t>. Beynimiz </a:t>
            </a:r>
            <a:r>
              <a:rPr lang="tr-TR" sz="1600" dirty="0"/>
              <a:t>olumsuz ifadeleri olumlu algılama eğilimindedir</a:t>
            </a:r>
            <a:r>
              <a:rPr lang="tr-TR" sz="1600" dirty="0" smtClean="0"/>
              <a:t>. ”</a:t>
            </a:r>
            <a:r>
              <a:rPr lang="tr-TR" sz="1600" dirty="0"/>
              <a:t>Yapılmamıştır” sözcüğünü “Yapılmıştır” olarak algılayabilirsiniz</a:t>
            </a:r>
            <a:r>
              <a:rPr lang="tr-TR" sz="1600" dirty="0" smtClean="0"/>
              <a:t>. Daha </a:t>
            </a:r>
            <a:r>
              <a:rPr lang="tr-TR" sz="1600" dirty="0"/>
              <a:t>sonra soruya yönelir “olumsuz” olanı aradığımızı beyne 2. bir mesaj olarak göndeririz</a:t>
            </a:r>
            <a:r>
              <a:rPr lang="tr-TR" sz="1600" dirty="0" smtClean="0"/>
              <a:t>. Bu </a:t>
            </a:r>
            <a:r>
              <a:rPr lang="tr-TR" sz="1600" dirty="0"/>
              <a:t>nedenle öncelikle soru kökünü dikkatle okumalısınız, olumsuz ifadelerin altı çizilmiş bile olsa tekrar çizmelisiniz.</a:t>
            </a:r>
          </a:p>
        </p:txBody>
      </p:sp>
    </p:spTree>
    <p:extLst>
      <p:ext uri="{BB962C8B-B14F-4D97-AF65-F5344CB8AC3E}">
        <p14:creationId xmlns:p14="http://schemas.microsoft.com/office/powerpoint/2010/main" val="35628333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1059582"/>
            <a:ext cx="6768752" cy="3785652"/>
          </a:xfrm>
          <a:prstGeom prst="rect">
            <a:avLst/>
          </a:prstGeom>
        </p:spPr>
        <p:txBody>
          <a:bodyPr wrap="square">
            <a:spAutoFit/>
          </a:bodyPr>
          <a:lstStyle/>
          <a:p>
            <a:pPr marL="285750" indent="-285750">
              <a:buFont typeface="Wingdings" pitchFamily="2" charset="2"/>
              <a:buChar char="Ø"/>
            </a:pPr>
            <a:r>
              <a:rPr lang="tr-TR" sz="1600" dirty="0"/>
              <a:t>Soruların ve </a:t>
            </a:r>
            <a:r>
              <a:rPr lang="tr-TR" sz="1600" dirty="0" smtClean="0"/>
              <a:t>şıkların </a:t>
            </a:r>
            <a:r>
              <a:rPr lang="tr-TR" sz="1600" dirty="0"/>
              <a:t>tümünü okumalısınız</a:t>
            </a:r>
            <a:r>
              <a:rPr lang="tr-TR" sz="1600" dirty="0" smtClean="0"/>
              <a:t>. Özellikle </a:t>
            </a:r>
            <a:r>
              <a:rPr lang="tr-TR" sz="1600" dirty="0"/>
              <a:t>uzun paragraf sorularında satır atlama eğiliminde olabilirsiniz</a:t>
            </a:r>
            <a:r>
              <a:rPr lang="tr-TR" sz="1600" dirty="0" smtClean="0"/>
              <a:t>. Fakat </a:t>
            </a:r>
            <a:r>
              <a:rPr lang="tr-TR" sz="1600" dirty="0"/>
              <a:t>aradığınız cevap atladığınız satırda olabilir; bu nedenle tüm soruları ve </a:t>
            </a:r>
            <a:r>
              <a:rPr lang="tr-TR" sz="1600" dirty="0" smtClean="0"/>
              <a:t>şıkları </a:t>
            </a:r>
            <a:r>
              <a:rPr lang="tr-TR" sz="1600" dirty="0"/>
              <a:t>tek kelime atlamadan okumanız gerekir</a:t>
            </a:r>
            <a:r>
              <a:rPr lang="tr-TR" sz="1600" dirty="0" smtClean="0"/>
              <a:t>.</a:t>
            </a:r>
          </a:p>
          <a:p>
            <a:endParaRPr lang="tr-TR" sz="1600" dirty="0"/>
          </a:p>
          <a:p>
            <a:pPr marL="285750" indent="-285750">
              <a:buFont typeface="Wingdings" pitchFamily="2" charset="2"/>
              <a:buChar char="Ø"/>
            </a:pPr>
            <a:r>
              <a:rPr lang="tr-TR" sz="1600" dirty="0"/>
              <a:t>Paragraf sorularında önce soruyu okuyun, sonra paragrafı okurken sorunun cevabını bulmaya çalışın, bu sizin zaman kazanmanızı sağlar</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Cevaplardaki çeldiriciler kuvvetli olabilir, örneğin “b” seçeneği size yakın gelse bile diğer şıkları da mutlaka okumalısınız</a:t>
            </a:r>
            <a:r>
              <a:rPr lang="tr-TR" sz="1600" dirty="0" smtClean="0"/>
              <a:t>. Doğru </a:t>
            </a:r>
            <a:r>
              <a:rPr lang="tr-TR" sz="1600" dirty="0"/>
              <a:t>cevap zannettiğiniz seçenek kuvvetli bir çeldirici olabilir</a:t>
            </a:r>
            <a:r>
              <a:rPr lang="tr-TR" sz="1600" dirty="0" smtClean="0"/>
              <a:t>.</a:t>
            </a:r>
          </a:p>
          <a:p>
            <a:endParaRPr lang="tr-TR" sz="1600" dirty="0"/>
          </a:p>
          <a:p>
            <a:pPr marL="285750" indent="-285750">
              <a:buFont typeface="Wingdings" pitchFamily="2" charset="2"/>
              <a:buChar char="Ø"/>
            </a:pPr>
            <a:r>
              <a:rPr lang="tr-TR" sz="1600" dirty="0"/>
              <a:t>Sorularda parantez içinde, altı çizilmiş ve koyu renkte, olumsuz yazılmış ifadelere dikkat edin; unutmayın soruyu doğru anlamak çözümün yarısıdır.</a:t>
            </a:r>
          </a:p>
          <a:p>
            <a:pPr marL="285750" indent="-285750">
              <a:buFont typeface="Wingdings" pitchFamily="2" charset="2"/>
              <a:buChar char="Ø"/>
            </a:pPr>
            <a:endParaRPr lang="tr-TR" sz="1600" dirty="0"/>
          </a:p>
        </p:txBody>
      </p:sp>
    </p:spTree>
    <p:extLst>
      <p:ext uri="{BB962C8B-B14F-4D97-AF65-F5344CB8AC3E}">
        <p14:creationId xmlns:p14="http://schemas.microsoft.com/office/powerpoint/2010/main" val="16676966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699542"/>
            <a:ext cx="7776864" cy="4524315"/>
          </a:xfrm>
          <a:prstGeom prst="rect">
            <a:avLst/>
          </a:prstGeom>
        </p:spPr>
        <p:txBody>
          <a:bodyPr wrap="square">
            <a:spAutoFit/>
          </a:bodyPr>
          <a:lstStyle/>
          <a:p>
            <a:pPr marL="285750" indent="-285750">
              <a:buFont typeface="Wingdings" pitchFamily="2" charset="2"/>
              <a:buChar char="Ø"/>
            </a:pPr>
            <a:r>
              <a:rPr lang="tr-TR" sz="1600" dirty="0"/>
              <a:t>Sayısal sorularda işlemleri mutlaka kaleminizi kullanarak yapın</a:t>
            </a:r>
            <a:r>
              <a:rPr lang="tr-TR" sz="1600" dirty="0" smtClean="0"/>
              <a:t>.</a:t>
            </a:r>
          </a:p>
          <a:p>
            <a:endParaRPr lang="tr-TR" sz="1600" dirty="0"/>
          </a:p>
          <a:p>
            <a:pPr marL="285750" indent="-285750">
              <a:buFont typeface="Wingdings" pitchFamily="2" charset="2"/>
              <a:buChar char="Ø"/>
            </a:pPr>
            <a:r>
              <a:rPr lang="tr-TR" sz="1600" dirty="0"/>
              <a:t>Sözel soruları çözerken önemli gördüğünüz yerlerin altını çizebilirsiniz</a:t>
            </a:r>
            <a:r>
              <a:rPr lang="tr-TR" sz="1600" dirty="0" smtClean="0"/>
              <a:t>.</a:t>
            </a:r>
          </a:p>
          <a:p>
            <a:endParaRPr lang="tr-TR" sz="1600" dirty="0"/>
          </a:p>
          <a:p>
            <a:pPr marL="285750" indent="-285750">
              <a:buFont typeface="Wingdings" pitchFamily="2" charset="2"/>
              <a:buChar char="Ø"/>
            </a:pPr>
            <a:r>
              <a:rPr lang="tr-TR" sz="1600" dirty="0"/>
              <a:t>Sınavda zaman kullanımını en fazla zora sokan bildiklerimiz ve bilmediklerimiz değil, biraz bildiğimiz ya da tereddüt ettiğimiz sorulardır. Bu nedenle soru ile inatlaşmak "bu soruyu çözmezsem ölürüm" mantığı sınavın sonunda hüsrana uğrama riskini artırır</a:t>
            </a:r>
            <a:r>
              <a:rPr lang="tr-TR" sz="1600" dirty="0" smtClean="0"/>
              <a:t>.</a:t>
            </a:r>
          </a:p>
          <a:p>
            <a:endParaRPr lang="tr-TR" sz="1600" dirty="0"/>
          </a:p>
          <a:p>
            <a:pPr marL="285750" indent="-285750">
              <a:buFont typeface="Wingdings" pitchFamily="2" charset="2"/>
              <a:buChar char="Ø"/>
            </a:pPr>
            <a:r>
              <a:rPr lang="tr-TR" sz="1600" dirty="0"/>
              <a:t>Hiçbir bilginizin olmadığı soruları boş bırakma alışkanlığı kazanmalısınız</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Daha önceden işaretlediğiniz fakat tereddüte düşüp ikinci turda bakma ihtiyacı hissettiğiniz sorularda yanlış olduğuna kesin emin olmadıkça, ilk tahminde bulunduğunuz cevabınızı değiştirmeyin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Özellikle matematik testinde cevap şıklarından sorunun çözümüne gitmek de önemli bir çözüm yoludur</a:t>
            </a:r>
            <a:r>
              <a:rPr lang="tr-TR" sz="1600" dirty="0" smtClean="0"/>
              <a:t>.</a:t>
            </a:r>
          </a:p>
          <a:p>
            <a:endParaRPr lang="tr-TR" sz="1600" dirty="0"/>
          </a:p>
          <a:p>
            <a:pPr marL="285750" indent="-285750">
              <a:buFont typeface="Wingdings" pitchFamily="2" charset="2"/>
              <a:buChar char="Ø"/>
            </a:pPr>
            <a:r>
              <a:rPr lang="tr-TR" sz="1600" dirty="0"/>
              <a:t>Yüzde yüz emin olmadığınız sorularda şıkları eleyerek doğru cevaba yaklaşabilirsiniz.</a:t>
            </a:r>
          </a:p>
        </p:txBody>
      </p:sp>
    </p:spTree>
    <p:extLst>
      <p:ext uri="{BB962C8B-B14F-4D97-AF65-F5344CB8AC3E}">
        <p14:creationId xmlns:p14="http://schemas.microsoft.com/office/powerpoint/2010/main" val="32474642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699542"/>
            <a:ext cx="7776864" cy="3785652"/>
          </a:xfrm>
          <a:prstGeom prst="rect">
            <a:avLst/>
          </a:prstGeom>
        </p:spPr>
        <p:txBody>
          <a:bodyPr wrap="square">
            <a:spAutoFit/>
          </a:bodyPr>
          <a:lstStyle/>
          <a:p>
            <a:pPr marL="285750" indent="-285750">
              <a:buFont typeface="Wingdings" pitchFamily="2" charset="2"/>
              <a:buChar char="Ø"/>
            </a:pPr>
            <a:r>
              <a:rPr lang="tr-TR" sz="1600" dirty="0"/>
              <a:t>Cevap şıklarını elerken eğer iki şıkka indirgeyebilmişseniz bunlardan birisini seçmenizde hiçbir sakınca yoktur</a:t>
            </a:r>
            <a:r>
              <a:rPr lang="tr-TR" sz="1600" dirty="0" smtClean="0"/>
              <a:t>.</a:t>
            </a:r>
          </a:p>
          <a:p>
            <a:endParaRPr lang="tr-TR" sz="1600" dirty="0"/>
          </a:p>
          <a:p>
            <a:pPr marL="285750" indent="-285750">
              <a:buFont typeface="Wingdings" pitchFamily="2" charset="2"/>
              <a:buChar char="Ø"/>
            </a:pPr>
            <a:r>
              <a:rPr lang="tr-TR" sz="1600" dirty="0"/>
              <a:t>Ancak ikiden fazla şık cevap olabilecek nitelikteyse bu soruyu cevaplamamanız, en azından sınavın sonlarına doğru tekrar soruya dönmek üzere (2. TUR) boş bırakmanız daha uygun olacaktır</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Eğer ikinci turda da yine aynı soru üzerinde çok çelişkide kalıyorsanız soruyu boş bırakmanız daha iyidir. Çünkü her yanlış cevap hem kendini hem de doğru cevaplarınızı götürmektedir</a:t>
            </a:r>
            <a:r>
              <a:rPr lang="tr-TR" sz="1600" dirty="0" smtClean="0"/>
              <a:t>.</a:t>
            </a:r>
          </a:p>
          <a:p>
            <a:endParaRPr lang="tr-TR" sz="1600" dirty="0"/>
          </a:p>
          <a:p>
            <a:pPr marL="285750" indent="-285750">
              <a:buFont typeface="Wingdings" pitchFamily="2" charset="2"/>
              <a:buChar char="Ø"/>
            </a:pPr>
            <a:r>
              <a:rPr lang="tr-TR" sz="1600" dirty="0"/>
              <a:t>Bir doğru sizi en az kişinin üstüne çıkarabilir ve her yanlış sizi kişinin altına düşürebilir</a:t>
            </a:r>
            <a:r>
              <a:rPr lang="tr-TR" sz="1600" dirty="0" smtClean="0"/>
              <a:t>.</a:t>
            </a:r>
          </a:p>
          <a:p>
            <a:endParaRPr lang="tr-TR" sz="1600" dirty="0"/>
          </a:p>
          <a:p>
            <a:pPr marL="285750" indent="-285750">
              <a:buFont typeface="Wingdings" pitchFamily="2" charset="2"/>
              <a:buChar char="Ø"/>
            </a:pPr>
            <a:r>
              <a:rPr lang="tr-TR" sz="1600" dirty="0"/>
              <a:t>Bu soru zor yapamam ya da zaman kazanmak için soruyu ve de cevapları tam okumadan cevap şıklarına koşmak sizi yanlış şıklara götürür.</a:t>
            </a:r>
          </a:p>
        </p:txBody>
      </p:sp>
    </p:spTree>
    <p:extLst>
      <p:ext uri="{BB962C8B-B14F-4D97-AF65-F5344CB8AC3E}">
        <p14:creationId xmlns:p14="http://schemas.microsoft.com/office/powerpoint/2010/main" val="4128561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699542"/>
            <a:ext cx="5184576" cy="4278094"/>
          </a:xfrm>
          <a:prstGeom prst="rect">
            <a:avLst/>
          </a:prstGeom>
        </p:spPr>
        <p:txBody>
          <a:bodyPr wrap="square">
            <a:spAutoFit/>
          </a:bodyPr>
          <a:lstStyle/>
          <a:p>
            <a:pPr marL="285750" indent="-285750">
              <a:buFont typeface="Wingdings" pitchFamily="2" charset="2"/>
              <a:buChar char="Ø"/>
            </a:pPr>
            <a:r>
              <a:rPr lang="tr-TR" sz="1600" dirty="0"/>
              <a:t>Bir alanın testlerinin hepsine bakmadan diğer alana geçmeyin. Testler arası geçişleri soruların bitiminde yapın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Cevaplarını bulduğunuz soruların cevap formuna işaretlemesini hemen yapın</a:t>
            </a:r>
            <a:r>
              <a:rPr lang="tr-TR" sz="1600" dirty="0" smtClean="0"/>
              <a:t>. Ama </a:t>
            </a:r>
            <a:r>
              <a:rPr lang="tr-TR" sz="1600" dirty="0"/>
              <a:t>dikkat edilmesi gereken çok önemli noktada soru hangi alandaysa ve hangi numaraysa cevap kağıdında o alanı ve o numaranın işaretlenmesidir</a:t>
            </a:r>
            <a:r>
              <a:rPr lang="tr-TR" sz="1600" dirty="0" smtClean="0"/>
              <a:t>.</a:t>
            </a:r>
          </a:p>
          <a:p>
            <a:endParaRPr lang="tr-TR" sz="1600" dirty="0"/>
          </a:p>
          <a:p>
            <a:pPr marL="285750" indent="-285750">
              <a:buFont typeface="Wingdings" pitchFamily="2" charset="2"/>
              <a:buChar char="Ø"/>
            </a:pPr>
            <a:r>
              <a:rPr lang="tr-TR" sz="1600" dirty="0"/>
              <a:t>Yorulduğunuzu ya da tıkandığınızı hissettiğinizde belirli aralıklarla </a:t>
            </a:r>
            <a:r>
              <a:rPr lang="tr-TR" sz="1600" dirty="0" smtClean="0"/>
              <a:t>gözlerinizi1-2 </a:t>
            </a:r>
            <a:r>
              <a:rPr lang="tr-TR" sz="1600" dirty="0"/>
              <a:t>dakika dinlendirerek nefes egzersizleri yapmanız sizi sınava daha çok konsantre edecektir</a:t>
            </a:r>
            <a:r>
              <a:rPr lang="tr-TR" sz="1600" dirty="0" smtClean="0"/>
              <a:t>.</a:t>
            </a:r>
          </a:p>
          <a:p>
            <a:endParaRPr lang="tr-TR" sz="1600" dirty="0"/>
          </a:p>
          <a:p>
            <a:pPr marL="285750" indent="-285750">
              <a:buFont typeface="Wingdings" pitchFamily="2" charset="2"/>
              <a:buChar char="Ø"/>
            </a:pPr>
            <a:r>
              <a:rPr lang="tr-TR" sz="1600" dirty="0"/>
              <a:t>Dikkatiniz çok dağılmışsa elinizi şakaklarınıza koyup alnınıza masaj yapın, su için veya 10 saniye  gözlerinizi kapatarak dinlenin.</a:t>
            </a:r>
          </a:p>
        </p:txBody>
      </p:sp>
      <p:pic>
        <p:nvPicPr>
          <p:cNvPr id="16386" name="Picture 2" descr="D:\Users\Hp\Desktop\student-happy-with-exam-results-clipart-5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1876" y="1320939"/>
            <a:ext cx="3013451" cy="261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6968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59632" y="987574"/>
            <a:ext cx="4176464" cy="3539430"/>
          </a:xfrm>
          <a:prstGeom prst="rect">
            <a:avLst/>
          </a:prstGeom>
        </p:spPr>
        <p:txBody>
          <a:bodyPr wrap="square">
            <a:spAutoFit/>
          </a:bodyPr>
          <a:lstStyle/>
          <a:p>
            <a:pPr marL="285750" indent="-285750">
              <a:buFont typeface="Wingdings" pitchFamily="2" charset="2"/>
              <a:buChar char="Ø"/>
            </a:pPr>
            <a:r>
              <a:rPr lang="tr-TR" sz="1600" dirty="0"/>
              <a:t>Soruların zorluk derecelerine </a:t>
            </a:r>
            <a:r>
              <a:rPr lang="tr-TR" sz="1600" dirty="0" smtClean="0"/>
              <a:t>baktığımızda; </a:t>
            </a:r>
          </a:p>
          <a:p>
            <a:r>
              <a:rPr lang="tr-TR" sz="1600" dirty="0"/>
              <a:t> </a:t>
            </a:r>
            <a:r>
              <a:rPr lang="tr-TR" sz="1600" dirty="0" smtClean="0"/>
              <a:t>    Çok </a:t>
            </a:r>
            <a:r>
              <a:rPr lang="tr-TR" sz="1600" dirty="0"/>
              <a:t>kolay % 10</a:t>
            </a:r>
          </a:p>
          <a:p>
            <a:r>
              <a:rPr lang="tr-TR" sz="1600" dirty="0"/>
              <a:t> </a:t>
            </a:r>
            <a:r>
              <a:rPr lang="tr-TR" sz="1600" dirty="0" smtClean="0"/>
              <a:t>    Kolay </a:t>
            </a:r>
            <a:r>
              <a:rPr lang="tr-TR" sz="1600" dirty="0"/>
              <a:t>% </a:t>
            </a:r>
            <a:r>
              <a:rPr lang="tr-TR" sz="1600" dirty="0" smtClean="0"/>
              <a:t>20</a:t>
            </a:r>
          </a:p>
          <a:p>
            <a:r>
              <a:rPr lang="tr-TR" sz="1600" dirty="0"/>
              <a:t> </a:t>
            </a:r>
            <a:r>
              <a:rPr lang="tr-TR" sz="1600" dirty="0" smtClean="0"/>
              <a:t>    Normal </a:t>
            </a:r>
            <a:r>
              <a:rPr lang="tr-TR" sz="1600" dirty="0"/>
              <a:t>% </a:t>
            </a:r>
            <a:r>
              <a:rPr lang="tr-TR" sz="1600" dirty="0" smtClean="0"/>
              <a:t>40</a:t>
            </a:r>
          </a:p>
          <a:p>
            <a:r>
              <a:rPr lang="tr-TR" sz="1600" dirty="0"/>
              <a:t> </a:t>
            </a:r>
            <a:r>
              <a:rPr lang="tr-TR" sz="1600" dirty="0" smtClean="0"/>
              <a:t>    Zor </a:t>
            </a:r>
            <a:r>
              <a:rPr lang="tr-TR" sz="1600" dirty="0"/>
              <a:t>% 20</a:t>
            </a:r>
          </a:p>
          <a:p>
            <a:r>
              <a:rPr lang="tr-TR" sz="1600" dirty="0" smtClean="0"/>
              <a:t>     Çok </a:t>
            </a:r>
            <a:r>
              <a:rPr lang="tr-TR" sz="1600" dirty="0"/>
              <a:t>zor % </a:t>
            </a:r>
            <a:r>
              <a:rPr lang="tr-TR" sz="1600" dirty="0" smtClean="0"/>
              <a:t>10 olduğunu </a:t>
            </a:r>
            <a:r>
              <a:rPr lang="tr-TR" sz="1600" dirty="0"/>
              <a:t>görmekteyiz</a:t>
            </a:r>
            <a:r>
              <a:rPr lang="tr-TR" sz="1600" dirty="0" smtClean="0"/>
              <a:t>. Dolayısıyla </a:t>
            </a:r>
            <a:r>
              <a:rPr lang="tr-TR" sz="1600" dirty="0"/>
              <a:t>bazı </a:t>
            </a:r>
            <a:r>
              <a:rPr lang="tr-TR" sz="1600" dirty="0" smtClean="0"/>
              <a:t>soruları </a:t>
            </a:r>
            <a:r>
              <a:rPr lang="tr-TR" sz="1600" dirty="0"/>
              <a:t>hemen cevaplandırırken, </a:t>
            </a:r>
            <a:r>
              <a:rPr lang="tr-TR" sz="1600" dirty="0" smtClean="0"/>
              <a:t>bazılarında zorlanabilirsiniz</a:t>
            </a:r>
            <a:r>
              <a:rPr lang="tr-TR" sz="1600" dirty="0"/>
              <a:t>. Aynı bölümde bulunan her sorunun puan değeri aynı olduğundan soruların cevaplarını hatırlamadığınız zaman telaşlanmayın, bütün soruları doğru yanıtlamak beklentisi içinde olmayınız</a:t>
            </a:r>
            <a:r>
              <a:rPr lang="tr-TR" sz="1600" dirty="0" smtClean="0"/>
              <a:t>.</a:t>
            </a:r>
          </a:p>
          <a:p>
            <a:endParaRPr lang="tr-TR" sz="1600" dirty="0"/>
          </a:p>
        </p:txBody>
      </p:sp>
      <p:pic>
        <p:nvPicPr>
          <p:cNvPr id="17410" name="Picture 2" descr="D:\Users\Hp\Desktop\sc4b1nav-kaygc4b1sc4b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7065" y="1641165"/>
            <a:ext cx="3390019"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0912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59632" y="987574"/>
            <a:ext cx="4176464" cy="3539430"/>
          </a:xfrm>
          <a:prstGeom prst="rect">
            <a:avLst/>
          </a:prstGeom>
        </p:spPr>
        <p:txBody>
          <a:bodyPr wrap="square">
            <a:spAutoFit/>
          </a:bodyPr>
          <a:lstStyle/>
          <a:p>
            <a:pPr marL="285750" indent="-285750">
              <a:buFont typeface="Wingdings" pitchFamily="2" charset="2"/>
              <a:buChar char="Ø"/>
            </a:pPr>
            <a:r>
              <a:rPr lang="tr-TR" sz="1600" dirty="0"/>
              <a:t>Soruların cevaplarını, cevap anahtarına işaretlerken doğru seçeneği işaretleyip işaretlemediğinize dikkat edin, işaretleme esnasında kaydırma ve yanlış işaretleme ihtimaline </a:t>
            </a:r>
            <a:r>
              <a:rPr lang="tr-TR" sz="1600" dirty="0" smtClean="0"/>
              <a:t>karşı her </a:t>
            </a:r>
            <a:r>
              <a:rPr lang="tr-TR" sz="1600" dirty="0"/>
              <a:t>on soruda bir cevaplarınızı kontrol </a:t>
            </a:r>
            <a:r>
              <a:rPr lang="tr-TR" sz="1600" dirty="0" smtClean="0"/>
              <a:t>edin. Size </a:t>
            </a:r>
            <a:r>
              <a:rPr lang="tr-TR" sz="1600" dirty="0"/>
              <a:t>verilen süreyi sonuna kadar kullanın, eğer vaktiniz kalırsa, tüm cevaplarınızı tekrar kontrol edin. Çift işaretlenmiş veya iyi silinmemiş cevaplar optik okuyucular tarafından yanlış cevap olarak değerlendirileceğinden, her soru için tek bir cevabın işaretlendiğinden emin olmak için cevapları kontrol ederken bu noktaya da dikkat etmelisiniz.</a:t>
            </a:r>
          </a:p>
        </p:txBody>
      </p:sp>
      <p:pic>
        <p:nvPicPr>
          <p:cNvPr id="18434" name="Picture 2" descr="D:\Users\Hp\Desktop\32-326201_creative-writing-clip-art-free-clipart-images-studen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203598"/>
            <a:ext cx="3716220" cy="259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4649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STRATEJİLERİ-SON BİR AY</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4891592" cy="4247317"/>
          </a:xfrm>
          <a:prstGeom prst="rect">
            <a:avLst/>
          </a:prstGeom>
        </p:spPr>
        <p:txBody>
          <a:bodyPr wrap="square">
            <a:spAutoFit/>
          </a:bodyPr>
          <a:lstStyle/>
          <a:p>
            <a:pPr marL="285750" indent="-285750">
              <a:buFont typeface="Wingdings" pitchFamily="2" charset="2"/>
              <a:buChar char="Ø"/>
            </a:pPr>
            <a:r>
              <a:rPr lang="tr-TR" dirty="0"/>
              <a:t>Sağlık sorularınız varsa tedavi olun</a:t>
            </a:r>
            <a:r>
              <a:rPr lang="tr-TR" dirty="0" smtClean="0"/>
              <a:t>.</a:t>
            </a:r>
          </a:p>
          <a:p>
            <a:endParaRPr lang="tr-TR" dirty="0"/>
          </a:p>
          <a:p>
            <a:pPr marL="285750" indent="-285750">
              <a:buFont typeface="Wingdings" pitchFamily="2" charset="2"/>
              <a:buChar char="Ø"/>
            </a:pPr>
            <a:r>
              <a:rPr lang="tr-TR" dirty="0"/>
              <a:t>Sınavlarınızın sonuçlarını olumsuz etkileyecek derecede sınav kaygısı yaşıyorsanız Rehber Öğretmeninizle görüşün</a:t>
            </a:r>
            <a:r>
              <a:rPr lang="tr-TR" dirty="0" smtClean="0"/>
              <a:t>.</a:t>
            </a:r>
          </a:p>
          <a:p>
            <a:endParaRPr lang="tr-TR" dirty="0"/>
          </a:p>
          <a:p>
            <a:pPr marL="285750" indent="-285750">
              <a:buFont typeface="Wingdings" pitchFamily="2" charset="2"/>
              <a:buChar char="Ø"/>
            </a:pPr>
            <a:r>
              <a:rPr lang="tr-TR" dirty="0"/>
              <a:t>Gerek duyuyorsanız ders çalışma saatlerinizi arttırın</a:t>
            </a:r>
            <a:r>
              <a:rPr lang="tr-TR" dirty="0" smtClean="0"/>
              <a:t>.</a:t>
            </a:r>
          </a:p>
          <a:p>
            <a:endParaRPr lang="tr-TR" dirty="0"/>
          </a:p>
          <a:p>
            <a:pPr marL="285750" indent="-285750">
              <a:buFont typeface="Wingdings" pitchFamily="2" charset="2"/>
              <a:buChar char="Ø"/>
            </a:pPr>
            <a:r>
              <a:rPr lang="tr-TR" dirty="0"/>
              <a:t>Dinlenme, eğlenme ve sosyal etkinlikler için haftanın belirli gün ve saatlerini belirleyin</a:t>
            </a:r>
            <a:r>
              <a:rPr lang="tr-TR" dirty="0" smtClean="0"/>
              <a:t>.</a:t>
            </a:r>
          </a:p>
          <a:p>
            <a:endParaRPr lang="tr-TR" dirty="0"/>
          </a:p>
          <a:p>
            <a:pPr marL="285750" indent="-285750">
              <a:buFont typeface="Wingdings" pitchFamily="2" charset="2"/>
              <a:buChar char="Ø"/>
            </a:pPr>
            <a:r>
              <a:rPr lang="tr-TR" dirty="0"/>
              <a:t>Bir sınav programı uygulamaya başlayın</a:t>
            </a:r>
            <a:r>
              <a:rPr lang="tr-TR" dirty="0" smtClean="0"/>
              <a:t>. Hangi </a:t>
            </a:r>
            <a:r>
              <a:rPr lang="tr-TR" dirty="0"/>
              <a:t>testten başlanacak, her teste ne kadar süre ayrılacak vs…</a:t>
            </a:r>
          </a:p>
        </p:txBody>
      </p:sp>
      <p:pic>
        <p:nvPicPr>
          <p:cNvPr id="3074" name="Picture 2" descr="D:\Users\Hp\Desktop\F4B-166-1660989-plan-png-8-png-image-planning-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8954" y="1613873"/>
            <a:ext cx="3119294" cy="247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8666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SINAV ANINDA TEST ÇÖZME STRATEJİLERİ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59632" y="987574"/>
            <a:ext cx="4176464" cy="2800767"/>
          </a:xfrm>
          <a:prstGeom prst="rect">
            <a:avLst/>
          </a:prstGeom>
        </p:spPr>
        <p:txBody>
          <a:bodyPr wrap="square">
            <a:spAutoFit/>
          </a:bodyPr>
          <a:lstStyle/>
          <a:p>
            <a:pPr marL="285750" indent="-285750">
              <a:buFont typeface="Wingdings" pitchFamily="2" charset="2"/>
              <a:buChar char="Ø"/>
            </a:pPr>
            <a:r>
              <a:rPr lang="tr-TR" sz="1600" dirty="0"/>
              <a:t>Cevap kağıdının zedelenmemesine, yırtılmamasına, delinmemesine dikkat etmelisiniz</a:t>
            </a:r>
            <a:r>
              <a:rPr lang="tr-TR" sz="1600" dirty="0" smtClean="0"/>
              <a:t>.</a:t>
            </a:r>
          </a:p>
          <a:p>
            <a:endParaRPr lang="tr-TR" sz="1600" dirty="0"/>
          </a:p>
          <a:p>
            <a:pPr marL="285750" indent="-285750">
              <a:buFont typeface="Wingdings" pitchFamily="2" charset="2"/>
              <a:buChar char="Ø"/>
            </a:pPr>
            <a:r>
              <a:rPr lang="tr-TR" sz="1600" dirty="0"/>
              <a:t>Sınavda kesinlikle kimseye kopya vermeyin ve kimseden kopya almayın</a:t>
            </a:r>
            <a:r>
              <a:rPr lang="tr-TR" sz="1600" dirty="0" smtClean="0"/>
              <a:t>.</a:t>
            </a:r>
          </a:p>
          <a:p>
            <a:endParaRPr lang="tr-TR" sz="1600" dirty="0"/>
          </a:p>
          <a:p>
            <a:pPr marL="285750" indent="-285750">
              <a:buFont typeface="Wingdings" pitchFamily="2" charset="2"/>
              <a:buChar char="Ø"/>
            </a:pPr>
            <a:r>
              <a:rPr lang="tr-TR" sz="1600" dirty="0"/>
              <a:t>Zamanı son anına kadar kullanın</a:t>
            </a:r>
            <a:r>
              <a:rPr lang="tr-TR" sz="1600" dirty="0" smtClean="0"/>
              <a:t>.</a:t>
            </a:r>
          </a:p>
          <a:p>
            <a:endParaRPr lang="tr-TR" sz="1600" dirty="0"/>
          </a:p>
          <a:p>
            <a:pPr marL="285750" indent="-285750">
              <a:buFont typeface="Wingdings" pitchFamily="2" charset="2"/>
              <a:buChar char="Ø"/>
            </a:pPr>
            <a:r>
              <a:rPr lang="tr-TR" sz="1600" dirty="0"/>
              <a:t>Sınav evraklarınızı ( Sınav kitapçığı, cevap kağıdı) eksiksiz teslim edin.</a:t>
            </a:r>
          </a:p>
        </p:txBody>
      </p:sp>
      <p:pic>
        <p:nvPicPr>
          <p:cNvPr id="19458" name="Picture 2" descr="D:\Users\Hp\Desktop\07dashite-kudas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856" y="1347614"/>
            <a:ext cx="3287855"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857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STRATEJİLERİ</a:t>
            </a:r>
          </a:p>
        </p:txBody>
      </p:sp>
      <p:sp>
        <p:nvSpPr>
          <p:cNvPr id="6" name="Dikdörtgen 5"/>
          <p:cNvSpPr/>
          <p:nvPr/>
        </p:nvSpPr>
        <p:spPr>
          <a:xfrm>
            <a:off x="1043608" y="987574"/>
            <a:ext cx="7200800" cy="4308872"/>
          </a:xfrm>
          <a:prstGeom prst="rect">
            <a:avLst/>
          </a:prstGeom>
        </p:spPr>
        <p:txBody>
          <a:bodyPr wrap="square">
            <a:spAutoFit/>
          </a:bodyPr>
          <a:lstStyle/>
          <a:p>
            <a:pPr marL="285750" indent="-285750">
              <a:buFont typeface="Wingdings" pitchFamily="2" charset="2"/>
              <a:buChar char="Ø"/>
            </a:pPr>
            <a:r>
              <a:rPr lang="tr-TR" sz="1600" dirty="0" smtClean="0"/>
              <a:t>Sınava </a:t>
            </a:r>
            <a:r>
              <a:rPr lang="tr-TR" sz="1600" dirty="0"/>
              <a:t>hazırlık sadece ders çalışmak değildir. Kendinizi iyi hissetmeniz çalışmalarınıza güvenmeniz ve başarabileceğinize inanmanız da son derece önemlidir</a:t>
            </a:r>
            <a:r>
              <a:rPr lang="tr-TR" sz="1600" dirty="0" smtClean="0"/>
              <a:t>.</a:t>
            </a:r>
          </a:p>
          <a:p>
            <a:endParaRPr lang="tr-TR" sz="1600" dirty="0"/>
          </a:p>
          <a:p>
            <a:pPr marL="285750" indent="-285750">
              <a:buFont typeface="Wingdings" pitchFamily="2" charset="2"/>
              <a:buChar char="Ø"/>
            </a:pPr>
            <a:r>
              <a:rPr lang="tr-TR" sz="1600" dirty="0"/>
              <a:t>Elbette, kendinizi en iyi yine siz tanırsınız. Bu süreçte önerilere kulak tıkamadan, önümüzdeki günleri ‘bahane’ üretmeden; </a:t>
            </a:r>
            <a:r>
              <a:rPr lang="tr-TR" sz="1600" dirty="0" smtClean="0"/>
              <a:t>hedefinize ulaştıracak </a:t>
            </a:r>
            <a:r>
              <a:rPr lang="tr-TR" sz="1600" dirty="0"/>
              <a:t>bir çalışma </a:t>
            </a:r>
            <a:r>
              <a:rPr lang="tr-TR" sz="1600" dirty="0" smtClean="0"/>
              <a:t>temponuzun olması da son derece önemlidir.</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Unutulmaması gereken </a:t>
            </a:r>
            <a:r>
              <a:rPr lang="tr-TR" sz="1600" dirty="0" smtClean="0"/>
              <a:t>bir diğer şey başarının </a:t>
            </a:r>
            <a:r>
              <a:rPr lang="tr-TR" sz="1600" dirty="0"/>
              <a:t>bir sonuç değil bir süreç olduğudur ve bu sürecin son zamanlarını iyi değerlendirirsek başarıda kaçınılmaz olur</a:t>
            </a:r>
            <a:r>
              <a:rPr lang="tr-TR" sz="1600" dirty="0" smtClean="0"/>
              <a:t>.</a:t>
            </a:r>
          </a:p>
          <a:p>
            <a:endParaRPr lang="tr-TR" sz="1600" dirty="0"/>
          </a:p>
          <a:p>
            <a:pPr marL="285750" indent="-285750">
              <a:buFont typeface="Wingdings" pitchFamily="2" charset="2"/>
              <a:buChar char="Ø"/>
            </a:pPr>
            <a:r>
              <a:rPr lang="tr-TR" sz="1600" dirty="0"/>
              <a:t>Ya kazandım ya kazanamadım gibi hayatı ikiye bölmek (siyah ve beyaz gibi) doğru </a:t>
            </a:r>
            <a:r>
              <a:rPr lang="tr-TR" sz="1600" dirty="0" smtClean="0"/>
              <a:t>değildir, hayatta </a:t>
            </a:r>
            <a:r>
              <a:rPr lang="tr-TR" sz="1600" dirty="0"/>
              <a:t>griler de vardır</a:t>
            </a:r>
            <a:r>
              <a:rPr lang="tr-TR" sz="1600" dirty="0" smtClean="0"/>
              <a:t>.</a:t>
            </a:r>
          </a:p>
          <a:p>
            <a:endParaRPr lang="tr-TR" sz="1600" dirty="0"/>
          </a:p>
          <a:p>
            <a:pPr marL="285750" indent="-285750">
              <a:buFont typeface="Wingdings" pitchFamily="2" charset="2"/>
              <a:buChar char="Ø"/>
            </a:pPr>
            <a:r>
              <a:rPr lang="tr-TR" sz="1600" dirty="0"/>
              <a:t>Önemli olan bir şey </a:t>
            </a:r>
            <a:r>
              <a:rPr lang="tr-TR" sz="1600" dirty="0" smtClean="0"/>
              <a:t>de, </a:t>
            </a:r>
            <a:r>
              <a:rPr lang="tr-TR" sz="1600" dirty="0"/>
              <a:t>başarana kadar devam etme kararlılığı</a:t>
            </a:r>
            <a:r>
              <a:rPr lang="tr-TR" sz="1600" dirty="0" smtClean="0"/>
              <a:t>…</a:t>
            </a:r>
            <a:endParaRPr lang="tr-TR" sz="1600" dirty="0">
              <a:cs typeface="Times New Roman" panose="02020603050405020304" pitchFamily="18" charset="0"/>
            </a:endParaRPr>
          </a:p>
          <a:p>
            <a:endParaRPr lang="tr-TR" dirty="0">
              <a:cs typeface="Times New Roman" panose="02020603050405020304" pitchFamily="18" charset="0"/>
            </a:endParaRPr>
          </a:p>
        </p:txBody>
      </p:sp>
    </p:spTree>
    <p:extLst>
      <p:ext uri="{BB962C8B-B14F-4D97-AF65-F5344CB8AC3E}">
        <p14:creationId xmlns:p14="http://schemas.microsoft.com/office/powerpoint/2010/main" val="36197338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STRATEJİLERİ-SON BİR AY</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1131590"/>
            <a:ext cx="4891592" cy="3693319"/>
          </a:xfrm>
          <a:prstGeom prst="rect">
            <a:avLst/>
          </a:prstGeom>
        </p:spPr>
        <p:txBody>
          <a:bodyPr wrap="square">
            <a:spAutoFit/>
          </a:bodyPr>
          <a:lstStyle/>
          <a:p>
            <a:pPr marL="285750" indent="-285750">
              <a:buFont typeface="Wingdings" pitchFamily="2" charset="2"/>
              <a:buChar char="Ø"/>
            </a:pPr>
            <a:r>
              <a:rPr lang="tr-TR" dirty="0"/>
              <a:t>Sınava son bir ay kala konularınızı </a:t>
            </a:r>
            <a:endParaRPr lang="tr-TR" dirty="0" smtClean="0"/>
          </a:p>
          <a:p>
            <a:r>
              <a:rPr lang="tr-TR" dirty="0" smtClean="0"/>
              <a:t>bir </a:t>
            </a:r>
            <a:r>
              <a:rPr lang="tr-TR" dirty="0"/>
              <a:t>an önce bitirip soru çözümüne </a:t>
            </a:r>
            <a:endParaRPr lang="tr-TR" dirty="0" smtClean="0"/>
          </a:p>
          <a:p>
            <a:r>
              <a:rPr lang="tr-TR" dirty="0" smtClean="0"/>
              <a:t>ağırlık </a:t>
            </a:r>
            <a:r>
              <a:rPr lang="tr-TR" dirty="0"/>
              <a:t>vermeniz gerekmektedir, </a:t>
            </a:r>
            <a:endParaRPr lang="tr-TR" dirty="0" smtClean="0"/>
          </a:p>
          <a:p>
            <a:r>
              <a:rPr lang="tr-TR" dirty="0" smtClean="0"/>
              <a:t>konular </a:t>
            </a:r>
            <a:r>
              <a:rPr lang="tr-TR" dirty="0"/>
              <a:t>bitmişse artık bundan </a:t>
            </a:r>
            <a:endParaRPr lang="tr-TR" dirty="0" smtClean="0"/>
          </a:p>
          <a:p>
            <a:r>
              <a:rPr lang="tr-TR" dirty="0" smtClean="0"/>
              <a:t>sonra </a:t>
            </a:r>
            <a:r>
              <a:rPr lang="tr-TR" dirty="0"/>
              <a:t>sorular üzerinden kendinizi </a:t>
            </a:r>
            <a:endParaRPr lang="tr-TR" dirty="0" smtClean="0"/>
          </a:p>
          <a:p>
            <a:r>
              <a:rPr lang="tr-TR" dirty="0" smtClean="0"/>
              <a:t>geliştirin.</a:t>
            </a:r>
          </a:p>
          <a:p>
            <a:endParaRPr lang="tr-TR" dirty="0"/>
          </a:p>
          <a:p>
            <a:pPr marL="285750" indent="-285750">
              <a:buFont typeface="Wingdings" pitchFamily="2" charset="2"/>
              <a:buChar char="Ø"/>
            </a:pPr>
            <a:r>
              <a:rPr lang="tr-TR" dirty="0"/>
              <a:t>Evde yapacağınız deneme </a:t>
            </a:r>
            <a:endParaRPr lang="tr-TR" dirty="0" smtClean="0"/>
          </a:p>
          <a:p>
            <a:r>
              <a:rPr lang="tr-TR" dirty="0" smtClean="0"/>
              <a:t>sınavlarını </a:t>
            </a:r>
            <a:r>
              <a:rPr lang="tr-TR" dirty="0"/>
              <a:t>gerçek sınavın provası </a:t>
            </a:r>
            <a:endParaRPr lang="tr-TR" dirty="0" smtClean="0"/>
          </a:p>
          <a:p>
            <a:r>
              <a:rPr lang="tr-TR" dirty="0" smtClean="0"/>
              <a:t>olarak </a:t>
            </a:r>
            <a:r>
              <a:rPr lang="tr-TR" dirty="0"/>
              <a:t>değerlendirin. Eğer </a:t>
            </a:r>
            <a:r>
              <a:rPr lang="tr-TR" dirty="0" smtClean="0"/>
              <a:t>zamanın </a:t>
            </a:r>
          </a:p>
          <a:p>
            <a:r>
              <a:rPr lang="tr-TR" dirty="0" smtClean="0"/>
              <a:t>yetişmemesiyle </a:t>
            </a:r>
            <a:r>
              <a:rPr lang="tr-TR" dirty="0"/>
              <a:t>ilgili sıkıntınız varsa </a:t>
            </a:r>
            <a:endParaRPr lang="tr-TR" dirty="0" smtClean="0"/>
          </a:p>
          <a:p>
            <a:r>
              <a:rPr lang="tr-TR" dirty="0" smtClean="0"/>
              <a:t>deneme </a:t>
            </a:r>
            <a:r>
              <a:rPr lang="tr-TR" dirty="0"/>
              <a:t>sınavlarında bu sorununuzu çözmeye çalışın.</a:t>
            </a:r>
          </a:p>
        </p:txBody>
      </p:sp>
      <p:pic>
        <p:nvPicPr>
          <p:cNvPr id="4098" name="Picture 2" descr="D:\Users\Hp\Desktop\sinav-16104539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227273"/>
            <a:ext cx="4293483" cy="2862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7284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STRATEJİLERİ-SON BİR AY</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4891592" cy="3970318"/>
          </a:xfrm>
          <a:prstGeom prst="rect">
            <a:avLst/>
          </a:prstGeom>
        </p:spPr>
        <p:txBody>
          <a:bodyPr wrap="square">
            <a:spAutoFit/>
          </a:bodyPr>
          <a:lstStyle/>
          <a:p>
            <a:pPr marL="285750" indent="-285750">
              <a:buFont typeface="Wingdings" pitchFamily="2" charset="2"/>
              <a:buChar char="Ø"/>
            </a:pPr>
            <a:r>
              <a:rPr lang="tr-TR" dirty="0"/>
              <a:t>Aynı konuyu defalarca konu anlatımlı kitaplardan okumanın mantıklı tarafı yok; bu olay aynı hikayeyi değişik kitaplardan defalarca okumaya benzer</a:t>
            </a:r>
            <a:r>
              <a:rPr lang="tr-TR" dirty="0" smtClean="0"/>
              <a:t>.</a:t>
            </a:r>
          </a:p>
          <a:p>
            <a:endParaRPr lang="tr-TR" dirty="0"/>
          </a:p>
          <a:p>
            <a:pPr marL="285750" indent="-285750">
              <a:buFont typeface="Wingdings" pitchFamily="2" charset="2"/>
              <a:buChar char="Ø"/>
            </a:pPr>
            <a:r>
              <a:rPr lang="tr-TR" dirty="0"/>
              <a:t>Şubat sonuna kadar konularınızı bitirmeyi hedeflemelisiniz</a:t>
            </a:r>
            <a:r>
              <a:rPr lang="tr-TR" dirty="0" smtClean="0"/>
              <a:t>. Unutmayın </a:t>
            </a:r>
            <a:r>
              <a:rPr lang="tr-TR" dirty="0"/>
              <a:t>ki her bitiremediğiniz konu sınavda sizin için stres sebebi olacaktır</a:t>
            </a:r>
            <a:r>
              <a:rPr lang="tr-TR" dirty="0" smtClean="0"/>
              <a:t>.</a:t>
            </a:r>
          </a:p>
          <a:p>
            <a:endParaRPr lang="tr-TR" dirty="0"/>
          </a:p>
          <a:p>
            <a:pPr marL="285750" indent="-285750">
              <a:buFont typeface="Wingdings" pitchFamily="2" charset="2"/>
              <a:buChar char="Ø"/>
            </a:pPr>
            <a:r>
              <a:rPr lang="tr-TR" dirty="0"/>
              <a:t>Mümkünse Mart ayında soru bankalarıyla genel bir tarama yapın, konularda eksiklerinizi tespit edin, bu eksikliklerinizi gidermek için konu tekrarlarınızı yapın.</a:t>
            </a:r>
          </a:p>
        </p:txBody>
      </p:sp>
      <p:pic>
        <p:nvPicPr>
          <p:cNvPr id="5122" name="Picture 2" descr="D:\Users\Hp\Desktop\depositphotos_33166625-stock-illustration-cartoon-girl-reading-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0135" y="914400"/>
            <a:ext cx="3195733" cy="2881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424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STRATEJİLERİ-SON BİR AY</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1275606"/>
            <a:ext cx="4315528" cy="2862322"/>
          </a:xfrm>
          <a:prstGeom prst="rect">
            <a:avLst/>
          </a:prstGeom>
        </p:spPr>
        <p:txBody>
          <a:bodyPr wrap="square">
            <a:spAutoFit/>
          </a:bodyPr>
          <a:lstStyle/>
          <a:p>
            <a:pPr marL="285750" indent="-285750">
              <a:buFont typeface="Wingdings" pitchFamily="2" charset="2"/>
              <a:buChar char="Ø"/>
            </a:pPr>
            <a:r>
              <a:rPr lang="tr-TR" dirty="0"/>
              <a:t>Sınava girerken nüfus cüzdanınızda son iki yıl içinde çekilmiş bir fotoğrafınız ve T.C. Kimlik Numaranız bulunmalı; üzerinde, salon görevlisi tarafından kolaylıkla görülebilecek soğuk damga, son iki yıl içinde çekilmiş bir fotoğraf veya T.C. Kimlik Numarası bulunmayan nüfus cüzdanı kabul edilmeyeceği için, gerekiyorsa nüfus cüzdanınızı yenilemeyi unutmayın!</a:t>
            </a:r>
          </a:p>
        </p:txBody>
      </p:sp>
      <p:pic>
        <p:nvPicPr>
          <p:cNvPr id="6147" name="Picture 3" descr="D:\Users\Hp\Desktop\Dikk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041331"/>
            <a:ext cx="3330872" cy="333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9830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STRATEJİLERİ-SON BİR HAFTA</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4891592" cy="3139321"/>
          </a:xfrm>
          <a:prstGeom prst="rect">
            <a:avLst/>
          </a:prstGeom>
        </p:spPr>
        <p:txBody>
          <a:bodyPr wrap="square">
            <a:spAutoFit/>
          </a:bodyPr>
          <a:lstStyle/>
          <a:p>
            <a:pPr marL="285750" indent="-285750">
              <a:buFont typeface="Wingdings" pitchFamily="2" charset="2"/>
              <a:buChar char="Ø"/>
            </a:pPr>
            <a:r>
              <a:rPr lang="tr-TR" dirty="0"/>
              <a:t>S</a:t>
            </a:r>
            <a:r>
              <a:rPr lang="tr-TR" dirty="0" smtClean="0"/>
              <a:t>ağlığınızı </a:t>
            </a:r>
            <a:r>
              <a:rPr lang="tr-TR" dirty="0"/>
              <a:t>bozucu aktivitelerden, fiziki efor harcatan, yorgunluk veren aktivitelerden kaçının</a:t>
            </a:r>
            <a:r>
              <a:rPr lang="tr-TR" dirty="0" smtClean="0"/>
              <a:t>.</a:t>
            </a:r>
          </a:p>
          <a:p>
            <a:endParaRPr lang="tr-TR" dirty="0"/>
          </a:p>
          <a:p>
            <a:pPr marL="285750" indent="-285750">
              <a:buFont typeface="Wingdings" pitchFamily="2" charset="2"/>
              <a:buChar char="Ø"/>
            </a:pPr>
            <a:r>
              <a:rPr lang="tr-TR" dirty="0"/>
              <a:t>Yemek ve uyku saatlerinizden fedakarlık yapmanızı gerektirecek aşırı yoğun bir ders çalışma programı uygulamayın</a:t>
            </a:r>
            <a:r>
              <a:rPr lang="tr-TR" dirty="0" smtClean="0"/>
              <a:t>.</a:t>
            </a:r>
          </a:p>
          <a:p>
            <a:endParaRPr lang="tr-TR" dirty="0"/>
          </a:p>
          <a:p>
            <a:pPr marL="285750" indent="-285750">
              <a:buFont typeface="Wingdings" pitchFamily="2" charset="2"/>
              <a:buChar char="Ø"/>
            </a:pPr>
            <a:r>
              <a:rPr lang="tr-TR" dirty="0"/>
              <a:t>Olumsuz düşünceler karamsarlığa ve yorgunluğa neden olduğundan, olumsuz düşüncelerden uzak durun.</a:t>
            </a:r>
          </a:p>
        </p:txBody>
      </p:sp>
      <p:pic>
        <p:nvPicPr>
          <p:cNvPr id="7170" name="Picture 2" descr="D:\Users\Hp\Desktop\man-5754626_960_7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987574"/>
            <a:ext cx="1905211" cy="381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2993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STRATEJİLERİ-SON BİR HAFTA</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7771912" cy="4247317"/>
          </a:xfrm>
          <a:prstGeom prst="rect">
            <a:avLst/>
          </a:prstGeom>
        </p:spPr>
        <p:txBody>
          <a:bodyPr wrap="square">
            <a:spAutoFit/>
          </a:bodyPr>
          <a:lstStyle/>
          <a:p>
            <a:pPr marL="285750" indent="-285750">
              <a:buFont typeface="Wingdings" pitchFamily="2" charset="2"/>
              <a:buChar char="Ø"/>
            </a:pPr>
            <a:r>
              <a:rPr lang="tr-TR" dirty="0"/>
              <a:t>Sürekli sınav ve sınav sonucu ile ilgili konuşmalardan uzak durun</a:t>
            </a:r>
            <a:r>
              <a:rPr lang="tr-TR" dirty="0" smtClean="0"/>
              <a:t>.</a:t>
            </a:r>
          </a:p>
          <a:p>
            <a:endParaRPr lang="tr-TR" dirty="0"/>
          </a:p>
          <a:p>
            <a:pPr marL="285750" indent="-285750">
              <a:buFont typeface="Wingdings" pitchFamily="2" charset="2"/>
              <a:buChar char="Ø"/>
            </a:pPr>
            <a:r>
              <a:rPr lang="tr-TR" dirty="0"/>
              <a:t>Sürekli daha önceki başarı ve başarısızlıklarınız hakkında konuşmaktan kaçının</a:t>
            </a:r>
            <a:r>
              <a:rPr lang="tr-TR" dirty="0" smtClean="0"/>
              <a:t>.</a:t>
            </a:r>
          </a:p>
          <a:p>
            <a:endParaRPr lang="tr-TR" dirty="0"/>
          </a:p>
          <a:p>
            <a:pPr marL="285750" indent="-285750">
              <a:buFont typeface="Wingdings" pitchFamily="2" charset="2"/>
              <a:buChar char="Ø"/>
            </a:pPr>
            <a:r>
              <a:rPr lang="tr-TR" dirty="0"/>
              <a:t>Belli konuların son tekrarlarını yapın</a:t>
            </a:r>
            <a:r>
              <a:rPr lang="tr-TR" dirty="0" smtClean="0"/>
              <a:t>.</a:t>
            </a:r>
          </a:p>
          <a:p>
            <a:endParaRPr lang="tr-TR" dirty="0"/>
          </a:p>
          <a:p>
            <a:pPr marL="285750" indent="-285750">
              <a:buFont typeface="Wingdings" pitchFamily="2" charset="2"/>
              <a:buChar char="Ø"/>
            </a:pPr>
            <a:r>
              <a:rPr lang="tr-TR" dirty="0"/>
              <a:t>Bu dönemde de sosyal faaliyetleri sürdürün</a:t>
            </a:r>
            <a:r>
              <a:rPr lang="tr-TR" dirty="0" smtClean="0"/>
              <a:t>.</a:t>
            </a:r>
          </a:p>
          <a:p>
            <a:pPr marL="285750" indent="-285750">
              <a:buFont typeface="Wingdings" pitchFamily="2" charset="2"/>
              <a:buChar char="Ø"/>
            </a:pPr>
            <a:endParaRPr lang="tr-TR" dirty="0"/>
          </a:p>
          <a:p>
            <a:pPr marL="285750" indent="-285750">
              <a:buFont typeface="Wingdings" pitchFamily="2" charset="2"/>
              <a:buChar char="Ø"/>
            </a:pPr>
            <a:r>
              <a:rPr lang="tr-TR" dirty="0"/>
              <a:t>Son iki gün ders çalışmayın</a:t>
            </a:r>
            <a:r>
              <a:rPr lang="tr-TR" dirty="0" smtClean="0"/>
              <a:t>.</a:t>
            </a:r>
          </a:p>
          <a:p>
            <a:pPr marL="285750" indent="-285750">
              <a:buFont typeface="Wingdings" pitchFamily="2" charset="2"/>
              <a:buChar char="Ø"/>
            </a:pPr>
            <a:endParaRPr lang="tr-TR" dirty="0"/>
          </a:p>
          <a:p>
            <a:pPr marL="285750" indent="-285750">
              <a:buFont typeface="Wingdings" pitchFamily="2" charset="2"/>
              <a:buChar char="Ø"/>
            </a:pPr>
            <a:r>
              <a:rPr lang="tr-TR" dirty="0"/>
              <a:t>Sınava girilecek merkeze mutlaka </a:t>
            </a:r>
            <a:r>
              <a:rPr lang="tr-TR" dirty="0" smtClean="0"/>
              <a:t>gidin. Arabayla </a:t>
            </a:r>
            <a:r>
              <a:rPr lang="tr-TR" dirty="0"/>
              <a:t>gidecekseniz, çevredeki otopark imkanlarını araştırın, otobüsle gidecekseniz otobüs duraklarını öğrenin</a:t>
            </a:r>
            <a:r>
              <a:rPr lang="tr-TR" dirty="0" smtClean="0"/>
              <a:t>.</a:t>
            </a:r>
          </a:p>
          <a:p>
            <a:pPr marL="285750" indent="-285750">
              <a:buFont typeface="Wingdings" pitchFamily="2" charset="2"/>
              <a:buChar char="Ø"/>
            </a:pPr>
            <a:endParaRPr lang="tr-TR" dirty="0"/>
          </a:p>
          <a:p>
            <a:pPr marL="285750" indent="-285750">
              <a:buFont typeface="Wingdings" pitchFamily="2" charset="2"/>
              <a:buChar char="Ø"/>
            </a:pPr>
            <a:r>
              <a:rPr lang="tr-TR" dirty="0"/>
              <a:t>Mümkünse sınavda oturacağınız sıraya oturun.</a:t>
            </a:r>
          </a:p>
        </p:txBody>
      </p:sp>
    </p:spTree>
    <p:extLst>
      <p:ext uri="{BB962C8B-B14F-4D97-AF65-F5344CB8AC3E}">
        <p14:creationId xmlns:p14="http://schemas.microsoft.com/office/powerpoint/2010/main" val="17895616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SINAVLARDA BAŞARILI OLMA </a:t>
            </a: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STRATEJİLERİ-SON BİR HAFTA</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7771912" cy="4555093"/>
          </a:xfrm>
          <a:prstGeom prst="rect">
            <a:avLst/>
          </a:prstGeom>
        </p:spPr>
        <p:txBody>
          <a:bodyPr wrap="square">
            <a:spAutoFit/>
          </a:bodyPr>
          <a:lstStyle/>
          <a:p>
            <a:pPr marL="285750" indent="-285750">
              <a:buFont typeface="Wingdings" pitchFamily="2" charset="2"/>
              <a:buChar char="Ø"/>
            </a:pPr>
            <a:r>
              <a:rPr lang="tr-TR" sz="1600" dirty="0"/>
              <a:t>Sınav programını kesinleştirerek sınava daha önce uyguladığınız bir sınav stratejisiyle gidin</a:t>
            </a:r>
            <a:r>
              <a:rPr lang="tr-TR" sz="1600" dirty="0" smtClean="0"/>
              <a:t>. Hangi </a:t>
            </a:r>
            <a:r>
              <a:rPr lang="tr-TR" sz="1600" dirty="0"/>
              <a:t>testten başlanacak, her teste ne kadar süre ayrılacak vs</a:t>
            </a:r>
            <a:r>
              <a:rPr lang="tr-TR" sz="1600" dirty="0" smtClean="0"/>
              <a:t>…</a:t>
            </a:r>
          </a:p>
          <a:p>
            <a:endParaRPr lang="tr-TR" sz="1600" dirty="0"/>
          </a:p>
          <a:p>
            <a:pPr marL="285750" indent="-285750">
              <a:buFont typeface="Wingdings" pitchFamily="2" charset="2"/>
              <a:buChar char="Ø"/>
            </a:pPr>
            <a:r>
              <a:rPr lang="tr-TR" sz="1600" dirty="0"/>
              <a:t>Sınav hakkında olumsuz düşünce ve sohbetlerden uzak durun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Sizi sinirlendirecek, moralinizi bozacak kişi ve ortamlardan uzak durun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Gerilim ve korku filmleri seyretmeyin</a:t>
            </a:r>
            <a:r>
              <a:rPr lang="tr-TR" sz="1600" dirty="0" smtClean="0"/>
              <a:t>.</a:t>
            </a:r>
          </a:p>
          <a:p>
            <a:endParaRPr lang="tr-TR" sz="1600" dirty="0"/>
          </a:p>
          <a:p>
            <a:pPr marL="285750" indent="-285750">
              <a:buFont typeface="Wingdings" pitchFamily="2" charset="2"/>
              <a:buChar char="Ø"/>
            </a:pPr>
            <a:r>
              <a:rPr lang="tr-TR" sz="1600" dirty="0"/>
              <a:t>Gürültüden uzak açık havada yürüyüşler yapın</a:t>
            </a:r>
            <a:r>
              <a:rPr lang="tr-TR" sz="1600" dirty="0" smtClean="0"/>
              <a:t>.</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Uyku düzeninizi oturtmaya çalışın, erken yatmaya ve sabah erken kalkmaya özen </a:t>
            </a:r>
            <a:r>
              <a:rPr lang="tr-TR" sz="1600" dirty="0" smtClean="0"/>
              <a:t>gösterin.</a:t>
            </a:r>
          </a:p>
          <a:p>
            <a:endParaRPr lang="tr-TR" sz="1600" dirty="0"/>
          </a:p>
          <a:p>
            <a:pPr marL="285750" indent="-285750">
              <a:buFont typeface="Wingdings" pitchFamily="2" charset="2"/>
              <a:buChar char="Ø"/>
            </a:pPr>
            <a:r>
              <a:rPr lang="tr-TR" sz="1600" dirty="0"/>
              <a:t>Aynı saatte yatmaya ve aynı saatte kalkmaya dikkat edin</a:t>
            </a:r>
            <a:r>
              <a:rPr lang="tr-TR" sz="1600" dirty="0" smtClean="0"/>
              <a:t>. Uykunuzun </a:t>
            </a:r>
            <a:r>
              <a:rPr lang="tr-TR" sz="1600" dirty="0"/>
              <a:t>sekiz saat olmasına dikkat edin.</a:t>
            </a:r>
          </a:p>
          <a:p>
            <a:pPr marL="285750" indent="-285750">
              <a:buFont typeface="Wingdings" pitchFamily="2" charset="2"/>
              <a:buChar char="Ø"/>
            </a:pPr>
            <a:endParaRPr lang="tr-TR" sz="1600" dirty="0"/>
          </a:p>
          <a:p>
            <a:pPr marL="285750" indent="-285750">
              <a:buFont typeface="Wingdings" pitchFamily="2" charset="2"/>
              <a:buChar char="Ø"/>
            </a:pPr>
            <a:endParaRPr lang="tr-TR" dirty="0"/>
          </a:p>
        </p:txBody>
      </p:sp>
    </p:spTree>
    <p:extLst>
      <p:ext uri="{BB962C8B-B14F-4D97-AF65-F5344CB8AC3E}">
        <p14:creationId xmlns:p14="http://schemas.microsoft.com/office/powerpoint/2010/main" val="41659524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3761</TotalTime>
  <Words>2655</Words>
  <Application>Microsoft Office PowerPoint</Application>
  <PresentationFormat>Ekran Gösterisi (16:9)</PresentationFormat>
  <Paragraphs>275</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Gündönümü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yavuz hoca</cp:lastModifiedBy>
  <cp:revision>193</cp:revision>
  <dcterms:created xsi:type="dcterms:W3CDTF">2017-11-01T05:55:49Z</dcterms:created>
  <dcterms:modified xsi:type="dcterms:W3CDTF">2024-08-20T08:21:31Z</dcterms:modified>
</cp:coreProperties>
</file>