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5"/>
  </p:notesMasterIdLst>
  <p:sldIdLst>
    <p:sldId id="349" r:id="rId2"/>
    <p:sldId id="344" r:id="rId3"/>
    <p:sldId id="385" r:id="rId4"/>
    <p:sldId id="38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227" autoAdjust="0"/>
  </p:normalViewPr>
  <p:slideViewPr>
    <p:cSldViewPr>
      <p:cViewPr>
        <p:scale>
          <a:sx n="97" d="100"/>
          <a:sy n="97" d="100"/>
        </p:scale>
        <p:origin x="-630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t>20.08.2024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t>20.08.2024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t>20.08.2024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t>20.08.2024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t>20.08.2024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t>20.08.2024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t>20.08.2024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t>20.08.2024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t>20.08.2024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t>20.08.2024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t>20.08.2024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t>20.08.2024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43" y="1084230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5" y="1096168"/>
            <a:ext cx="1694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Trebuchet MS" pitchFamily="34" charset="0"/>
              </a:rPr>
              <a:t>nevsehirram</a:t>
            </a:r>
            <a:endParaRPr lang="tr-TR" sz="1400" dirty="0">
              <a:latin typeface="Trebuchet MS" pitchFamily="34" charset="0"/>
            </a:endParaRPr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910136" y="141480"/>
            <a:ext cx="3465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Trebuchet MS" pitchFamily="34" charset="0"/>
                <a:cs typeface="Calibri" pitchFamily="34" charset="0"/>
              </a:rPr>
              <a:t>Fatih Sultan Mehmet Mah. Mimar Sinan Cad. No:21 Merkez/NEVŞEHİR</a:t>
            </a:r>
            <a:endParaRPr lang="tr-TR" sz="1400" dirty="0">
              <a:latin typeface="Trebuchet MS" pitchFamily="34" charset="0"/>
              <a:cs typeface="Calibri" pitchFamily="34" charset="0"/>
            </a:endParaRPr>
          </a:p>
        </p:txBody>
      </p:sp>
      <p:pic>
        <p:nvPicPr>
          <p:cNvPr id="13" name="Resim 12" descr="D:\Users\Hp\Desktop\social-media-computer-icons-tulane-university-facebook-drawing-vector-twitter-thumbnail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52" y="1589556"/>
            <a:ext cx="369290" cy="33795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Metin kutusu 13"/>
          <p:cNvSpPr txBox="1"/>
          <p:nvPr/>
        </p:nvSpPr>
        <p:spPr>
          <a:xfrm>
            <a:off x="983594" y="1558182"/>
            <a:ext cx="1941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Trebuchet MS" pitchFamily="34" charset="0"/>
              </a:rPr>
              <a:t>@NevsehirRam</a:t>
            </a:r>
            <a:endParaRPr lang="tr-TR" sz="1400" dirty="0">
              <a:latin typeface="Trebuchet MS" pitchFamily="34" charset="0"/>
            </a:endParaRPr>
          </a:p>
        </p:txBody>
      </p:sp>
      <p:pic>
        <p:nvPicPr>
          <p:cNvPr id="1031" name="Picture 7" descr="D:\Users\Hp\Desktop\Facebook_icon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41" y="2073769"/>
            <a:ext cx="311455" cy="32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83595" y="2051121"/>
            <a:ext cx="1860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Trebuchet MS" pitchFamily="34" charset="0"/>
              </a:rPr>
              <a:t>Nevşehir Ram</a:t>
            </a:r>
            <a:endParaRPr lang="tr-TR" sz="1400" dirty="0">
              <a:latin typeface="Trebuchet MS" pitchFamily="34" charset="0"/>
            </a:endParaRPr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10" y="2673666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983595" y="2679162"/>
            <a:ext cx="2591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Trebuchet MS" pitchFamily="34" charset="0"/>
              </a:rPr>
              <a:t>0384 213 05 59</a:t>
            </a:r>
            <a:endParaRPr lang="tr-TR" sz="1400" dirty="0">
              <a:latin typeface="Trebuchet MS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2391636" y="1280834"/>
            <a:ext cx="41044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İLETİŞİM </a:t>
            </a:r>
          </a:p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BECERİLERİ</a:t>
            </a:r>
          </a:p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(ÖĞRENCİLERE YÖNELİK)</a:t>
            </a:r>
            <a:endParaRPr lang="tr-TR" sz="2800" b="1" dirty="0">
              <a:solidFill>
                <a:srgbClr val="FF0000"/>
              </a:solidFill>
            </a:endParaRPr>
          </a:p>
        </p:txBody>
      </p:sp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68" y="3093983"/>
            <a:ext cx="3023037" cy="204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Users\Hp\Desktop\indi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576" y="372788"/>
            <a:ext cx="230505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sers\Hp\Desktop\unnamed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771" y="2673666"/>
            <a:ext cx="2614659" cy="218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495" y="2894503"/>
            <a:ext cx="1915472" cy="1968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388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971600" y="987574"/>
            <a:ext cx="2088232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BEDENİN DURUŞU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Bedenimizin konumu, içinde bulunduğumuz iletişime ne gibi ek mesajlar getirdiğimizi gösterir. </a:t>
            </a:r>
          </a:p>
          <a:p>
            <a:r>
              <a:rPr lang="tr-TR" sz="1600" dirty="0"/>
              <a:t>• </a:t>
            </a:r>
            <a:r>
              <a:rPr lang="tr-TR" sz="1600" i="1" dirty="0"/>
              <a:t>Vücudumuz öne doğru mu geriye doğru mu eğik? </a:t>
            </a:r>
            <a:endParaRPr lang="tr-TR" sz="1600" dirty="0"/>
          </a:p>
          <a:p>
            <a:r>
              <a:rPr lang="tr-TR" sz="1600" dirty="0"/>
              <a:t>• </a:t>
            </a:r>
            <a:r>
              <a:rPr lang="tr-TR" sz="1600" i="1" dirty="0"/>
              <a:t>Ayaklarımız yaklaşma mı uzaklaşma mı ifade ediyor? </a:t>
            </a:r>
            <a:endParaRPr lang="tr-TR" sz="1600" dirty="0"/>
          </a:p>
          <a:p>
            <a:r>
              <a:rPr lang="tr-TR" sz="1600" dirty="0"/>
              <a:t>• </a:t>
            </a:r>
            <a:r>
              <a:rPr lang="tr-TR" sz="1600" i="1" dirty="0"/>
              <a:t>Omuzların dik ya da çökük olması </a:t>
            </a:r>
            <a:endParaRPr lang="tr-TR" sz="1600" dirty="0"/>
          </a:p>
          <a:p>
            <a:r>
              <a:rPr lang="tr-TR" sz="1600" dirty="0"/>
              <a:t>• </a:t>
            </a:r>
            <a:r>
              <a:rPr lang="tr-TR" sz="1600" i="1" dirty="0"/>
              <a:t>Kolların açık ya da kapalı olması… </a:t>
            </a:r>
            <a:endParaRPr lang="tr-TR" sz="1600" dirty="0"/>
          </a:p>
        </p:txBody>
      </p:sp>
      <p:sp>
        <p:nvSpPr>
          <p:cNvPr id="5" name="Dikdörtgen 4"/>
          <p:cNvSpPr/>
          <p:nvPr/>
        </p:nvSpPr>
        <p:spPr>
          <a:xfrm>
            <a:off x="6660232" y="1047290"/>
            <a:ext cx="2088232" cy="3972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EL - KOL HAREKETLERİ VE JESTLER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Yaratıcılığımızı ellerimizle dünyaya yansıtırız. Resmi, heykeli, yemeği ellerimizle yapar, düşüncelerimizi dünyaya ellerimizle ifade ederiz. Bazen ufacık bir dokunma yüzlerce hoş kelimeden daha etkili olabilir. </a:t>
            </a:r>
          </a:p>
        </p:txBody>
      </p:sp>
      <p:pic>
        <p:nvPicPr>
          <p:cNvPr id="6146" name="Picture 2" descr="D:\Users\Hp\Desktop\Beden-Dili-Seminer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923678"/>
            <a:ext cx="2672630" cy="189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8620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>
                <a:solidFill>
                  <a:srgbClr val="FF0000"/>
                </a:solidFill>
              </a:rPr>
              <a:t>SEN DİLİ- BEN DİLİ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/>
              <a:t>SEN DİLİ </a:t>
            </a:r>
            <a:endParaRPr lang="tr-TR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Suçlayıcıdır</a:t>
            </a:r>
            <a:r>
              <a:rPr lang="tr-TR" sz="1600" dirty="0"/>
              <a:t>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Davranıştan </a:t>
            </a:r>
            <a:r>
              <a:rPr lang="tr-TR" sz="1600" dirty="0"/>
              <a:t>çok kişiliğe yöneliktir.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Kişiye </a:t>
            </a:r>
            <a:r>
              <a:rPr lang="tr-TR" sz="1600" dirty="0"/>
              <a:t>anlaşılmadığını hissettirir.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Yeniden </a:t>
            </a:r>
            <a:r>
              <a:rPr lang="tr-TR" sz="1600" dirty="0"/>
              <a:t>konuşma isteğini engelleyicidir.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Neye </a:t>
            </a:r>
            <a:r>
              <a:rPr lang="tr-TR" sz="1600" dirty="0"/>
              <a:t>kızıldığının anlaşılmamasına neden olur.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Kişiyi </a:t>
            </a:r>
            <a:r>
              <a:rPr lang="tr-TR" sz="1600" dirty="0"/>
              <a:t>incitir, kırar.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Kişinin </a:t>
            </a:r>
            <a:r>
              <a:rPr lang="tr-TR" sz="1600" dirty="0"/>
              <a:t>direnmesine, yani savunucu iletişime neden olur. </a:t>
            </a:r>
          </a:p>
          <a:p>
            <a:endParaRPr lang="tr-TR" sz="1600" dirty="0"/>
          </a:p>
        </p:txBody>
      </p:sp>
      <p:sp>
        <p:nvSpPr>
          <p:cNvPr id="4" name="Dikdörtgen 3"/>
          <p:cNvSpPr/>
          <p:nvPr/>
        </p:nvSpPr>
        <p:spPr>
          <a:xfrm>
            <a:off x="6228184" y="1464421"/>
            <a:ext cx="2520280" cy="3051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Örnekler: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“Yeterince açık konuşmuyor</a:t>
            </a:r>
            <a:r>
              <a:rPr lang="tr-TR" sz="1600" b="1" dirty="0"/>
              <a:t>sun</a:t>
            </a:r>
            <a:r>
              <a:rPr lang="tr-TR" sz="1600" dirty="0" smtClean="0"/>
              <a:t>.”</a:t>
            </a:r>
          </a:p>
          <a:p>
            <a:r>
              <a:rPr lang="tr-TR" sz="1600" dirty="0" smtClean="0"/>
              <a:t> </a:t>
            </a:r>
            <a:endParaRPr lang="tr-TR" sz="1600" dirty="0"/>
          </a:p>
          <a:p>
            <a:r>
              <a:rPr lang="tr-TR" sz="1600" dirty="0" smtClean="0"/>
              <a:t>“</a:t>
            </a:r>
            <a:r>
              <a:rPr lang="tr-TR" sz="1600" dirty="0"/>
              <a:t>Çok fazla gürültü ediyor</a:t>
            </a:r>
            <a:r>
              <a:rPr lang="tr-TR" sz="1600" b="1" dirty="0"/>
              <a:t>sun</a:t>
            </a:r>
            <a:r>
              <a:rPr lang="tr-TR" sz="1600" dirty="0"/>
              <a:t>.”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/>
              <a:t>“Dikkatini </a:t>
            </a:r>
            <a:r>
              <a:rPr lang="tr-TR" sz="1600" dirty="0" smtClean="0"/>
              <a:t>derslere </a:t>
            </a:r>
            <a:r>
              <a:rPr lang="tr-TR" sz="1600" dirty="0"/>
              <a:t>vermiyor</a:t>
            </a:r>
            <a:r>
              <a:rPr lang="tr-TR" sz="1600" b="1" dirty="0"/>
              <a:t>sun</a:t>
            </a:r>
            <a:r>
              <a:rPr lang="tr-TR" sz="1600" dirty="0"/>
              <a:t>.”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/>
              <a:t>“Arkadaşlarına haksızlık ediyor</a:t>
            </a:r>
            <a:r>
              <a:rPr lang="tr-TR" sz="1600" b="1" dirty="0"/>
              <a:t>sun</a:t>
            </a:r>
            <a:r>
              <a:rPr lang="tr-TR" sz="1600" dirty="0"/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8949752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 smtClean="0">
                <a:solidFill>
                  <a:srgbClr val="FF0000"/>
                </a:solidFill>
              </a:rPr>
              <a:t>SEN </a:t>
            </a:r>
            <a:r>
              <a:rPr lang="tr-TR" sz="1600" b="1" dirty="0">
                <a:solidFill>
                  <a:srgbClr val="FF0000"/>
                </a:solidFill>
              </a:rPr>
              <a:t>DİLİ- BEN DİLİ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/>
              <a:t>B</a:t>
            </a:r>
            <a:r>
              <a:rPr lang="tr-TR" sz="1600" b="1" dirty="0" smtClean="0"/>
              <a:t>EN </a:t>
            </a:r>
            <a:r>
              <a:rPr lang="tr-TR" sz="1600" b="1" dirty="0"/>
              <a:t>DİLİ </a:t>
            </a:r>
            <a:endParaRPr lang="tr-TR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/>
              <a:t>Ben dili özellikle olumsuz duyguların yaşandığı </a:t>
            </a:r>
            <a:endParaRPr lang="tr-TR" sz="1600" dirty="0" smtClean="0"/>
          </a:p>
          <a:p>
            <a:r>
              <a:rPr lang="tr-TR" sz="1600" dirty="0" smtClean="0"/>
              <a:t>durumlarda </a:t>
            </a:r>
            <a:r>
              <a:rPr lang="tr-TR" sz="1600" dirty="0"/>
              <a:t>duygularımızı dile getiren iletilerdir.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Savunmaya </a:t>
            </a:r>
            <a:r>
              <a:rPr lang="tr-TR" sz="1600" dirty="0"/>
              <a:t>itmez.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Suçluluk </a:t>
            </a:r>
            <a:r>
              <a:rPr lang="tr-TR" sz="1600" dirty="0"/>
              <a:t>hissettirmez.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Duygunun </a:t>
            </a:r>
            <a:r>
              <a:rPr lang="tr-TR" sz="1600" dirty="0"/>
              <a:t>nedeni anlaşıldığı için iletişim sağlıklı olur.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Ben </a:t>
            </a:r>
            <a:r>
              <a:rPr lang="tr-TR" sz="1600" dirty="0"/>
              <a:t>iletisi alan kişi başkalarını düşünmeyi de öğrenir.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Yakınlaşmayı </a:t>
            </a:r>
            <a:r>
              <a:rPr lang="tr-TR" sz="1600" dirty="0"/>
              <a:t>sağlar.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Anlaşmazlıkları </a:t>
            </a:r>
            <a:r>
              <a:rPr lang="tr-TR" sz="1600" dirty="0"/>
              <a:t>azaltır.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Konuşan </a:t>
            </a:r>
            <a:r>
              <a:rPr lang="tr-TR" sz="1600" dirty="0"/>
              <a:t>kişiyi rahatlatır.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6252819" y="2283718"/>
            <a:ext cx="2520280" cy="1758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Örnek: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“Yüksek sesle konuştuğun zaman dikkatim dağılıyor. Böyle olunca da gerginleşiyorum.” </a:t>
            </a:r>
          </a:p>
        </p:txBody>
      </p:sp>
    </p:spTree>
    <p:extLst>
      <p:ext uri="{BB962C8B-B14F-4D97-AF65-F5344CB8AC3E}">
        <p14:creationId xmlns:p14="http://schemas.microsoft.com/office/powerpoint/2010/main" val="39617506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>
                <a:solidFill>
                  <a:srgbClr val="FF0000"/>
                </a:solidFill>
              </a:rPr>
              <a:t>SEN DİLİ- BEN DİLİ </a:t>
            </a:r>
          </a:p>
          <a:p>
            <a:endParaRPr lang="tr-TR" sz="1600" dirty="0"/>
          </a:p>
          <a:p>
            <a:pPr marL="342900" indent="-342900">
              <a:buAutoNum type="arabicPeriod"/>
            </a:pPr>
            <a:r>
              <a:rPr lang="tr-TR" sz="1600" dirty="0" smtClean="0"/>
              <a:t>Olumsuz </a:t>
            </a:r>
            <a:r>
              <a:rPr lang="tr-TR" sz="1600" dirty="0"/>
              <a:t>duyguların yaşandığı kişiye davranış veya durum tanıtılır</a:t>
            </a:r>
            <a:r>
              <a:rPr lang="tr-TR" sz="1600" dirty="0" smtClean="0"/>
              <a:t>:</a:t>
            </a:r>
          </a:p>
          <a:p>
            <a:endParaRPr lang="tr-TR" sz="1600" dirty="0"/>
          </a:p>
          <a:p>
            <a:r>
              <a:rPr lang="tr-TR" sz="1600" b="1" i="1" dirty="0"/>
              <a:t>“Ben konuşurken sözüm kesilince ......” </a:t>
            </a:r>
            <a:endParaRPr lang="tr-TR" sz="1600" b="1" i="1" dirty="0" smtClean="0"/>
          </a:p>
          <a:p>
            <a:endParaRPr lang="tr-TR" sz="1600" dirty="0"/>
          </a:p>
          <a:p>
            <a:r>
              <a:rPr lang="tr-TR" sz="1600" b="1" dirty="0" smtClean="0"/>
              <a:t>2. </a:t>
            </a:r>
            <a:r>
              <a:rPr lang="tr-TR" sz="1600" dirty="0" smtClean="0"/>
              <a:t>Tanımı </a:t>
            </a:r>
            <a:r>
              <a:rPr lang="tr-TR" sz="1600" dirty="0"/>
              <a:t>yapılan davranışın kişi üzerindeki somut etkisi belirtilir</a:t>
            </a:r>
            <a:r>
              <a:rPr lang="tr-TR" sz="1600" dirty="0" smtClean="0"/>
              <a:t>:</a:t>
            </a:r>
            <a:endParaRPr lang="tr-TR" sz="1600" dirty="0"/>
          </a:p>
          <a:p>
            <a:r>
              <a:rPr lang="tr-TR" sz="1600" b="1" i="1" dirty="0"/>
              <a:t>“Ben konuşurken sözüm kesilince tekrarlamak zorunda kalıyorum ......” </a:t>
            </a:r>
            <a:endParaRPr lang="tr-TR" sz="1600" b="1" i="1" dirty="0" smtClean="0"/>
          </a:p>
          <a:p>
            <a:endParaRPr lang="tr-TR" sz="1600" dirty="0"/>
          </a:p>
          <a:p>
            <a:r>
              <a:rPr lang="tr-TR" sz="1600" b="1" dirty="0" smtClean="0"/>
              <a:t>3. </a:t>
            </a:r>
            <a:r>
              <a:rPr lang="tr-TR" sz="1600" dirty="0" smtClean="0"/>
              <a:t>Duygular </a:t>
            </a:r>
            <a:r>
              <a:rPr lang="tr-TR" sz="1600" dirty="0"/>
              <a:t>dile getirilir: </a:t>
            </a:r>
          </a:p>
          <a:p>
            <a:r>
              <a:rPr lang="tr-TR" sz="1600" b="1" i="1" dirty="0"/>
              <a:t>“Ben konuşurken sözüm kesilince tekrarlamak zorunda kalıyorum. Bu da beni kızdırıyor.” 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5591975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41506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215601" y="1203598"/>
            <a:ext cx="41484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i="1" dirty="0" smtClean="0">
                <a:solidFill>
                  <a:srgbClr val="FF0000"/>
                </a:solidFill>
              </a:rPr>
              <a:t>İletişim; </a:t>
            </a:r>
            <a:r>
              <a:rPr lang="tr-TR" sz="1600" dirty="0" smtClean="0"/>
              <a:t>Duygu </a:t>
            </a:r>
            <a:r>
              <a:rPr lang="tr-TR" sz="1600" dirty="0"/>
              <a:t>ve düşüncelerin </a:t>
            </a:r>
            <a:r>
              <a:rPr lang="tr-TR" sz="1600" b="1" dirty="0"/>
              <a:t>konuşma</a:t>
            </a:r>
            <a:r>
              <a:rPr lang="tr-TR" sz="1600" dirty="0"/>
              <a:t>, </a:t>
            </a:r>
            <a:r>
              <a:rPr lang="tr-TR" sz="1600" b="1" dirty="0"/>
              <a:t>yazı ve resim </a:t>
            </a:r>
            <a:r>
              <a:rPr lang="tr-TR" sz="1600" dirty="0"/>
              <a:t>gibi </a:t>
            </a:r>
            <a:r>
              <a:rPr lang="tr-TR" sz="1600" b="1" dirty="0"/>
              <a:t>semboller </a:t>
            </a:r>
            <a:r>
              <a:rPr lang="tr-TR" sz="1600" dirty="0"/>
              <a:t>kullanarak paylaşımı sürecidir. Bilgi, düşünce, duygu ve deneyimleri biçimlendirmek ve anlaşılabilir kılmaktır.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 smtClean="0"/>
              <a:t>İletişim; iki </a:t>
            </a:r>
            <a:r>
              <a:rPr lang="tr-TR" sz="1600" dirty="0"/>
              <a:t>insan birbirinin farkına vardığı anda başlar.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 smtClean="0"/>
              <a:t>İletişimde; kişilerin </a:t>
            </a:r>
            <a:r>
              <a:rPr lang="tr-TR" sz="1600" dirty="0"/>
              <a:t>söylediği /söylemediği, yaptığı /yapmadığı her şeyin anlamı vardır. </a:t>
            </a:r>
            <a:endParaRPr lang="tr-TR" sz="1600" dirty="0">
              <a:cs typeface="Times New Roman" panose="02020603050405020304" pitchFamily="18" charset="0"/>
            </a:endParaRPr>
          </a:p>
        </p:txBody>
      </p:sp>
      <p:pic>
        <p:nvPicPr>
          <p:cNvPr id="2050" name="Picture 2" descr="D:\Users\Hp\Desktop\iletisim-etkili-yol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149" y="1563638"/>
            <a:ext cx="378907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47245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>
                <a:solidFill>
                  <a:srgbClr val="FF0000"/>
                </a:solidFill>
              </a:rPr>
              <a:t>İLETİŞİMİN AMACI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Amaçların olumlu olması, yapıcı bir iletişim, olumsuz olması ise yıkıcı bir iletişimin ortaya çıkmasına sebep olur. </a:t>
            </a:r>
          </a:p>
          <a:p>
            <a:endParaRPr lang="tr-TR" sz="1600" dirty="0"/>
          </a:p>
        </p:txBody>
      </p:sp>
      <p:sp>
        <p:nvSpPr>
          <p:cNvPr id="5" name="Dikdörtgen 4"/>
          <p:cNvSpPr/>
          <p:nvPr/>
        </p:nvSpPr>
        <p:spPr>
          <a:xfrm>
            <a:off x="1403648" y="2427734"/>
            <a:ext cx="2808312" cy="2340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/>
              <a:t>• Sorun Çözmek </a:t>
            </a:r>
          </a:p>
          <a:p>
            <a:r>
              <a:rPr lang="tr-TR" sz="1600" dirty="0"/>
              <a:t>• Anlatmak, Anlamak </a:t>
            </a:r>
          </a:p>
          <a:p>
            <a:r>
              <a:rPr lang="tr-TR" sz="1600" dirty="0"/>
              <a:t>• </a:t>
            </a:r>
            <a:r>
              <a:rPr lang="tr-TR" sz="1600" dirty="0" smtClean="0"/>
              <a:t>İşbirliği </a:t>
            </a:r>
            <a:endParaRPr lang="tr-TR" sz="1600" dirty="0"/>
          </a:p>
          <a:p>
            <a:r>
              <a:rPr lang="tr-TR" sz="1600" dirty="0"/>
              <a:t>• Disiplin Altına Almak </a:t>
            </a:r>
          </a:p>
          <a:p>
            <a:r>
              <a:rPr lang="tr-TR" sz="1600" dirty="0"/>
              <a:t>• Etkilemek </a:t>
            </a:r>
          </a:p>
          <a:p>
            <a:r>
              <a:rPr lang="tr-TR" sz="1600" dirty="0"/>
              <a:t>• Bilgi Vermek </a:t>
            </a:r>
          </a:p>
          <a:p>
            <a:r>
              <a:rPr lang="tr-TR" sz="1600" dirty="0"/>
              <a:t>• İkna Etmek </a:t>
            </a:r>
          </a:p>
          <a:p>
            <a:r>
              <a:rPr lang="tr-TR" sz="1600" dirty="0"/>
              <a:t>• Farklı Görüşleri Açmak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5148064" y="2423293"/>
            <a:ext cx="2808312" cy="2340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/>
              <a:t>• Tartışmak </a:t>
            </a:r>
          </a:p>
          <a:p>
            <a:r>
              <a:rPr lang="tr-TR" sz="1600" dirty="0"/>
              <a:t>• Değerlendirmek </a:t>
            </a:r>
          </a:p>
          <a:p>
            <a:r>
              <a:rPr lang="tr-TR" sz="1600" dirty="0"/>
              <a:t>• Öğrenmek </a:t>
            </a:r>
          </a:p>
          <a:p>
            <a:r>
              <a:rPr lang="tr-TR" sz="1600" dirty="0"/>
              <a:t>• Yön Vermek </a:t>
            </a:r>
          </a:p>
          <a:p>
            <a:r>
              <a:rPr lang="tr-TR" sz="1600" dirty="0"/>
              <a:t>• Karşı Koymak </a:t>
            </a:r>
          </a:p>
          <a:p>
            <a:r>
              <a:rPr lang="tr-TR" sz="1600" dirty="0"/>
              <a:t>• Denetlemek </a:t>
            </a:r>
          </a:p>
          <a:p>
            <a:r>
              <a:rPr lang="tr-TR" sz="1600" dirty="0"/>
              <a:t>• Paylaşmak </a:t>
            </a:r>
          </a:p>
          <a:p>
            <a:r>
              <a:rPr lang="tr-TR" sz="1600" dirty="0"/>
              <a:t>• Değiştirmek </a:t>
            </a:r>
          </a:p>
        </p:txBody>
      </p:sp>
    </p:spTree>
    <p:extLst>
      <p:ext uri="{BB962C8B-B14F-4D97-AF65-F5344CB8AC3E}">
        <p14:creationId xmlns:p14="http://schemas.microsoft.com/office/powerpoint/2010/main" val="15248158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>
                <a:solidFill>
                  <a:srgbClr val="FF0000"/>
                </a:solidFill>
              </a:rPr>
              <a:t>DİNLEME</a:t>
            </a:r>
            <a:r>
              <a:rPr lang="tr-TR" sz="1600" b="1" dirty="0"/>
              <a:t> </a:t>
            </a:r>
            <a:endParaRPr lang="tr-TR" sz="1600" b="1" dirty="0" smtClean="0"/>
          </a:p>
          <a:p>
            <a:endParaRPr lang="tr-TR" sz="1600" dirty="0"/>
          </a:p>
          <a:p>
            <a:r>
              <a:rPr lang="tr-TR" sz="1600" b="1" i="1" dirty="0"/>
              <a:t>Dinleyen kişi; </a:t>
            </a:r>
            <a:r>
              <a:rPr lang="tr-TR" sz="1600" dirty="0"/>
              <a:t>gönderilen mesajın ne anlama geldiği üzerine yoğunlaşır. Mesajı gönderen kişiye, anlaşıldığına dair geribildirim verir.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b="1" dirty="0"/>
              <a:t>İYİ BİR DİNLEYİCİ… </a:t>
            </a:r>
            <a:endParaRPr lang="tr-TR" sz="1600" dirty="0"/>
          </a:p>
          <a:p>
            <a:r>
              <a:rPr lang="tr-TR" sz="1600" dirty="0"/>
              <a:t>• Göz teması kurar. </a:t>
            </a:r>
          </a:p>
          <a:p>
            <a:r>
              <a:rPr lang="tr-TR" sz="1600" dirty="0"/>
              <a:t>• Sabırlıdır ve konuşan kişinin sözünü kesmemeye özen gösterir. </a:t>
            </a:r>
          </a:p>
          <a:p>
            <a:r>
              <a:rPr lang="tr-TR" sz="1600" dirty="0"/>
              <a:t>• Karşısındakini anladığına ilişkin sözsüz mesajlar verir (Kafa sallamak, öne doğru eğilmek, yüz ifadelerini kullanmak …). </a:t>
            </a:r>
          </a:p>
          <a:p>
            <a:r>
              <a:rPr lang="tr-TR" sz="1600" dirty="0"/>
              <a:t>• Karşısındaki kişinin anlattıklarını uygun sorular sorarak anlamaya çalışır (Gerçekten mi, ne kadar ilginç, senin bu konu hakkındaki düşüncelerini öğrenmek istiyorum…). </a:t>
            </a:r>
          </a:p>
          <a:p>
            <a:r>
              <a:rPr lang="tr-TR" sz="1600" dirty="0"/>
              <a:t>• Konuşulan konuyu özetler, kendi cümleleriyle tekrar eder. </a:t>
            </a:r>
          </a:p>
          <a:p>
            <a:r>
              <a:rPr lang="tr-TR" sz="1600" dirty="0"/>
              <a:t>• Eleştiri yapmaz ve yargılamaz. </a:t>
            </a:r>
          </a:p>
        </p:txBody>
      </p:sp>
    </p:spTree>
    <p:extLst>
      <p:ext uri="{BB962C8B-B14F-4D97-AF65-F5344CB8AC3E}">
        <p14:creationId xmlns:p14="http://schemas.microsoft.com/office/powerpoint/2010/main" val="12950292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>
                <a:solidFill>
                  <a:srgbClr val="FF0000"/>
                </a:solidFill>
              </a:rPr>
              <a:t>EMPATİ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Kendini karşısındakinin yerine koyarak olaylara onun gözleri ile onun dünyasından bakması, o kişinin duygu ve düşüncelerini anlaması, hissetmesidir.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331640" y="2643758"/>
            <a:ext cx="3528392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tr-TR" b="1" dirty="0"/>
              <a:t>’Ne var bir kedi için bu </a:t>
            </a:r>
            <a:r>
              <a:rPr lang="tr-TR" b="1" dirty="0" smtClean="0"/>
              <a:t>kadar üzülecek’ </a:t>
            </a:r>
            <a:r>
              <a:rPr lang="tr-TR" dirty="0" smtClean="0"/>
              <a:t>gibi </a:t>
            </a:r>
            <a:r>
              <a:rPr lang="tr-TR" dirty="0"/>
              <a:t>bir düşünce yerine, kendini o kişinin yerine </a:t>
            </a:r>
            <a:r>
              <a:rPr lang="tr-TR" dirty="0" smtClean="0"/>
              <a:t>koyarak</a:t>
            </a:r>
            <a:r>
              <a:rPr lang="tr-TR" dirty="0"/>
              <a:t>, kedinin onun yaşamında ne kadar önemli olduğunu anlamaya çalışmaktır. </a:t>
            </a:r>
          </a:p>
        </p:txBody>
      </p:sp>
      <p:pic>
        <p:nvPicPr>
          <p:cNvPr id="3074" name="Picture 2" descr="D:\Users\Hp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43758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402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>
                <a:solidFill>
                  <a:srgbClr val="FF0000"/>
                </a:solidFill>
              </a:rPr>
              <a:t>GERİBİLDİRİM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/>
          </a:p>
          <a:p>
            <a:r>
              <a:rPr lang="tr-TR" sz="1600" dirty="0"/>
              <a:t>Mesajı alan kişinin karşısındakinin söylediklerinin içerisindeki duygu ve düşünceyi anladıktan sonra, iletişimin devamını sağlayacak nitelikte uygun iletide bulunmasıdır. </a:t>
            </a:r>
          </a:p>
          <a:p>
            <a:r>
              <a:rPr lang="it-IT" sz="1600" dirty="0"/>
              <a:t>Geri bildirimin kalitesi iletişimin devamını ve yönünü belirler. </a:t>
            </a:r>
            <a:endParaRPr lang="tr-TR" sz="1600" dirty="0" smtClean="0"/>
          </a:p>
          <a:p>
            <a:endParaRPr lang="tr-TR" sz="1600" dirty="0" smtClean="0"/>
          </a:p>
          <a:p>
            <a:r>
              <a:rPr lang="tr-TR" sz="1600" b="1" dirty="0">
                <a:solidFill>
                  <a:srgbClr val="00B050"/>
                </a:solidFill>
              </a:rPr>
              <a:t>“Neyi istediğinize odaklanın, neyi istemediğinize değil!” </a:t>
            </a:r>
            <a:endParaRPr lang="tr-TR" sz="1600" b="1" dirty="0" smtClean="0">
              <a:solidFill>
                <a:srgbClr val="00B050"/>
              </a:solidFill>
            </a:endParaRPr>
          </a:p>
          <a:p>
            <a:endParaRPr lang="tr-TR" sz="1600" dirty="0" smtClean="0"/>
          </a:p>
          <a:p>
            <a:r>
              <a:rPr lang="tr-TR" sz="1600" dirty="0" smtClean="0"/>
              <a:t>Arkadaşınıza ya da kardeşinize; </a:t>
            </a:r>
          </a:p>
          <a:p>
            <a:endParaRPr lang="tr-TR" sz="1600" dirty="0"/>
          </a:p>
          <a:p>
            <a:r>
              <a:rPr lang="tr-TR" sz="1600" i="1" dirty="0" smtClean="0"/>
              <a:t>‘’KOŞMA!’’ </a:t>
            </a:r>
            <a:r>
              <a:rPr lang="tr-TR" sz="1600" dirty="0" smtClean="0"/>
              <a:t>demek yerine </a:t>
            </a:r>
            <a:r>
              <a:rPr lang="tr-TR" sz="1600" b="1" dirty="0" smtClean="0"/>
              <a:t>‘’YAVAŞ </a:t>
            </a:r>
            <a:r>
              <a:rPr lang="tr-TR" sz="1600" b="1" dirty="0"/>
              <a:t>YÜRÜYELİM</a:t>
            </a:r>
            <a:r>
              <a:rPr lang="tr-TR" sz="1600" b="1" dirty="0" smtClean="0"/>
              <a:t>.’</a:t>
            </a:r>
            <a:r>
              <a:rPr lang="tr-TR" sz="1600" dirty="0" smtClean="0"/>
              <a:t>’ demek, </a:t>
            </a:r>
          </a:p>
          <a:p>
            <a:endParaRPr lang="tr-TR" sz="1600" dirty="0"/>
          </a:p>
          <a:p>
            <a:r>
              <a:rPr lang="tr-TR" sz="1600" i="1" dirty="0" smtClean="0"/>
              <a:t>‘’BAĞIRMA!’’</a:t>
            </a:r>
            <a:r>
              <a:rPr lang="tr-TR" sz="1600" dirty="0" smtClean="0"/>
              <a:t> demek yerine </a:t>
            </a:r>
            <a:r>
              <a:rPr lang="tr-TR" sz="1600" b="1" dirty="0" smtClean="0"/>
              <a:t>‘’SESSİZ </a:t>
            </a:r>
            <a:r>
              <a:rPr lang="tr-TR" sz="1600" b="1" dirty="0"/>
              <a:t>OLALIM</a:t>
            </a:r>
            <a:r>
              <a:rPr lang="tr-TR" sz="1600" b="1" dirty="0" smtClean="0"/>
              <a:t>.’’ </a:t>
            </a:r>
            <a:r>
              <a:rPr lang="tr-TR" sz="1600" dirty="0" smtClean="0"/>
              <a:t>demek…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9025593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 smtClean="0">
                <a:solidFill>
                  <a:srgbClr val="FF0000"/>
                </a:solidFill>
              </a:rPr>
              <a:t>BEDEN DİLİ </a:t>
            </a:r>
            <a:endParaRPr lang="tr-TR" sz="1600" b="1" dirty="0" smtClean="0"/>
          </a:p>
          <a:p>
            <a:endParaRPr lang="tr-TR" sz="1600" dirty="0"/>
          </a:p>
          <a:p>
            <a:r>
              <a:rPr lang="tr-TR" sz="1600" dirty="0"/>
              <a:t>Bir şeyi ifade ederken beden dili karşımızda kişiyi daha çok etkiler. Ne söylediğimiz değil nasıl söylediğimiz önemlidir. </a:t>
            </a:r>
            <a:endParaRPr lang="tr-TR" sz="1600" dirty="0" smtClean="0"/>
          </a:p>
          <a:p>
            <a:endParaRPr lang="tr-TR" sz="1600" dirty="0"/>
          </a:p>
          <a:p>
            <a:endParaRPr lang="tr-TR" sz="16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71750"/>
            <a:ext cx="41052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8731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1215601" y="1995686"/>
            <a:ext cx="2088232" cy="1908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GÖZ KONTAĞI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Gözün kendisi başlı başına bir mesaj kaynağıdır. Göz teması kurmak ilgi anlamına gelmektedir.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444208" y="1955494"/>
            <a:ext cx="2088232" cy="1908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YÜZ İFADESİ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Yüz ifadesi, memnuniyet, mutluluk, kızgınlık, coşku, merak </a:t>
            </a:r>
            <a:r>
              <a:rPr lang="tr-TR" sz="1600" dirty="0" smtClean="0"/>
              <a:t>vb. </a:t>
            </a:r>
            <a:r>
              <a:rPr lang="tr-TR" sz="1600" dirty="0"/>
              <a:t>duyguların mimiklerle anlatılmasıdır. </a:t>
            </a:r>
          </a:p>
        </p:txBody>
      </p:sp>
      <p:pic>
        <p:nvPicPr>
          <p:cNvPr id="5124" name="Picture 4" descr="D:\Users\Hp\Desktop\v4-460px-Read-Body-Language-Step-20-Version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88893"/>
            <a:ext cx="2567341" cy="181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6518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1403648" y="1995686"/>
            <a:ext cx="7244831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MESAFE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Özel (mahrem) mesafe: </a:t>
            </a:r>
          </a:p>
          <a:p>
            <a:r>
              <a:rPr lang="tr-TR" sz="1600" dirty="0"/>
              <a:t>Çok yakın hissedilen kişilerin yer aldığı alandır. Eğer kişilerin özel alanlarına izinsiz giriliyorsa ortam gerginleşir ve göz teması kurulmaz (asansör, toplu taşıma araçları…).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Kişisel samimi mesafe: </a:t>
            </a:r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/>
              <a:t>Birbirlerini tanıyan ve rahat konuşan iki insanın yer aldığı mesafe düzeyidir (İki iyi arkadaşın arasındaki mesafe).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Sosyal mesafe: </a:t>
            </a:r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/>
              <a:t>İşlerin rahatça konuşulduğu, resmi ilişkilerin sürdürüldüğü alandır (satıcılar-müşteriler, iş yerinde beraber çalışanlar, patron-işçi…).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Genel, topluma açık mesafe: </a:t>
            </a:r>
            <a:r>
              <a:rPr lang="tr-TR" sz="1600" dirty="0"/>
              <a:t>Topluma açık, birbirini tanımayan kişilerin bulunduğu alandır (meydan, sokak</a:t>
            </a:r>
            <a:r>
              <a:rPr lang="tr-TR" sz="1600" dirty="0" smtClean="0"/>
              <a:t>…)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915333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3844</TotalTime>
  <Words>861</Words>
  <Application>Microsoft Office PowerPoint</Application>
  <PresentationFormat>Ekran Gösterisi (16:9)</PresentationFormat>
  <Paragraphs>160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yavuz hoca</cp:lastModifiedBy>
  <cp:revision>196</cp:revision>
  <dcterms:created xsi:type="dcterms:W3CDTF">2017-11-01T05:55:49Z</dcterms:created>
  <dcterms:modified xsi:type="dcterms:W3CDTF">2024-08-20T07:00:48Z</dcterms:modified>
</cp:coreProperties>
</file>