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03" r:id="rId2"/>
    <p:sldId id="304"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 id="2" name="Fatih Yardım" initials="FY" lastIdx="18" clrIdx="1">
    <p:extLst/>
  </p:cmAuthor>
  <p:cmAuthor id="3" name="Hakan Çetin" initials="HÇ" lastIdx="2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29"/>
    <a:srgbClr val="DADADA"/>
    <a:srgbClr val="E61F4F"/>
    <a:srgbClr val="11A74F"/>
    <a:srgbClr val="231F20"/>
    <a:srgbClr val="B2B2B2"/>
    <a:srgbClr val="575757"/>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1" autoAdjust="0"/>
    <p:restoredTop sz="79157" autoAdjust="0"/>
  </p:normalViewPr>
  <p:slideViewPr>
    <p:cSldViewPr snapToGrid="0">
      <p:cViewPr varScale="1">
        <p:scale>
          <a:sx n="58" d="100"/>
          <a:sy n="58" d="100"/>
        </p:scale>
        <p:origin x="-10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pPr/>
              <a:t>18.12.2024</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pPr/>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18.12.2024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Yeşilay Bilim Kurulu, 2016, İstanbul, Yeşilay TBM Alan Kitaplığı Dizisi No: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a:t>
            </a:fld>
            <a:endParaRPr lang="tr-TR"/>
          </a:p>
        </p:txBody>
      </p:sp>
    </p:spTree>
    <p:extLst>
      <p:ext uri="{BB962C8B-B14F-4D97-AF65-F5344CB8AC3E}">
        <p14:creationId xmlns:p14="http://schemas.microsoft.com/office/powerpoint/2010/main" val="152172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12</a:t>
            </a:fld>
            <a:endParaRPr lang="tr-TR"/>
          </a:p>
        </p:txBody>
      </p:sp>
    </p:spTree>
    <p:extLst>
      <p:ext uri="{BB962C8B-B14F-4D97-AF65-F5344CB8AC3E}">
        <p14:creationId xmlns:p14="http://schemas.microsoft.com/office/powerpoint/2010/main" val="109004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13</a:t>
            </a:fld>
            <a:endParaRPr lang="tr-TR"/>
          </a:p>
        </p:txBody>
      </p:sp>
    </p:spTree>
    <p:extLst>
      <p:ext uri="{BB962C8B-B14F-4D97-AF65-F5344CB8AC3E}">
        <p14:creationId xmlns:p14="http://schemas.microsoft.com/office/powerpoint/2010/main" val="396036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14</a:t>
            </a:fld>
            <a:endParaRPr lang="tr-TR"/>
          </a:p>
        </p:txBody>
      </p:sp>
    </p:spTree>
    <p:extLst>
      <p:ext uri="{BB962C8B-B14F-4D97-AF65-F5344CB8AC3E}">
        <p14:creationId xmlns:p14="http://schemas.microsoft.com/office/powerpoint/2010/main" val="398329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Katılımcılara ekrana yansıtılan soru yöneltilir ve etrafında gördükleri sigara içenlerin, sigarayı içmenin keyifli yanları ile ilgili söyledikleri,</a:t>
            </a:r>
            <a:r>
              <a:rPr lang="tr-TR" baseline="0" dirty="0"/>
              <a:t> katılımcıların duydukları</a:t>
            </a:r>
            <a:r>
              <a:rPr lang="tr-TR" dirty="0"/>
              <a:t> cevapları alınır. Cevaplar</a:t>
            </a:r>
            <a:r>
              <a:rPr lang="tr-TR" baseline="0" dirty="0"/>
              <a:t> gerekirse tahtaya yazılabilir. Cevaplar alınırken herhangi bir yorumda bulunulmaz. Cevaplar geldikten sonra bir sonraki slayt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18</a:t>
            </a:fld>
            <a:endParaRPr lang="tr-TR"/>
          </a:p>
        </p:txBody>
      </p:sp>
    </p:spTree>
    <p:extLst>
      <p:ext uri="{BB962C8B-B14F-4D97-AF65-F5344CB8AC3E}">
        <p14:creationId xmlns:p14="http://schemas.microsoft.com/office/powerpoint/2010/main" val="200096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Ekrana önce yalnızca başlık yansıtılır.</a:t>
            </a:r>
            <a:r>
              <a:rPr lang="tr-TR" baseline="0" dirty="0"/>
              <a:t> Katılımcılara sigaranın iyi olduğu düşünülen yanları sorulur. Cevaplar alınır. </a:t>
            </a:r>
            <a:r>
              <a:rPr lang="tr-TR" dirty="0"/>
              <a:t>Cevaplar</a:t>
            </a:r>
            <a:r>
              <a:rPr lang="tr-TR" baseline="0" dirty="0"/>
              <a:t> gerekirse tahtaya yazılabilir. Katılımcıların cevapları alınırken herhangi bir yorumda bulunulmaz. Cevaplar geldikten sonra </a:t>
            </a:r>
            <a:r>
              <a:rPr lang="tr-TR" baseline="0" dirty="0" err="1"/>
              <a:t>slaytın</a:t>
            </a:r>
            <a:r>
              <a:rPr lang="tr-TR" baseline="0" dirty="0"/>
              <a:t> devamı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19</a:t>
            </a:fld>
            <a:endParaRPr lang="tr-TR"/>
          </a:p>
        </p:txBody>
      </p:sp>
    </p:spTree>
    <p:extLst>
      <p:ext uri="{BB962C8B-B14F-4D97-AF65-F5344CB8AC3E}">
        <p14:creationId xmlns:p14="http://schemas.microsoft.com/office/powerpoint/2010/main" val="3479067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p14="http://schemas.microsoft.com/office/powerpoint/2010/main" val="11930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Katılımcılara ekrana yansıtılan soru yöneltilir ve etrafında gördükleri sigara içen insanların yaşadığı olumsuzluklardan bahsetmeleri istenir.</a:t>
            </a:r>
          </a:p>
        </p:txBody>
      </p:sp>
      <p:sp>
        <p:nvSpPr>
          <p:cNvPr id="4" name="Slayt Numarası Yer Tutucusu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p14="http://schemas.microsoft.com/office/powerpoint/2010/main" val="240436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p14="http://schemas.microsoft.com/office/powerpoint/2010/main" val="137958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Sigara</a:t>
            </a:r>
            <a:r>
              <a:rPr lang="tr-TR" baseline="0" dirty="0"/>
              <a:t> kullanımının ekonomik zararlarını hatırlatmak için t</a:t>
            </a:r>
            <a:r>
              <a:rPr lang="tr-TR" dirty="0"/>
              <a:t>elefonlara</a:t>
            </a:r>
            <a:r>
              <a:rPr lang="tr-TR" baseline="0" dirty="0"/>
              <a:t> yüklenen uygulamalar kullanılabilir. Uygulamada sürekli artan miktarı görmek bırakma motivasyonunu arttırabilir. Aynı maksatla bir kumbara veya cam kavanoz kullanmak da önerilebilir.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p14="http://schemas.microsoft.com/office/powerpoint/2010/main" val="420323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24</a:t>
            </a:fld>
            <a:endParaRPr lang="tr-TR"/>
          </a:p>
        </p:txBody>
      </p:sp>
    </p:spTree>
    <p:extLst>
      <p:ext uri="{BB962C8B-B14F-4D97-AF65-F5344CB8AC3E}">
        <p14:creationId xmlns:p14="http://schemas.microsoft.com/office/powerpoint/2010/main" val="151840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a:t>
            </a:fld>
            <a:endParaRPr lang="tr-TR"/>
          </a:p>
        </p:txBody>
      </p:sp>
    </p:spTree>
    <p:extLst>
      <p:ext uri="{BB962C8B-B14F-4D97-AF65-F5344CB8AC3E}">
        <p14:creationId xmlns:p14="http://schemas.microsoft.com/office/powerpoint/2010/main" val="2058125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25</a:t>
            </a:fld>
            <a:endParaRPr lang="tr-TR"/>
          </a:p>
        </p:txBody>
      </p:sp>
    </p:spTree>
    <p:extLst>
      <p:ext uri="{BB962C8B-B14F-4D97-AF65-F5344CB8AC3E}">
        <p14:creationId xmlns:p14="http://schemas.microsoft.com/office/powerpoint/2010/main" val="4053509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26</a:t>
            </a:fld>
            <a:endParaRPr lang="tr-TR"/>
          </a:p>
        </p:txBody>
      </p:sp>
    </p:spTree>
    <p:extLst>
      <p:ext uri="{BB962C8B-B14F-4D97-AF65-F5344CB8AC3E}">
        <p14:creationId xmlns:p14="http://schemas.microsoft.com/office/powerpoint/2010/main" val="3077034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Eğitmene not: Yukarıdaki</a:t>
            </a:r>
            <a:r>
              <a:rPr lang="tr-TR" sz="1200" kern="1200" baseline="0" dirty="0">
                <a:solidFill>
                  <a:schemeClr val="tx1"/>
                </a:solidFill>
                <a:effectLst/>
                <a:latin typeface="+mn-lt"/>
                <a:ea typeface="+mn-ea"/>
                <a:cs typeface="+mn-cs"/>
              </a:rPr>
              <a:t> </a:t>
            </a:r>
            <a:r>
              <a:rPr lang="tr-TR" sz="1200" kern="1200" baseline="0" dirty="0" err="1">
                <a:solidFill>
                  <a:schemeClr val="tx1"/>
                </a:solidFill>
                <a:effectLst/>
                <a:latin typeface="+mn-lt"/>
                <a:ea typeface="+mn-ea"/>
                <a:cs typeface="+mn-cs"/>
              </a:rPr>
              <a:t>slaytın</a:t>
            </a:r>
            <a:r>
              <a:rPr lang="tr-TR" sz="1200" kern="1200" baseline="0" dirty="0">
                <a:solidFill>
                  <a:schemeClr val="tx1"/>
                </a:solidFill>
                <a:effectLst/>
                <a:latin typeface="+mn-lt"/>
                <a:ea typeface="+mn-ea"/>
                <a:cs typeface="+mn-cs"/>
              </a:rPr>
              <a:t> sonunda </a:t>
            </a:r>
            <a:r>
              <a:rPr lang="tr-TR" sz="1200" kern="1200" dirty="0">
                <a:solidFill>
                  <a:schemeClr val="tx1"/>
                </a:solidFill>
                <a:effectLst/>
                <a:latin typeface="+mn-lt"/>
                <a:ea typeface="+mn-ea"/>
                <a:cs typeface="+mn-cs"/>
              </a:rPr>
              <a:t>yer alan soruyu katılımcılara yöneltiniz. Katılımcıları teşvik ederek mümkün olduğunca fazla cevap almaya gayret ediniz. Gelen cevapları kısaca özetleyerek bir sonraki slayt ile ilişkisini açıklayınız ve eğitiminize kaldığınız yerden devam ediniz</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27</a:t>
            </a:fld>
            <a:endParaRPr lang="tr-TR"/>
          </a:p>
        </p:txBody>
      </p:sp>
    </p:spTree>
    <p:extLst>
      <p:ext uri="{BB962C8B-B14F-4D97-AF65-F5344CB8AC3E}">
        <p14:creationId xmlns:p14="http://schemas.microsoft.com/office/powerpoint/2010/main" val="3609078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28</a:t>
            </a:fld>
            <a:endParaRPr lang="tr-TR"/>
          </a:p>
        </p:txBody>
      </p:sp>
    </p:spTree>
    <p:extLst>
      <p:ext uri="{BB962C8B-B14F-4D97-AF65-F5344CB8AC3E}">
        <p14:creationId xmlns:p14="http://schemas.microsoft.com/office/powerpoint/2010/main" val="2401448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Öncelikle katılımcılara kaçak ve sahte sigaraların ne gibi zararları olabileceği sorulur. Katılımcıların cevapları alındıktan ve değerlendirildikten sonra </a:t>
            </a:r>
            <a:r>
              <a:rPr lang="tr-TR" sz="1200" b="0" i="0" u="none" strike="noStrike" kern="1200" baseline="0" dirty="0" err="1">
                <a:solidFill>
                  <a:schemeClr val="tx1"/>
                </a:solidFill>
                <a:latin typeface="+mn-lt"/>
                <a:ea typeface="+mn-ea"/>
                <a:cs typeface="+mn-cs"/>
              </a:rPr>
              <a:t>slaytın</a:t>
            </a:r>
            <a:r>
              <a:rPr lang="tr-TR" sz="1200" b="0" i="0" u="none" strike="noStrike" kern="1200" baseline="0" dirty="0">
                <a:solidFill>
                  <a:schemeClr val="tx1"/>
                </a:solidFill>
                <a:latin typeface="+mn-lt"/>
                <a:ea typeface="+mn-ea"/>
                <a:cs typeface="+mn-cs"/>
              </a:rPr>
              <a:t> geri kalanı açılır ve maddeler tek tek açıklanır.</a:t>
            </a:r>
          </a:p>
          <a:p>
            <a:endParaRPr lang="tr-TR" sz="1200" dirty="0">
              <a:solidFill>
                <a:srgbClr val="575757"/>
              </a:solidFill>
            </a:endParaRP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p14="http://schemas.microsoft.com/office/powerpoint/2010/main" val="93050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p14="http://schemas.microsoft.com/office/powerpoint/2010/main" val="3724730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adlı Yeşilay tarafından hazırlanmış kitapçık, s. 17.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31</a:t>
            </a:fld>
            <a:endParaRPr lang="tr-TR"/>
          </a:p>
        </p:txBody>
      </p:sp>
    </p:spTree>
    <p:extLst>
      <p:ext uri="{BB962C8B-B14F-4D97-AF65-F5344CB8AC3E}">
        <p14:creationId xmlns:p14="http://schemas.microsoft.com/office/powerpoint/2010/main" val="1544603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32</a:t>
            </a:fld>
            <a:endParaRPr lang="tr-TR"/>
          </a:p>
        </p:txBody>
      </p:sp>
    </p:spTree>
    <p:extLst>
      <p:ext uri="{BB962C8B-B14F-4D97-AF65-F5344CB8AC3E}">
        <p14:creationId xmlns:p14="http://schemas.microsoft.com/office/powerpoint/2010/main" val="99637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p14="http://schemas.microsoft.com/office/powerpoint/2010/main" val="2896730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34</a:t>
            </a:fld>
            <a:endParaRPr lang="tr-TR"/>
          </a:p>
        </p:txBody>
      </p:sp>
    </p:spTree>
    <p:extLst>
      <p:ext uri="{BB962C8B-B14F-4D97-AF65-F5344CB8AC3E}">
        <p14:creationId xmlns:p14="http://schemas.microsoft.com/office/powerpoint/2010/main" val="202468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p14="http://schemas.microsoft.com/office/powerpoint/2010/main" val="3376216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p14="http://schemas.microsoft.com/office/powerpoint/2010/main" val="3690536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p14="http://schemas.microsoft.com/office/powerpoint/2010/main" val="263945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p14="http://schemas.microsoft.com/office/powerpoint/2010/main" val="4064613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38</a:t>
            </a:fld>
            <a:endParaRPr lang="tr-TR"/>
          </a:p>
        </p:txBody>
      </p:sp>
    </p:spTree>
    <p:extLst>
      <p:ext uri="{BB962C8B-B14F-4D97-AF65-F5344CB8AC3E}">
        <p14:creationId xmlns:p14="http://schemas.microsoft.com/office/powerpoint/2010/main" val="428514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39</a:t>
            </a:fld>
            <a:endParaRPr lang="tr-TR"/>
          </a:p>
        </p:txBody>
      </p:sp>
    </p:spTree>
    <p:extLst>
      <p:ext uri="{BB962C8B-B14F-4D97-AF65-F5344CB8AC3E}">
        <p14:creationId xmlns:p14="http://schemas.microsoft.com/office/powerpoint/2010/main" val="129369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Sigara Vücudun Düşmanı, </a:t>
            </a:r>
            <a:r>
              <a:rPr lang="tr-TR" sz="1200" b="0" i="0" u="none" strike="noStrike" kern="1200" baseline="0" dirty="0">
                <a:solidFill>
                  <a:schemeClr val="tx1"/>
                </a:solidFill>
                <a:latin typeface="+mn-lt"/>
                <a:ea typeface="+mn-ea"/>
                <a:cs typeface="+mn-cs"/>
              </a:rPr>
              <a:t>Yeşilay Bilim Kurulu, 2016, İstanbul, Yeşilay TBM Alan Kitaplığı Dizisi No: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p14="http://schemas.microsoft.com/office/powerpoint/2010/main" val="287827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p14="http://schemas.microsoft.com/office/powerpoint/2010/main" val="50972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a:t>
            </a:fld>
            <a:endParaRPr lang="tr-TR"/>
          </a:p>
        </p:txBody>
      </p:sp>
    </p:spTree>
    <p:extLst>
      <p:ext uri="{BB962C8B-B14F-4D97-AF65-F5344CB8AC3E}">
        <p14:creationId xmlns:p14="http://schemas.microsoft.com/office/powerpoint/2010/main" val="121910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a:t>
            </a:fld>
            <a:endParaRPr lang="tr-TR"/>
          </a:p>
        </p:txBody>
      </p:sp>
    </p:spTree>
    <p:extLst>
      <p:ext uri="{BB962C8B-B14F-4D97-AF65-F5344CB8AC3E}">
        <p14:creationId xmlns:p14="http://schemas.microsoft.com/office/powerpoint/2010/main" val="410121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8</a:t>
            </a:fld>
            <a:endParaRPr lang="tr-TR"/>
          </a:p>
        </p:txBody>
      </p:sp>
    </p:spTree>
    <p:extLst>
      <p:ext uri="{BB962C8B-B14F-4D97-AF65-F5344CB8AC3E}">
        <p14:creationId xmlns:p14="http://schemas.microsoft.com/office/powerpoint/2010/main" val="381861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10</a:t>
            </a:fld>
            <a:endParaRPr lang="tr-TR"/>
          </a:p>
        </p:txBody>
      </p:sp>
    </p:spTree>
    <p:extLst>
      <p:ext uri="{BB962C8B-B14F-4D97-AF65-F5344CB8AC3E}">
        <p14:creationId xmlns:p14="http://schemas.microsoft.com/office/powerpoint/2010/main" val="22960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11</a:t>
            </a:fld>
            <a:endParaRPr lang="tr-TR"/>
          </a:p>
        </p:txBody>
      </p:sp>
    </p:spTree>
    <p:extLst>
      <p:ext uri="{BB962C8B-B14F-4D97-AF65-F5344CB8AC3E}">
        <p14:creationId xmlns:p14="http://schemas.microsoft.com/office/powerpoint/2010/main" val="3152489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5A32A891-3FB6-AF44-8500-80B16A6796DD}"/>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 xmlns:a16="http://schemas.microsoft.com/office/drawing/2014/main" id="{5AB14B81-7DB8-E342-945F-EEE497847265}"/>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 xmlns:a16="http://schemas.microsoft.com/office/drawing/2014/main" id="{EC0473E3-B56E-DF43-8CC2-42CBB2AB6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 xmlns:a16="http://schemas.microsoft.com/office/drawing/2014/main" id="{9B7605C6-9846-5844-BEC8-24A04EF9CA1B}"/>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 xmlns:a16="http://schemas.microsoft.com/office/drawing/2014/main" id="{B7DA2C6F-2D80-B849-BAAB-50F27D037BB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 xmlns:a16="http://schemas.microsoft.com/office/drawing/2014/main" id="{D0546778-6EA2-974E-8DE1-E741AAA286D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 xmlns:a16="http://schemas.microsoft.com/office/drawing/2014/main" id="{B8678413-8AE1-8446-BFA0-FA6513904F24}"/>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 xmlns:a16="http://schemas.microsoft.com/office/drawing/2014/main" id="{1FC94529-6DCC-8D4C-B3B0-5BA05CC45720}"/>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 xmlns:a16="http://schemas.microsoft.com/office/drawing/2014/main" id="{02BF2F4D-96B8-0441-9AC5-DF7DD23D5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 xmlns:a16="http://schemas.microsoft.com/office/drawing/2014/main" id="{DD400D7C-3AC1-1D4D-8F74-979A42AAE784}"/>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 xmlns:a16="http://schemas.microsoft.com/office/drawing/2014/main" id="{455963F8-3349-B344-9BF8-325B34903A19}"/>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pPr algn="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18.12.2024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18.12.2024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8.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D:\Users\Hp\Desktop\pics-photos-instagram-logo-png-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658" y="1445640"/>
            <a:ext cx="601209" cy="576064"/>
          </a:xfrm>
          <a:prstGeom prst="rect">
            <a:avLst/>
          </a:prstGeom>
          <a:noFill/>
          <a:ln>
            <a:noFill/>
          </a:ln>
        </p:spPr>
      </p:pic>
      <p:sp>
        <p:nvSpPr>
          <p:cNvPr id="4" name="Metin kutusu 3"/>
          <p:cNvSpPr txBox="1"/>
          <p:nvPr/>
        </p:nvSpPr>
        <p:spPr>
          <a:xfrm>
            <a:off x="1311460" y="1461557"/>
            <a:ext cx="2258669" cy="400105"/>
          </a:xfrm>
          <a:prstGeom prst="rect">
            <a:avLst/>
          </a:prstGeom>
          <a:noFill/>
        </p:spPr>
        <p:txBody>
          <a:bodyPr wrap="square" lIns="121917" tIns="60958" rIns="121917" bIns="60958" rtlCol="0">
            <a:spAutoFit/>
          </a:bodyPr>
          <a:lstStyle/>
          <a:p>
            <a:r>
              <a:rPr lang="tr-TR" dirty="0" smtClean="0">
                <a:latin typeface="Trebuchet MS" pitchFamily="34" charset="0"/>
              </a:rPr>
              <a:t>nevsehirram</a:t>
            </a:r>
            <a:endParaRPr lang="tr-TR" dirty="0">
              <a:latin typeface="Trebuchet MS" pitchFamily="34" charset="0"/>
            </a:endParaRPr>
          </a:p>
        </p:txBody>
      </p:sp>
      <p:pic>
        <p:nvPicPr>
          <p:cNvPr id="11" name="Resim 10" descr="D:\Users\Hp\Desktop\google-haritalar-konum-ekleme-nasil-yapilir-15784916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693" y="260648"/>
            <a:ext cx="622903" cy="432048"/>
          </a:xfrm>
          <a:prstGeom prst="rect">
            <a:avLst/>
          </a:prstGeom>
          <a:noFill/>
          <a:ln>
            <a:noFill/>
          </a:ln>
        </p:spPr>
      </p:pic>
      <p:sp>
        <p:nvSpPr>
          <p:cNvPr id="12" name="Metin kutusu 11"/>
          <p:cNvSpPr txBox="1"/>
          <p:nvPr/>
        </p:nvSpPr>
        <p:spPr>
          <a:xfrm>
            <a:off x="1213515" y="188640"/>
            <a:ext cx="4621203" cy="677104"/>
          </a:xfrm>
          <a:prstGeom prst="rect">
            <a:avLst/>
          </a:prstGeom>
          <a:noFill/>
        </p:spPr>
        <p:txBody>
          <a:bodyPr wrap="square" lIns="121917" tIns="60958" rIns="121917" bIns="60958" rtlCol="0">
            <a:spAutoFit/>
          </a:bodyPr>
          <a:lstStyle/>
          <a:p>
            <a:r>
              <a:rPr lang="tr-TR" dirty="0"/>
              <a:t>Fatih Sultan Mehmet Mahallesi Mimar Sinan Caddesi No 21 Merkez/NEVŞEHİR</a:t>
            </a:r>
            <a:endParaRPr lang="tr-TR" dirty="0">
              <a:latin typeface="Trebuchet MS" pitchFamily="34" charset="0"/>
              <a:cs typeface="Calibri" pitchFamily="34" charset="0"/>
            </a:endParaRPr>
          </a:p>
        </p:txBody>
      </p:sp>
      <p:pic>
        <p:nvPicPr>
          <p:cNvPr id="13" name="Resim 12" descr="D:\Users\Hp\Desktop\social-media-computer-icons-tulane-university-facebook-drawing-vector-twitter-thumbnai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069" y="2119408"/>
            <a:ext cx="492387" cy="450611"/>
          </a:xfrm>
          <a:prstGeom prst="rect">
            <a:avLst/>
          </a:prstGeom>
          <a:noFill/>
          <a:ln>
            <a:noFill/>
          </a:ln>
        </p:spPr>
      </p:pic>
      <p:sp>
        <p:nvSpPr>
          <p:cNvPr id="14" name="Metin kutusu 13"/>
          <p:cNvSpPr txBox="1"/>
          <p:nvPr/>
        </p:nvSpPr>
        <p:spPr>
          <a:xfrm>
            <a:off x="1311459" y="2077576"/>
            <a:ext cx="2589069" cy="400105"/>
          </a:xfrm>
          <a:prstGeom prst="rect">
            <a:avLst/>
          </a:prstGeom>
          <a:noFill/>
        </p:spPr>
        <p:txBody>
          <a:bodyPr wrap="square" lIns="121917" tIns="60958" rIns="121917" bIns="60958" rtlCol="0">
            <a:spAutoFit/>
          </a:bodyPr>
          <a:lstStyle/>
          <a:p>
            <a:r>
              <a:rPr lang="tr-TR" dirty="0" smtClean="0">
                <a:latin typeface="Trebuchet MS" pitchFamily="34" charset="0"/>
              </a:rPr>
              <a:t>@NevsehirRam</a:t>
            </a:r>
            <a:endParaRPr lang="tr-TR" dirty="0">
              <a:latin typeface="Trebuchet MS" pitchFamily="34" charset="0"/>
            </a:endParaRPr>
          </a:p>
        </p:txBody>
      </p:sp>
      <p:pic>
        <p:nvPicPr>
          <p:cNvPr id="1031" name="Picture 7" descr="D:\Users\Hp\Desktop\Facebook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22" y="2765025"/>
            <a:ext cx="415273" cy="432048"/>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1311461" y="2734828"/>
            <a:ext cx="2480481" cy="400105"/>
          </a:xfrm>
          <a:prstGeom prst="rect">
            <a:avLst/>
          </a:prstGeom>
          <a:noFill/>
        </p:spPr>
        <p:txBody>
          <a:bodyPr wrap="square" lIns="121917" tIns="60958" rIns="121917" bIns="60958" rtlCol="0">
            <a:spAutoFit/>
          </a:bodyPr>
          <a:lstStyle/>
          <a:p>
            <a:r>
              <a:rPr lang="tr-TR" dirty="0" smtClean="0">
                <a:latin typeface="Trebuchet MS" pitchFamily="34" charset="0"/>
              </a:rPr>
              <a:t>Nevşehir Ram</a:t>
            </a:r>
            <a:endParaRPr lang="tr-TR" dirty="0">
              <a:latin typeface="Trebuchet MS" pitchFamily="34" charset="0"/>
            </a:endParaRPr>
          </a:p>
        </p:txBody>
      </p:sp>
      <p:pic>
        <p:nvPicPr>
          <p:cNvPr id="1032" name="Picture 8" descr="D:\Users\Hp\Desktop\unna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347" y="3564889"/>
            <a:ext cx="494000" cy="462161"/>
          </a:xfrm>
          <a:prstGeom prst="rect">
            <a:avLst/>
          </a:prstGeom>
          <a:noFill/>
          <a:extLst>
            <a:ext uri="{909E8E84-426E-40DD-AFC4-6F175D3DCCD1}">
              <a14:hiddenFill xmlns:a14="http://schemas.microsoft.com/office/drawing/2010/main">
                <a:solidFill>
                  <a:srgbClr val="FFFFFF"/>
                </a:solidFill>
              </a14:hiddenFill>
            </a:ext>
          </a:extLst>
        </p:spPr>
      </p:pic>
      <p:sp>
        <p:nvSpPr>
          <p:cNvPr id="18" name="Metin kutusu 17"/>
          <p:cNvSpPr txBox="1"/>
          <p:nvPr/>
        </p:nvSpPr>
        <p:spPr>
          <a:xfrm>
            <a:off x="1311461" y="3572216"/>
            <a:ext cx="3455836" cy="400105"/>
          </a:xfrm>
          <a:prstGeom prst="rect">
            <a:avLst/>
          </a:prstGeom>
          <a:noFill/>
        </p:spPr>
        <p:txBody>
          <a:bodyPr wrap="square" lIns="121917" tIns="60958" rIns="121917" bIns="60958" rtlCol="0">
            <a:spAutoFit/>
          </a:bodyPr>
          <a:lstStyle/>
          <a:p>
            <a:r>
              <a:rPr lang="tr-TR" dirty="0" smtClean="0">
                <a:latin typeface="Trebuchet MS" pitchFamily="34" charset="0"/>
              </a:rPr>
              <a:t>0384 213 05 59</a:t>
            </a:r>
            <a:endParaRPr lang="tr-TR" dirty="0">
              <a:latin typeface="Trebuchet MS" pitchFamily="34" charset="0"/>
            </a:endParaRPr>
          </a:p>
        </p:txBody>
      </p:sp>
      <p:sp>
        <p:nvSpPr>
          <p:cNvPr id="6" name="Metin kutusu 5"/>
          <p:cNvSpPr txBox="1"/>
          <p:nvPr/>
        </p:nvSpPr>
        <p:spPr>
          <a:xfrm>
            <a:off x="3238480" y="1523987"/>
            <a:ext cx="5472608" cy="2092877"/>
          </a:xfrm>
          <a:prstGeom prst="rect">
            <a:avLst/>
          </a:prstGeom>
          <a:noFill/>
        </p:spPr>
        <p:txBody>
          <a:bodyPr wrap="square" lIns="121917" tIns="60958" rIns="121917" bIns="60958" rtlCol="0">
            <a:spAutoFit/>
          </a:bodyPr>
          <a:lstStyle/>
          <a:p>
            <a:pPr algn="ctr"/>
            <a:r>
              <a:rPr lang="tr-TR" sz="3200" b="1" dirty="0" smtClean="0">
                <a:solidFill>
                  <a:srgbClr val="FF0000"/>
                </a:solidFill>
              </a:rPr>
              <a:t>TÜTÜN </a:t>
            </a:r>
          </a:p>
          <a:p>
            <a:pPr algn="ctr"/>
            <a:r>
              <a:rPr lang="tr-TR" sz="3200" b="1" dirty="0" smtClean="0">
                <a:solidFill>
                  <a:srgbClr val="FF0000"/>
                </a:solidFill>
              </a:rPr>
              <a:t>BAĞIMLILIĞI</a:t>
            </a:r>
          </a:p>
          <a:p>
            <a:pPr algn="ctr"/>
            <a:r>
              <a:rPr lang="tr-TR" sz="3200" b="1" dirty="0" smtClean="0">
                <a:solidFill>
                  <a:srgbClr val="FF0000"/>
                </a:solidFill>
              </a:rPr>
              <a:t>(VELİLERE </a:t>
            </a:r>
          </a:p>
          <a:p>
            <a:pPr algn="ctr"/>
            <a:r>
              <a:rPr lang="tr-TR" sz="3200" b="1" dirty="0" smtClean="0">
                <a:solidFill>
                  <a:srgbClr val="FF0000"/>
                </a:solidFill>
              </a:rPr>
              <a:t>YÖNELİK)</a:t>
            </a:r>
            <a:endParaRPr lang="tr-TR" sz="3200" b="1" dirty="0">
              <a:solidFill>
                <a:srgbClr val="FF0000"/>
              </a:solidFill>
            </a:endParaRPr>
          </a:p>
        </p:txBody>
      </p:sp>
      <p:pic>
        <p:nvPicPr>
          <p:cNvPr id="1029" name="Picture 5" descr="D:\Users\Hp\Desktop\387-3872599_interview-improving-the-customer-branch-head-development-progr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958" y="4125312"/>
            <a:ext cx="4030716" cy="2732689"/>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8">
            <a:extLst>
              <a:ext uri="{FF2B5EF4-FFF2-40B4-BE49-F238E27FC236}">
                <a16:creationId xmlns="" xmlns:a16="http://schemas.microsoft.com/office/drawing/2014/main" id="{C1B20778-C7CD-2A43-9E2B-9A4E0F53A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7956" y="5395032"/>
            <a:ext cx="4194408" cy="819727"/>
          </a:xfrm>
          <a:prstGeom prst="rect">
            <a:avLst/>
          </a:prstGeom>
        </p:spPr>
      </p:pic>
      <p:pic>
        <p:nvPicPr>
          <p:cNvPr id="1026" name="Picture 2" descr="C:\Users\dell\Desktop\yesilaylogo3_freelogovectors.net_.png"/>
          <p:cNvPicPr>
            <a:picLocks noChangeAspect="1" noChangeArrowheads="1"/>
          </p:cNvPicPr>
          <p:nvPr/>
        </p:nvPicPr>
        <p:blipFill>
          <a:blip r:embed="rId9"/>
          <a:srcRect/>
          <a:stretch>
            <a:fillRect/>
          </a:stretch>
        </p:blipFill>
        <p:spPr bwMode="auto">
          <a:xfrm>
            <a:off x="7464490" y="325472"/>
            <a:ext cx="4391608" cy="1652893"/>
          </a:xfrm>
          <a:prstGeom prst="rect">
            <a:avLst/>
          </a:prstGeom>
          <a:noFill/>
        </p:spPr>
      </p:pic>
      <p:pic>
        <p:nvPicPr>
          <p:cNvPr id="3" name="Picture 2" descr="D:\REHBERLİK HİZMETLERİ ÇALIŞMALARI\NEVŞEHİR RAM_50 (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8708" y="3553816"/>
            <a:ext cx="2927072" cy="292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38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01"/>
          <p:cNvGrpSpPr/>
          <p:nvPr/>
        </p:nvGrpSpPr>
        <p:grpSpPr>
          <a:xfrm>
            <a:off x="356650" y="5244614"/>
            <a:ext cx="11845182" cy="1035000"/>
            <a:chOff x="356650" y="5244614"/>
            <a:chExt cx="11845182" cy="1035000"/>
          </a:xfrm>
        </p:grpSpPr>
        <p:grpSp>
          <p:nvGrpSpPr>
            <p:cNvPr id="3"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08</a:t>
                </a:r>
              </a:p>
            </p:txBody>
          </p:sp>
        </p:grpSp>
        <p:pic>
          <p:nvPicPr>
            <p:cNvPr id="123" name="Resim 122"/>
            <p:cNvPicPr>
              <a:picLocks noChangeAspect="1"/>
            </p:cNvPicPr>
            <p:nvPr/>
          </p:nvPicPr>
          <p:blipFill>
            <a:blip r:embed="rId5"/>
            <a:stretch>
              <a:fillRect/>
            </a:stretch>
          </p:blipFill>
          <p:spPr>
            <a:xfrm>
              <a:off x="356650" y="5244614"/>
              <a:ext cx="2148750" cy="1035000"/>
            </a:xfrm>
            <a:prstGeom prst="rect">
              <a:avLst/>
            </a:prstGeom>
          </p:spPr>
        </p:pic>
      </p:grpSp>
      <p:pic>
        <p:nvPicPr>
          <p:cNvPr id="6" name="Tütün Endüstrisi Kamu Spo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8422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childTnLst>
        </p:cTn>
      </p:par>
    </p:tnLst>
    <p:bldLst>
      <p:bldP spid="9"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7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300507" cy="1938992"/>
          </a:xfrm>
          <a:prstGeom prst="rect">
            <a:avLst/>
          </a:prstGeom>
          <a:noFill/>
        </p:spPr>
        <p:txBody>
          <a:bodyPr wrap="none" rtlCol="0">
            <a:spAutoFit/>
          </a:bodyPr>
          <a:lstStyle/>
          <a:p>
            <a:r>
              <a:rPr lang="tr-TR" sz="6000" b="1" dirty="0"/>
              <a:t>Sigara içer içmez</a:t>
            </a:r>
          </a:p>
          <a:p>
            <a:r>
              <a:rPr lang="tr-TR" sz="6000" b="1" dirty="0"/>
              <a:t>ortaya çıkan etkiler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Kalp atışının hızlanması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4" name="Grup 6"/>
          <p:cNvGrpSpPr/>
          <p:nvPr/>
        </p:nvGrpSpPr>
        <p:grpSpPr>
          <a:xfrm>
            <a:off x="554927" y="2862438"/>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Kan basıncının artması</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5" name="Grup 10"/>
          <p:cNvGrpSpPr/>
          <p:nvPr/>
        </p:nvGrpSpPr>
        <p:grpSpPr>
          <a:xfrm>
            <a:off x="554927" y="3294175"/>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Midenin asit üretmesi</a:t>
              </a: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grpSp>
        <p:nvGrpSpPr>
          <p:cNvPr id="7" name="Grup 24"/>
          <p:cNvGrpSpPr/>
          <p:nvPr/>
        </p:nvGrpSpPr>
        <p:grpSpPr>
          <a:xfrm>
            <a:off x="554927" y="3708430"/>
            <a:ext cx="6642826" cy="646331"/>
            <a:chOff x="554927" y="3721197"/>
            <a:chExt cx="6642826" cy="646331"/>
          </a:xfrm>
        </p:grpSpPr>
        <p:sp>
          <p:nvSpPr>
            <p:cNvPr id="26" name="Dikdörtgen 25"/>
            <p:cNvSpPr/>
            <p:nvPr/>
          </p:nvSpPr>
          <p:spPr>
            <a:xfrm>
              <a:off x="746176" y="3721197"/>
              <a:ext cx="6451577" cy="646331"/>
            </a:xfrm>
            <a:prstGeom prst="rect">
              <a:avLst/>
            </a:prstGeom>
          </p:spPr>
          <p:txBody>
            <a:bodyPr wrap="square">
              <a:spAutoFit/>
            </a:bodyPr>
            <a:lstStyle/>
            <a:p>
              <a:r>
                <a:rPr lang="tr-TR" dirty="0">
                  <a:solidFill>
                    <a:srgbClr val="575757"/>
                  </a:solidFill>
                </a:rPr>
                <a:t>Böbreklerin, olması gerekenden daha az miktarda</a:t>
              </a:r>
            </a:p>
            <a:p>
              <a:r>
                <a:rPr lang="tr-TR" dirty="0">
                  <a:solidFill>
                    <a:srgbClr val="575757"/>
                  </a:solidFill>
                </a:rPr>
                <a:t>idrar üretmesi</a:t>
              </a:r>
            </a:p>
          </p:txBody>
        </p:sp>
        <p:pic>
          <p:nvPicPr>
            <p:cNvPr id="29" name="Resim 28"/>
            <p:cNvPicPr>
              <a:picLocks noChangeAspect="1"/>
            </p:cNvPicPr>
            <p:nvPr/>
          </p:nvPicPr>
          <p:blipFill>
            <a:blip r:embed="rId4"/>
            <a:stretch>
              <a:fillRect/>
            </a:stretch>
          </p:blipFill>
          <p:spPr>
            <a:xfrm>
              <a:off x="554927" y="3823428"/>
              <a:ext cx="191250" cy="180000"/>
            </a:xfrm>
            <a:prstGeom prst="rect">
              <a:avLst/>
            </a:prstGeom>
          </p:spPr>
        </p:pic>
      </p:grpSp>
      <p:grpSp>
        <p:nvGrpSpPr>
          <p:cNvPr id="8" name="Grup 29"/>
          <p:cNvGrpSpPr/>
          <p:nvPr/>
        </p:nvGrpSpPr>
        <p:grpSpPr>
          <a:xfrm>
            <a:off x="554927" y="4373187"/>
            <a:ext cx="6642826" cy="369332"/>
            <a:chOff x="554927" y="3721197"/>
            <a:chExt cx="6642826" cy="369332"/>
          </a:xfrm>
        </p:grpSpPr>
        <p:sp>
          <p:nvSpPr>
            <p:cNvPr id="31" name="Dikdörtgen 30"/>
            <p:cNvSpPr/>
            <p:nvPr/>
          </p:nvSpPr>
          <p:spPr>
            <a:xfrm>
              <a:off x="746176" y="3721197"/>
              <a:ext cx="6451577" cy="369332"/>
            </a:xfrm>
            <a:prstGeom prst="rect">
              <a:avLst/>
            </a:prstGeom>
          </p:spPr>
          <p:txBody>
            <a:bodyPr wrap="square">
              <a:spAutoFit/>
            </a:bodyPr>
            <a:lstStyle/>
            <a:p>
              <a:r>
                <a:rPr lang="tr-TR" dirty="0">
                  <a:solidFill>
                    <a:srgbClr val="575757"/>
                  </a:solidFill>
                </a:rPr>
                <a:t>İştahsızlık</a:t>
              </a:r>
            </a:p>
          </p:txBody>
        </p:sp>
        <p:pic>
          <p:nvPicPr>
            <p:cNvPr id="32" name="Resim 31"/>
            <p:cNvPicPr>
              <a:picLocks noChangeAspect="1"/>
            </p:cNvPicPr>
            <p:nvPr/>
          </p:nvPicPr>
          <p:blipFill>
            <a:blip r:embed="rId4"/>
            <a:stretch>
              <a:fillRect/>
            </a:stretch>
          </p:blipFill>
          <p:spPr>
            <a:xfrm>
              <a:off x="554927" y="3823428"/>
              <a:ext cx="191250" cy="180000"/>
            </a:xfrm>
            <a:prstGeom prst="rect">
              <a:avLst/>
            </a:prstGeom>
          </p:spPr>
        </p:pic>
      </p:grpSp>
      <p:sp>
        <p:nvSpPr>
          <p:cNvPr id="33" name="Rectangle 13">
            <a:extLst>
              <a:ext uri="{FF2B5EF4-FFF2-40B4-BE49-F238E27FC236}">
                <a16:creationId xmlns:a16="http://schemas.microsoft.com/office/drawing/2014/main" xmlns="" id="{935F2349-315B-7842-902E-5E812DA8FBB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4" name="Metin kutusu 33">
            <a:extLst>
              <a:ext uri="{FF2B5EF4-FFF2-40B4-BE49-F238E27FC236}">
                <a16:creationId xmlns:a16="http://schemas.microsoft.com/office/drawing/2014/main" xmlns="" id="{325C02CB-D97D-3044-8157-7C33C704DD3E}"/>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11</a:t>
            </a:fld>
            <a:endParaRPr lang="tr-TR" sz="2400" b="1" dirty="0">
              <a:solidFill>
                <a:srgbClr val="DADADA"/>
              </a:solidFill>
            </a:endParaRPr>
          </a:p>
        </p:txBody>
      </p:sp>
    </p:spTree>
    <p:extLst>
      <p:ext uri="{BB962C8B-B14F-4D97-AF65-F5344CB8AC3E}">
        <p14:creationId xmlns:p14="http://schemas.microsoft.com/office/powerpoint/2010/main" val="53500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7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300507" cy="1938992"/>
          </a:xfrm>
          <a:prstGeom prst="rect">
            <a:avLst/>
          </a:prstGeom>
          <a:noFill/>
        </p:spPr>
        <p:txBody>
          <a:bodyPr wrap="none" rtlCol="0">
            <a:spAutoFit/>
          </a:bodyPr>
          <a:lstStyle/>
          <a:p>
            <a:r>
              <a:rPr lang="tr-TR" sz="6000" b="1" dirty="0"/>
              <a:t>Sigara içer içmez</a:t>
            </a:r>
          </a:p>
          <a:p>
            <a:r>
              <a:rPr lang="tr-TR" sz="6000" b="1" dirty="0"/>
              <a:t>ortaya çıkan etkiler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El ve ayak parmaklarına kan akışının zayıflaması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4" name="Grup 6"/>
          <p:cNvGrpSpPr/>
          <p:nvPr/>
        </p:nvGrpSpPr>
        <p:grpSpPr>
          <a:xfrm>
            <a:off x="554927" y="2862438"/>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Beynin ve sinir sisteminin hızlı çalışması ve sonra yavaşlaması</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5" name="Grup 10"/>
          <p:cNvGrpSpPr/>
          <p:nvPr/>
        </p:nvGrpSpPr>
        <p:grpSpPr>
          <a:xfrm>
            <a:off x="554927" y="3294175"/>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Koku ve tat alma duyularının zayıflaması</a:t>
              </a: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grpSp>
        <p:nvGrpSpPr>
          <p:cNvPr id="7" name="Grup 24"/>
          <p:cNvGrpSpPr/>
          <p:nvPr/>
        </p:nvGrpSpPr>
        <p:grpSpPr>
          <a:xfrm>
            <a:off x="554927" y="3708430"/>
            <a:ext cx="6642826" cy="646331"/>
            <a:chOff x="554927" y="3721197"/>
            <a:chExt cx="6642826" cy="646331"/>
          </a:xfrm>
        </p:grpSpPr>
        <p:sp>
          <p:nvSpPr>
            <p:cNvPr id="26" name="Dikdörtgen 25"/>
            <p:cNvSpPr/>
            <p:nvPr/>
          </p:nvSpPr>
          <p:spPr>
            <a:xfrm>
              <a:off x="746176" y="3721197"/>
              <a:ext cx="6451577" cy="646331"/>
            </a:xfrm>
            <a:prstGeom prst="rect">
              <a:avLst/>
            </a:prstGeom>
          </p:spPr>
          <p:txBody>
            <a:bodyPr wrap="square">
              <a:spAutoFit/>
            </a:bodyPr>
            <a:lstStyle/>
            <a:p>
              <a:r>
                <a:rPr lang="tr-TR" dirty="0">
                  <a:solidFill>
                    <a:srgbClr val="575757"/>
                  </a:solidFill>
                </a:rPr>
                <a:t>Akciğerlerdeki küçük liflerin ve havayollarının gerektiği</a:t>
              </a:r>
            </a:p>
            <a:p>
              <a:r>
                <a:rPr lang="tr-TR" dirty="0">
                  <a:solidFill>
                    <a:srgbClr val="575757"/>
                  </a:solidFill>
                </a:rPr>
                <a:t>şekilde çalışmaması</a:t>
              </a:r>
            </a:p>
          </p:txBody>
        </p:sp>
        <p:pic>
          <p:nvPicPr>
            <p:cNvPr id="29" name="Resim 28"/>
            <p:cNvPicPr>
              <a:picLocks noChangeAspect="1"/>
            </p:cNvPicPr>
            <p:nvPr/>
          </p:nvPicPr>
          <p:blipFill>
            <a:blip r:embed="rId4"/>
            <a:stretch>
              <a:fillRect/>
            </a:stretch>
          </p:blipFill>
          <p:spPr>
            <a:xfrm>
              <a:off x="554927" y="3823428"/>
              <a:ext cx="191250" cy="180000"/>
            </a:xfrm>
            <a:prstGeom prst="rect">
              <a:avLst/>
            </a:prstGeom>
          </p:spPr>
        </p:pic>
      </p:grpSp>
      <p:grpSp>
        <p:nvGrpSpPr>
          <p:cNvPr id="8" name="Grup 29"/>
          <p:cNvGrpSpPr/>
          <p:nvPr/>
        </p:nvGrpSpPr>
        <p:grpSpPr>
          <a:xfrm>
            <a:off x="554927" y="4373187"/>
            <a:ext cx="6642826" cy="369332"/>
            <a:chOff x="554927" y="3721197"/>
            <a:chExt cx="6642826" cy="369332"/>
          </a:xfrm>
        </p:grpSpPr>
        <p:sp>
          <p:nvSpPr>
            <p:cNvPr id="31" name="Dikdörtgen 30"/>
            <p:cNvSpPr/>
            <p:nvPr/>
          </p:nvSpPr>
          <p:spPr>
            <a:xfrm>
              <a:off x="746176" y="3721197"/>
              <a:ext cx="6451577" cy="369332"/>
            </a:xfrm>
            <a:prstGeom prst="rect">
              <a:avLst/>
            </a:prstGeom>
          </p:spPr>
          <p:txBody>
            <a:bodyPr wrap="square">
              <a:spAutoFit/>
            </a:bodyPr>
            <a:lstStyle/>
            <a:p>
              <a:r>
                <a:rPr lang="tr-TR" dirty="0">
                  <a:solidFill>
                    <a:srgbClr val="575757"/>
                  </a:solidFill>
                </a:rPr>
                <a:t>Beyindeki kan akışının yavaşlaması</a:t>
              </a:r>
            </a:p>
          </p:txBody>
        </p:sp>
        <p:pic>
          <p:nvPicPr>
            <p:cNvPr id="32" name="Resim 31"/>
            <p:cNvPicPr>
              <a:picLocks noChangeAspect="1"/>
            </p:cNvPicPr>
            <p:nvPr/>
          </p:nvPicPr>
          <p:blipFill>
            <a:blip r:embed="rId4"/>
            <a:stretch>
              <a:fillRect/>
            </a:stretch>
          </p:blipFill>
          <p:spPr>
            <a:xfrm>
              <a:off x="554927" y="3823428"/>
              <a:ext cx="191250" cy="180000"/>
            </a:xfrm>
            <a:prstGeom prst="rect">
              <a:avLst/>
            </a:prstGeom>
          </p:spPr>
        </p:pic>
      </p:grpSp>
      <p:sp>
        <p:nvSpPr>
          <p:cNvPr id="33" name="Rectangle 13">
            <a:extLst>
              <a:ext uri="{FF2B5EF4-FFF2-40B4-BE49-F238E27FC236}">
                <a16:creationId xmlns:a16="http://schemas.microsoft.com/office/drawing/2014/main" xmlns="" id="{B0C5585A-1C38-3C4A-A25D-7F54A43671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4" name="Metin kutusu 33">
            <a:extLst>
              <a:ext uri="{FF2B5EF4-FFF2-40B4-BE49-F238E27FC236}">
                <a16:creationId xmlns:a16="http://schemas.microsoft.com/office/drawing/2014/main" xmlns="" id="{DE37A476-B69F-964F-9B8D-45C63C03D968}"/>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12</a:t>
            </a:fld>
            <a:endParaRPr lang="tr-TR" sz="2400" b="1" dirty="0">
              <a:solidFill>
                <a:srgbClr val="DADADA"/>
              </a:solidFill>
            </a:endParaRPr>
          </a:p>
        </p:txBody>
      </p:sp>
    </p:spTree>
    <p:extLst>
      <p:ext uri="{BB962C8B-B14F-4D97-AF65-F5344CB8AC3E}">
        <p14:creationId xmlns:p14="http://schemas.microsoft.com/office/powerpoint/2010/main" val="210032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8000" t="-8000" r="-3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 name="Grup 9"/>
          <p:cNvGrpSpPr/>
          <p:nvPr/>
        </p:nvGrpSpPr>
        <p:grpSpPr>
          <a:xfrm>
            <a:off x="554927" y="1881525"/>
            <a:ext cx="3689195" cy="369332"/>
            <a:chOff x="554927" y="1881525"/>
            <a:chExt cx="3689195" cy="369332"/>
          </a:xfrm>
        </p:grpSpPr>
        <p:sp>
          <p:nvSpPr>
            <p:cNvPr id="16" name="Metin kutusu 15"/>
            <p:cNvSpPr txBox="1"/>
            <p:nvPr/>
          </p:nvSpPr>
          <p:spPr>
            <a:xfrm>
              <a:off x="746177" y="1881525"/>
              <a:ext cx="3497945" cy="369332"/>
            </a:xfrm>
            <a:prstGeom prst="rect">
              <a:avLst/>
            </a:prstGeom>
            <a:noFill/>
          </p:spPr>
          <p:txBody>
            <a:bodyPr wrap="none" rtlCol="0">
              <a:spAutoFit/>
            </a:bodyPr>
            <a:lstStyle/>
            <a:p>
              <a:r>
                <a:rPr lang="tr-TR" dirty="0">
                  <a:solidFill>
                    <a:srgbClr val="575757"/>
                  </a:solidFill>
                </a:rPr>
                <a:t>Sık sık nefessiz kalmak ve öksürmek</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Dişlerde sarı ya da siyah lekelerin oluşması </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Daha kırışık ve kuru bir ciltle olduğundan</a:t>
              </a:r>
            </a:p>
            <a:p>
              <a:r>
                <a:rPr lang="tr-TR" dirty="0">
                  <a:solidFill>
                    <a:srgbClr val="575757"/>
                  </a:solidFill>
                </a:rPr>
                <a:t>yaşlı görünmek</a:t>
              </a:r>
              <a:endParaRPr lang="tr-TR" b="1" dirty="0">
                <a:solidFill>
                  <a:srgbClr val="575757"/>
                </a:solidFill>
              </a:endParaRP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8" name="Grup 21"/>
          <p:cNvGrpSpPr/>
          <p:nvPr/>
        </p:nvGrpSpPr>
        <p:grpSpPr>
          <a:xfrm>
            <a:off x="554927" y="3743662"/>
            <a:ext cx="3765690" cy="369332"/>
            <a:chOff x="554927" y="1881525"/>
            <a:chExt cx="3765690" cy="369332"/>
          </a:xfrm>
        </p:grpSpPr>
        <p:sp>
          <p:nvSpPr>
            <p:cNvPr id="23" name="Metin kutusu 22"/>
            <p:cNvSpPr txBox="1"/>
            <p:nvPr/>
          </p:nvSpPr>
          <p:spPr>
            <a:xfrm>
              <a:off x="746177" y="1881525"/>
              <a:ext cx="3574440" cy="369332"/>
            </a:xfrm>
            <a:prstGeom prst="rect">
              <a:avLst/>
            </a:prstGeom>
            <a:noFill/>
          </p:spPr>
          <p:txBody>
            <a:bodyPr wrap="none" rtlCol="0">
              <a:spAutoFit/>
            </a:bodyPr>
            <a:lstStyle/>
            <a:p>
              <a:r>
                <a:rPr lang="tr-TR" dirty="0">
                  <a:solidFill>
                    <a:srgbClr val="575757"/>
                  </a:solidFill>
                </a:rPr>
                <a:t>Kadınlarda ve erkeklerde kısırlık riski</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
        <p:nvSpPr>
          <p:cNvPr id="25" name="Rectangle 13">
            <a:extLst>
              <a:ext uri="{FF2B5EF4-FFF2-40B4-BE49-F238E27FC236}">
                <a16:creationId xmlns:a16="http://schemas.microsoft.com/office/drawing/2014/main" xmlns="" id="{97F74617-1A75-6F4D-9DF7-303C24385A9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xmlns="" id="{F68E3BC2-DA04-E143-B55A-67672CD7E7AD}"/>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13</a:t>
            </a:fld>
            <a:endParaRPr lang="tr-TR" sz="2400" b="1" dirty="0">
              <a:solidFill>
                <a:srgbClr val="DADADA"/>
              </a:solidFill>
            </a:endParaRPr>
          </a:p>
        </p:txBody>
      </p:sp>
    </p:spTree>
    <p:extLst>
      <p:ext uri="{BB962C8B-B14F-4D97-AF65-F5344CB8AC3E}">
        <p14:creationId xmlns:p14="http://schemas.microsoft.com/office/powerpoint/2010/main" val="28915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8000" t="-8000" r="-3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 name="Grup 9"/>
          <p:cNvGrpSpPr/>
          <p:nvPr/>
        </p:nvGrpSpPr>
        <p:grpSpPr>
          <a:xfrm>
            <a:off x="554927" y="1881525"/>
            <a:ext cx="3980942" cy="400110"/>
            <a:chOff x="554927" y="1881525"/>
            <a:chExt cx="3980942" cy="400110"/>
          </a:xfrm>
        </p:grpSpPr>
        <p:sp>
          <p:nvSpPr>
            <p:cNvPr id="16" name="Metin kutusu 15"/>
            <p:cNvSpPr txBox="1"/>
            <p:nvPr/>
          </p:nvSpPr>
          <p:spPr>
            <a:xfrm>
              <a:off x="746177" y="1881525"/>
              <a:ext cx="3789692" cy="400110"/>
            </a:xfrm>
            <a:prstGeom prst="rect">
              <a:avLst/>
            </a:prstGeom>
            <a:noFill/>
          </p:spPr>
          <p:txBody>
            <a:bodyPr wrap="none" rtlCol="0">
              <a:spAutoFit/>
            </a:bodyPr>
            <a:lstStyle/>
            <a:p>
              <a:r>
                <a:rPr lang="tr-TR" dirty="0">
                  <a:solidFill>
                    <a:srgbClr val="575757"/>
                  </a:solidFill>
                </a:rPr>
                <a:t>Kemiklerde</a:t>
              </a:r>
              <a:r>
                <a:rPr lang="tr-TR" sz="2000" dirty="0">
                  <a:solidFill>
                    <a:srgbClr val="575757"/>
                  </a:solidFill>
                </a:rPr>
                <a:t> kırılma riskinin artması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Saçlarda dökülme</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Tırnaklarda sararma</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8" name="Grup 21"/>
          <p:cNvGrpSpPr/>
          <p:nvPr/>
        </p:nvGrpSpPr>
        <p:grpSpPr>
          <a:xfrm>
            <a:off x="554927" y="3474586"/>
            <a:ext cx="6287250" cy="369332"/>
            <a:chOff x="554927" y="2970954"/>
            <a:chExt cx="6287250" cy="369332"/>
          </a:xfrm>
        </p:grpSpPr>
        <p:sp>
          <p:nvSpPr>
            <p:cNvPr id="23" name="Dikdörtgen 22"/>
            <p:cNvSpPr/>
            <p:nvPr/>
          </p:nvSpPr>
          <p:spPr>
            <a:xfrm>
              <a:off x="746177" y="2970954"/>
              <a:ext cx="6096000" cy="369332"/>
            </a:xfrm>
            <a:prstGeom prst="rect">
              <a:avLst/>
            </a:prstGeom>
          </p:spPr>
          <p:txBody>
            <a:bodyPr>
              <a:spAutoFit/>
            </a:bodyPr>
            <a:lstStyle/>
            <a:p>
              <a:r>
                <a:rPr lang="tr-TR" dirty="0">
                  <a:solidFill>
                    <a:srgbClr val="575757"/>
                  </a:solidFill>
                </a:rPr>
                <a:t>Kötü nefes kokusu</a:t>
              </a:r>
            </a:p>
          </p:txBody>
        </p:sp>
        <p:pic>
          <p:nvPicPr>
            <p:cNvPr id="24" name="Resim 23"/>
            <p:cNvPicPr>
              <a:picLocks noChangeAspect="1"/>
            </p:cNvPicPr>
            <p:nvPr/>
          </p:nvPicPr>
          <p:blipFill>
            <a:blip r:embed="rId4"/>
            <a:stretch>
              <a:fillRect/>
            </a:stretch>
          </p:blipFill>
          <p:spPr>
            <a:xfrm>
              <a:off x="554927" y="3077510"/>
              <a:ext cx="191250" cy="180000"/>
            </a:xfrm>
            <a:prstGeom prst="rect">
              <a:avLst/>
            </a:prstGeom>
          </p:spPr>
        </p:pic>
      </p:grpSp>
      <p:sp>
        <p:nvSpPr>
          <p:cNvPr id="25" name="Rectangle 13">
            <a:extLst>
              <a:ext uri="{FF2B5EF4-FFF2-40B4-BE49-F238E27FC236}">
                <a16:creationId xmlns:a16="http://schemas.microsoft.com/office/drawing/2014/main" xmlns="" id="{57675B3D-EB7D-FF41-9333-FEA7B02E23B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xmlns="" id="{925DB334-0101-F247-A66D-BEC3DCF90B4A}"/>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14</a:t>
            </a:fld>
            <a:endParaRPr lang="tr-TR" sz="2400" b="1" dirty="0">
              <a:solidFill>
                <a:srgbClr val="DADADA"/>
              </a:solidFill>
            </a:endParaRPr>
          </a:p>
        </p:txBody>
      </p:sp>
    </p:spTree>
    <p:extLst>
      <p:ext uri="{BB962C8B-B14F-4D97-AF65-F5344CB8AC3E}">
        <p14:creationId xmlns:p14="http://schemas.microsoft.com/office/powerpoint/2010/main" val="26058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1634711" cy="1015663"/>
          </a:xfrm>
          <a:prstGeom prst="rect">
            <a:avLst/>
          </a:prstGeom>
          <a:noFill/>
        </p:spPr>
        <p:txBody>
          <a:bodyPr wrap="square" rtlCol="0">
            <a:spAutoFit/>
          </a:bodyPr>
          <a:lstStyle/>
          <a:p>
            <a:r>
              <a:rPr lang="tr-TR" sz="6000" b="1" dirty="0"/>
              <a:t>Sigaranın tetiklediği hastalıklar</a:t>
            </a:r>
          </a:p>
        </p:txBody>
      </p:sp>
      <p:grpSp>
        <p:nvGrpSpPr>
          <p:cNvPr id="3" name="Grup 28"/>
          <p:cNvGrpSpPr/>
          <p:nvPr/>
        </p:nvGrpSpPr>
        <p:grpSpPr>
          <a:xfrm>
            <a:off x="558148" y="2166743"/>
            <a:ext cx="4999489" cy="646331"/>
            <a:chOff x="554927" y="1881525"/>
            <a:chExt cx="4999489" cy="646331"/>
          </a:xfrm>
        </p:grpSpPr>
        <p:sp>
          <p:nvSpPr>
            <p:cNvPr id="30" name="Metin kutusu 29"/>
            <p:cNvSpPr txBox="1"/>
            <p:nvPr/>
          </p:nvSpPr>
          <p:spPr>
            <a:xfrm>
              <a:off x="746177" y="1881525"/>
              <a:ext cx="4808239" cy="646331"/>
            </a:xfrm>
            <a:prstGeom prst="rect">
              <a:avLst/>
            </a:prstGeom>
            <a:noFill/>
          </p:spPr>
          <p:txBody>
            <a:bodyPr wrap="none" rtlCol="0">
              <a:spAutoFit/>
            </a:bodyPr>
            <a:lstStyle/>
            <a:p>
              <a:r>
                <a:rPr lang="tr-TR" dirty="0">
                  <a:solidFill>
                    <a:srgbClr val="575757"/>
                  </a:solidFill>
                </a:rPr>
                <a:t>Özellikle ciğerlerdeki ve kalpteki kan damarlarının</a:t>
              </a:r>
            </a:p>
            <a:p>
              <a:r>
                <a:rPr lang="tr-TR" dirty="0">
                  <a:solidFill>
                    <a:srgbClr val="575757"/>
                  </a:solidFill>
                </a:rPr>
                <a:t>daralması ve kalınlaşması</a:t>
              </a:r>
            </a:p>
          </p:txBody>
        </p:sp>
        <p:pic>
          <p:nvPicPr>
            <p:cNvPr id="31" name="Resim 30"/>
            <p:cNvPicPr>
              <a:picLocks noChangeAspect="1"/>
            </p:cNvPicPr>
            <p:nvPr/>
          </p:nvPicPr>
          <p:blipFill>
            <a:blip r:embed="rId2"/>
            <a:stretch>
              <a:fillRect/>
            </a:stretch>
          </p:blipFill>
          <p:spPr>
            <a:xfrm>
              <a:off x="554927" y="1991580"/>
              <a:ext cx="191250" cy="180000"/>
            </a:xfrm>
            <a:prstGeom prst="rect">
              <a:avLst/>
            </a:prstGeom>
          </p:spPr>
        </p:pic>
      </p:grpSp>
      <p:grpSp>
        <p:nvGrpSpPr>
          <p:cNvPr id="4" name="Grup 31"/>
          <p:cNvGrpSpPr/>
          <p:nvPr/>
        </p:nvGrpSpPr>
        <p:grpSpPr>
          <a:xfrm>
            <a:off x="558148" y="2984684"/>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Solunumla ilgili enfeksiyonlar</a:t>
              </a:r>
            </a:p>
          </p:txBody>
        </p:sp>
        <p:pic>
          <p:nvPicPr>
            <p:cNvPr id="34" name="Resim 33"/>
            <p:cNvPicPr>
              <a:picLocks noChangeAspect="1"/>
            </p:cNvPicPr>
            <p:nvPr/>
          </p:nvPicPr>
          <p:blipFill>
            <a:blip r:embed="rId2"/>
            <a:stretch>
              <a:fillRect/>
            </a:stretch>
          </p:blipFill>
          <p:spPr>
            <a:xfrm>
              <a:off x="554927" y="2549458"/>
              <a:ext cx="191250" cy="180000"/>
            </a:xfrm>
            <a:prstGeom prst="rect">
              <a:avLst/>
            </a:prstGeom>
          </p:spPr>
        </p:pic>
      </p:grpSp>
      <p:grpSp>
        <p:nvGrpSpPr>
          <p:cNvPr id="5" name="Grup 34"/>
          <p:cNvGrpSpPr/>
          <p:nvPr/>
        </p:nvGrpSpPr>
        <p:grpSpPr>
          <a:xfrm>
            <a:off x="558148" y="3508613"/>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Kronik bronşit</a:t>
              </a:r>
            </a:p>
          </p:txBody>
        </p:sp>
        <p:pic>
          <p:nvPicPr>
            <p:cNvPr id="37" name="Resim 36"/>
            <p:cNvPicPr>
              <a:picLocks noChangeAspect="1"/>
            </p:cNvPicPr>
            <p:nvPr/>
          </p:nvPicPr>
          <p:blipFill>
            <a:blip r:embed="rId2"/>
            <a:stretch>
              <a:fillRect/>
            </a:stretch>
          </p:blipFill>
          <p:spPr>
            <a:xfrm>
              <a:off x="554927" y="3077510"/>
              <a:ext cx="191250" cy="180000"/>
            </a:xfrm>
            <a:prstGeom prst="rect">
              <a:avLst/>
            </a:prstGeom>
          </p:spPr>
        </p:pic>
      </p:grpSp>
      <p:grpSp>
        <p:nvGrpSpPr>
          <p:cNvPr id="6" name="Grup 37"/>
          <p:cNvGrpSpPr/>
          <p:nvPr/>
        </p:nvGrpSpPr>
        <p:grpSpPr>
          <a:xfrm>
            <a:off x="558148" y="4043799"/>
            <a:ext cx="6322410" cy="369332"/>
            <a:chOff x="554927" y="2982844"/>
            <a:chExt cx="6322410" cy="369332"/>
          </a:xfrm>
        </p:grpSpPr>
        <p:sp>
          <p:nvSpPr>
            <p:cNvPr id="39" name="Dikdörtgen 38"/>
            <p:cNvSpPr/>
            <p:nvPr/>
          </p:nvSpPr>
          <p:spPr>
            <a:xfrm>
              <a:off x="781337" y="2982844"/>
              <a:ext cx="6096000" cy="369332"/>
            </a:xfrm>
            <a:prstGeom prst="rect">
              <a:avLst/>
            </a:prstGeom>
          </p:spPr>
          <p:txBody>
            <a:bodyPr>
              <a:spAutoFit/>
            </a:bodyPr>
            <a:lstStyle/>
            <a:p>
              <a:r>
                <a:rPr lang="tr-TR" dirty="0">
                  <a:solidFill>
                    <a:srgbClr val="575757"/>
                  </a:solidFill>
                </a:rPr>
                <a:t>Zatürre</a:t>
              </a:r>
            </a:p>
          </p:txBody>
        </p:sp>
        <p:pic>
          <p:nvPicPr>
            <p:cNvPr id="40" name="Resim 39"/>
            <p:cNvPicPr>
              <a:picLocks noChangeAspect="1"/>
            </p:cNvPicPr>
            <p:nvPr/>
          </p:nvPicPr>
          <p:blipFill>
            <a:blip r:embed="rId2"/>
            <a:stretch>
              <a:fillRect/>
            </a:stretch>
          </p:blipFill>
          <p:spPr>
            <a:xfrm>
              <a:off x="554927" y="3077510"/>
              <a:ext cx="191250" cy="180000"/>
            </a:xfrm>
            <a:prstGeom prst="rect">
              <a:avLst/>
            </a:prstGeom>
          </p:spPr>
        </p:pic>
      </p:grpSp>
      <p:pic>
        <p:nvPicPr>
          <p:cNvPr id="2" name="Resim 1"/>
          <p:cNvPicPr>
            <a:picLocks noChangeAspect="1"/>
          </p:cNvPicPr>
          <p:nvPr/>
        </p:nvPicPr>
        <p:blipFill>
          <a:blip r:embed="rId3"/>
          <a:stretch>
            <a:fillRect/>
          </a:stretch>
        </p:blipFill>
        <p:spPr>
          <a:xfrm>
            <a:off x="8595297" y="1730968"/>
            <a:ext cx="3396064" cy="3396064"/>
          </a:xfrm>
          <a:prstGeom prst="rect">
            <a:avLst/>
          </a:prstGeom>
        </p:spPr>
      </p:pic>
    </p:spTree>
    <p:extLst>
      <p:ext uri="{BB962C8B-B14F-4D97-AF65-F5344CB8AC3E}">
        <p14:creationId xmlns:p14="http://schemas.microsoft.com/office/powerpoint/2010/main" val="7208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1654375" cy="1015663"/>
          </a:xfrm>
          <a:prstGeom prst="rect">
            <a:avLst/>
          </a:prstGeom>
          <a:noFill/>
        </p:spPr>
        <p:txBody>
          <a:bodyPr wrap="square" rtlCol="0">
            <a:spAutoFit/>
          </a:bodyPr>
          <a:lstStyle/>
          <a:p>
            <a:r>
              <a:rPr lang="tr-TR" sz="6000" b="1" dirty="0"/>
              <a:t>Sigaranın tetiklediği hastalıklar</a:t>
            </a:r>
          </a:p>
        </p:txBody>
      </p:sp>
      <p:grpSp>
        <p:nvGrpSpPr>
          <p:cNvPr id="2" name="Grup 28"/>
          <p:cNvGrpSpPr/>
          <p:nvPr/>
        </p:nvGrpSpPr>
        <p:grpSpPr>
          <a:xfrm>
            <a:off x="595203" y="2101908"/>
            <a:ext cx="974157" cy="400110"/>
            <a:chOff x="554927" y="1881525"/>
            <a:chExt cx="974157" cy="400110"/>
          </a:xfrm>
        </p:grpSpPr>
        <p:sp>
          <p:nvSpPr>
            <p:cNvPr id="30" name="Metin kutusu 29"/>
            <p:cNvSpPr txBox="1"/>
            <p:nvPr/>
          </p:nvSpPr>
          <p:spPr>
            <a:xfrm>
              <a:off x="746177" y="1881525"/>
              <a:ext cx="782907" cy="400110"/>
            </a:xfrm>
            <a:prstGeom prst="rect">
              <a:avLst/>
            </a:prstGeom>
            <a:noFill/>
          </p:spPr>
          <p:txBody>
            <a:bodyPr wrap="none" rtlCol="0">
              <a:spAutoFit/>
            </a:bodyPr>
            <a:lstStyle/>
            <a:p>
              <a:r>
                <a:rPr lang="tr-TR" sz="2000" dirty="0">
                  <a:solidFill>
                    <a:srgbClr val="575757"/>
                  </a:solidFill>
                </a:rPr>
                <a:t>Astım</a:t>
              </a:r>
            </a:p>
          </p:txBody>
        </p:sp>
        <p:pic>
          <p:nvPicPr>
            <p:cNvPr id="31" name="Resim 30"/>
            <p:cNvPicPr>
              <a:picLocks noChangeAspect="1"/>
            </p:cNvPicPr>
            <p:nvPr/>
          </p:nvPicPr>
          <p:blipFill>
            <a:blip r:embed="rId2"/>
            <a:stretch>
              <a:fillRect/>
            </a:stretch>
          </p:blipFill>
          <p:spPr>
            <a:xfrm>
              <a:off x="554927" y="1991580"/>
              <a:ext cx="191250" cy="180000"/>
            </a:xfrm>
            <a:prstGeom prst="rect">
              <a:avLst/>
            </a:prstGeom>
          </p:spPr>
        </p:pic>
      </p:grpSp>
      <p:grpSp>
        <p:nvGrpSpPr>
          <p:cNvPr id="4" name="Grup 31"/>
          <p:cNvGrpSpPr/>
          <p:nvPr/>
        </p:nvGrpSpPr>
        <p:grpSpPr>
          <a:xfrm>
            <a:off x="595203" y="2656768"/>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Mide ülseri</a:t>
              </a:r>
            </a:p>
          </p:txBody>
        </p:sp>
        <p:pic>
          <p:nvPicPr>
            <p:cNvPr id="34" name="Resim 33"/>
            <p:cNvPicPr>
              <a:picLocks noChangeAspect="1"/>
            </p:cNvPicPr>
            <p:nvPr/>
          </p:nvPicPr>
          <p:blipFill>
            <a:blip r:embed="rId2"/>
            <a:stretch>
              <a:fillRect/>
            </a:stretch>
          </p:blipFill>
          <p:spPr>
            <a:xfrm>
              <a:off x="554927" y="2549458"/>
              <a:ext cx="191250" cy="180000"/>
            </a:xfrm>
            <a:prstGeom prst="rect">
              <a:avLst/>
            </a:prstGeom>
          </p:spPr>
        </p:pic>
      </p:grpSp>
      <p:grpSp>
        <p:nvGrpSpPr>
          <p:cNvPr id="5" name="Grup 34"/>
          <p:cNvGrpSpPr/>
          <p:nvPr/>
        </p:nvGrpSpPr>
        <p:grpSpPr>
          <a:xfrm>
            <a:off x="595203" y="3182666"/>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Damar hastalıkları</a:t>
              </a:r>
            </a:p>
          </p:txBody>
        </p:sp>
        <p:pic>
          <p:nvPicPr>
            <p:cNvPr id="37" name="Resim 36"/>
            <p:cNvPicPr>
              <a:picLocks noChangeAspect="1"/>
            </p:cNvPicPr>
            <p:nvPr/>
          </p:nvPicPr>
          <p:blipFill>
            <a:blip r:embed="rId2"/>
            <a:stretch>
              <a:fillRect/>
            </a:stretch>
          </p:blipFill>
          <p:spPr>
            <a:xfrm>
              <a:off x="554927" y="3077510"/>
              <a:ext cx="191250" cy="180000"/>
            </a:xfrm>
            <a:prstGeom prst="rect">
              <a:avLst/>
            </a:prstGeom>
          </p:spPr>
        </p:pic>
      </p:grpSp>
      <p:grpSp>
        <p:nvGrpSpPr>
          <p:cNvPr id="6" name="Grup 37"/>
          <p:cNvGrpSpPr/>
          <p:nvPr/>
        </p:nvGrpSpPr>
        <p:grpSpPr>
          <a:xfrm>
            <a:off x="595203" y="3705962"/>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Kronik baş ağrıları</a:t>
              </a:r>
            </a:p>
          </p:txBody>
        </p:sp>
        <p:pic>
          <p:nvPicPr>
            <p:cNvPr id="40" name="Resim 39"/>
            <p:cNvPicPr>
              <a:picLocks noChangeAspect="1"/>
            </p:cNvPicPr>
            <p:nvPr/>
          </p:nvPicPr>
          <p:blipFill>
            <a:blip r:embed="rId2"/>
            <a:stretch>
              <a:fillRect/>
            </a:stretch>
          </p:blipFill>
          <p:spPr>
            <a:xfrm>
              <a:off x="554927" y="3077510"/>
              <a:ext cx="191250" cy="180000"/>
            </a:xfrm>
            <a:prstGeom prst="rect">
              <a:avLst/>
            </a:prstGeom>
          </p:spPr>
        </p:pic>
      </p:grpSp>
      <p:grpSp>
        <p:nvGrpSpPr>
          <p:cNvPr id="7" name="Grup 24"/>
          <p:cNvGrpSpPr/>
          <p:nvPr/>
        </p:nvGrpSpPr>
        <p:grpSpPr>
          <a:xfrm>
            <a:off x="595203" y="4177135"/>
            <a:ext cx="6287250" cy="369332"/>
            <a:chOff x="554927" y="2970954"/>
            <a:chExt cx="6287250" cy="369332"/>
          </a:xfrm>
        </p:grpSpPr>
        <p:sp>
          <p:nvSpPr>
            <p:cNvPr id="41" name="Dikdörtgen 40"/>
            <p:cNvSpPr/>
            <p:nvPr/>
          </p:nvSpPr>
          <p:spPr>
            <a:xfrm>
              <a:off x="746177" y="2970954"/>
              <a:ext cx="6096000" cy="369332"/>
            </a:xfrm>
            <a:prstGeom prst="rect">
              <a:avLst/>
            </a:prstGeom>
          </p:spPr>
          <p:txBody>
            <a:bodyPr>
              <a:spAutoFit/>
            </a:bodyPr>
            <a:lstStyle/>
            <a:p>
              <a:r>
                <a:rPr lang="tr-TR" dirty="0">
                  <a:solidFill>
                    <a:srgbClr val="575757"/>
                  </a:solidFill>
                </a:rPr>
                <a:t>Kalp krizi ve kalp ile ilgili hastalıklar</a:t>
              </a:r>
            </a:p>
          </p:txBody>
        </p:sp>
        <p:pic>
          <p:nvPicPr>
            <p:cNvPr id="42" name="Resim 41"/>
            <p:cNvPicPr>
              <a:picLocks noChangeAspect="1"/>
            </p:cNvPicPr>
            <p:nvPr/>
          </p:nvPicPr>
          <p:blipFill>
            <a:blip r:embed="rId2"/>
            <a:stretch>
              <a:fillRect/>
            </a:stretch>
          </p:blipFill>
          <p:spPr>
            <a:xfrm>
              <a:off x="554927" y="3077510"/>
              <a:ext cx="191250" cy="180000"/>
            </a:xfrm>
            <a:prstGeom prst="rect">
              <a:avLst/>
            </a:prstGeom>
          </p:spPr>
        </p:pic>
      </p:grpSp>
      <p:pic>
        <p:nvPicPr>
          <p:cNvPr id="3" name="Resim 2"/>
          <p:cNvPicPr>
            <a:picLocks noChangeAspect="1"/>
          </p:cNvPicPr>
          <p:nvPr/>
        </p:nvPicPr>
        <p:blipFill>
          <a:blip r:embed="rId3"/>
          <a:stretch>
            <a:fillRect/>
          </a:stretch>
        </p:blipFill>
        <p:spPr>
          <a:xfrm>
            <a:off x="8605542" y="1731600"/>
            <a:ext cx="3385819" cy="3394800"/>
          </a:xfrm>
          <a:prstGeom prst="rect">
            <a:avLst/>
          </a:prstGeom>
        </p:spPr>
      </p:pic>
    </p:spTree>
    <p:extLst>
      <p:ext uri="{BB962C8B-B14F-4D97-AF65-F5344CB8AC3E}">
        <p14:creationId xmlns:p14="http://schemas.microsoft.com/office/powerpoint/2010/main" val="232568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1513925" cy="1015663"/>
          </a:xfrm>
          <a:prstGeom prst="rect">
            <a:avLst/>
          </a:prstGeom>
          <a:noFill/>
        </p:spPr>
        <p:txBody>
          <a:bodyPr wrap="square" rtlCol="0">
            <a:spAutoFit/>
          </a:bodyPr>
          <a:lstStyle/>
          <a:p>
            <a:r>
              <a:rPr lang="tr-TR" sz="6000" b="1" dirty="0"/>
              <a:t>Sigaranın tetiklediği hastalıklar</a:t>
            </a:r>
          </a:p>
        </p:txBody>
      </p:sp>
      <p:grpSp>
        <p:nvGrpSpPr>
          <p:cNvPr id="3" name="Grup 28"/>
          <p:cNvGrpSpPr/>
          <p:nvPr/>
        </p:nvGrpSpPr>
        <p:grpSpPr>
          <a:xfrm>
            <a:off x="561416" y="2219227"/>
            <a:ext cx="3531139" cy="646331"/>
            <a:chOff x="554927" y="1881525"/>
            <a:chExt cx="3531139" cy="646331"/>
          </a:xfrm>
        </p:grpSpPr>
        <p:sp>
          <p:nvSpPr>
            <p:cNvPr id="30" name="Metin kutusu 29"/>
            <p:cNvSpPr txBox="1"/>
            <p:nvPr/>
          </p:nvSpPr>
          <p:spPr>
            <a:xfrm>
              <a:off x="746177" y="1881525"/>
              <a:ext cx="3339889" cy="646331"/>
            </a:xfrm>
            <a:prstGeom prst="rect">
              <a:avLst/>
            </a:prstGeom>
            <a:noFill/>
          </p:spPr>
          <p:txBody>
            <a:bodyPr wrap="none" rtlCol="0">
              <a:spAutoFit/>
            </a:bodyPr>
            <a:lstStyle/>
            <a:p>
              <a:r>
                <a:rPr lang="tr-TR" dirty="0">
                  <a:solidFill>
                    <a:srgbClr val="575757"/>
                  </a:solidFill>
                </a:rPr>
                <a:t>Akciğer, böbrek, pankreas, gırtlak,</a:t>
              </a:r>
            </a:p>
            <a:p>
              <a:r>
                <a:rPr lang="tr-TR" dirty="0">
                  <a:solidFill>
                    <a:srgbClr val="575757"/>
                  </a:solidFill>
                </a:rPr>
                <a:t>mesane, rahim ve mide kanseri</a:t>
              </a:r>
            </a:p>
          </p:txBody>
        </p:sp>
        <p:pic>
          <p:nvPicPr>
            <p:cNvPr id="31" name="Resim 30"/>
            <p:cNvPicPr>
              <a:picLocks noChangeAspect="1"/>
            </p:cNvPicPr>
            <p:nvPr/>
          </p:nvPicPr>
          <p:blipFill>
            <a:blip r:embed="rId2"/>
            <a:stretch>
              <a:fillRect/>
            </a:stretch>
          </p:blipFill>
          <p:spPr>
            <a:xfrm>
              <a:off x="554927" y="1991580"/>
              <a:ext cx="191250" cy="180000"/>
            </a:xfrm>
            <a:prstGeom prst="rect">
              <a:avLst/>
            </a:prstGeom>
          </p:spPr>
        </p:pic>
      </p:grpSp>
      <p:grpSp>
        <p:nvGrpSpPr>
          <p:cNvPr id="4" name="Grup 31"/>
          <p:cNvGrpSpPr/>
          <p:nvPr/>
        </p:nvGrpSpPr>
        <p:grpSpPr>
          <a:xfrm>
            <a:off x="561416" y="3037168"/>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Felç</a:t>
              </a:r>
            </a:p>
          </p:txBody>
        </p:sp>
        <p:pic>
          <p:nvPicPr>
            <p:cNvPr id="34" name="Resim 33"/>
            <p:cNvPicPr>
              <a:picLocks noChangeAspect="1"/>
            </p:cNvPicPr>
            <p:nvPr/>
          </p:nvPicPr>
          <p:blipFill>
            <a:blip r:embed="rId2"/>
            <a:stretch>
              <a:fillRect/>
            </a:stretch>
          </p:blipFill>
          <p:spPr>
            <a:xfrm>
              <a:off x="554927" y="2549458"/>
              <a:ext cx="191250" cy="180000"/>
            </a:xfrm>
            <a:prstGeom prst="rect">
              <a:avLst/>
            </a:prstGeom>
          </p:spPr>
        </p:pic>
      </p:grpSp>
      <p:grpSp>
        <p:nvGrpSpPr>
          <p:cNvPr id="5" name="Grup 34"/>
          <p:cNvGrpSpPr/>
          <p:nvPr/>
        </p:nvGrpSpPr>
        <p:grpSpPr>
          <a:xfrm>
            <a:off x="561416" y="3561097"/>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Parmaklarda kangren</a:t>
              </a:r>
            </a:p>
          </p:txBody>
        </p:sp>
        <p:pic>
          <p:nvPicPr>
            <p:cNvPr id="37" name="Resim 36"/>
            <p:cNvPicPr>
              <a:picLocks noChangeAspect="1"/>
            </p:cNvPicPr>
            <p:nvPr/>
          </p:nvPicPr>
          <p:blipFill>
            <a:blip r:embed="rId2"/>
            <a:stretch>
              <a:fillRect/>
            </a:stretch>
          </p:blipFill>
          <p:spPr>
            <a:xfrm>
              <a:off x="554927" y="3077510"/>
              <a:ext cx="191250" cy="180000"/>
            </a:xfrm>
            <a:prstGeom prst="rect">
              <a:avLst/>
            </a:prstGeom>
          </p:spPr>
        </p:pic>
      </p:grpSp>
      <p:grpSp>
        <p:nvGrpSpPr>
          <p:cNvPr id="6" name="Grup 37"/>
          <p:cNvGrpSpPr/>
          <p:nvPr/>
        </p:nvGrpSpPr>
        <p:grpSpPr>
          <a:xfrm>
            <a:off x="561416" y="4084393"/>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İktidarsızlık</a:t>
              </a:r>
            </a:p>
          </p:txBody>
        </p:sp>
        <p:pic>
          <p:nvPicPr>
            <p:cNvPr id="40" name="Resim 39"/>
            <p:cNvPicPr>
              <a:picLocks noChangeAspect="1"/>
            </p:cNvPicPr>
            <p:nvPr/>
          </p:nvPicPr>
          <p:blipFill>
            <a:blip r:embed="rId2"/>
            <a:stretch>
              <a:fillRect/>
            </a:stretch>
          </p:blipFill>
          <p:spPr>
            <a:xfrm>
              <a:off x="554927" y="3077510"/>
              <a:ext cx="191250" cy="180000"/>
            </a:xfrm>
            <a:prstGeom prst="rect">
              <a:avLst/>
            </a:prstGeom>
          </p:spPr>
        </p:pic>
      </p:grpSp>
      <p:pic>
        <p:nvPicPr>
          <p:cNvPr id="2" name="Resim 1"/>
          <p:cNvPicPr>
            <a:picLocks noChangeAspect="1"/>
          </p:cNvPicPr>
          <p:nvPr/>
        </p:nvPicPr>
        <p:blipFill>
          <a:blip r:embed="rId3"/>
          <a:stretch>
            <a:fillRect/>
          </a:stretch>
        </p:blipFill>
        <p:spPr>
          <a:xfrm>
            <a:off x="8616225" y="1731600"/>
            <a:ext cx="3394800" cy="3394800"/>
          </a:xfrm>
          <a:prstGeom prst="rect">
            <a:avLst/>
          </a:prstGeom>
        </p:spPr>
      </p:pic>
    </p:spTree>
    <p:extLst>
      <p:ext uri="{BB962C8B-B14F-4D97-AF65-F5344CB8AC3E}">
        <p14:creationId xmlns:p14="http://schemas.microsoft.com/office/powerpoint/2010/main" val="35209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EC2FF577-7D24-454C-A870-0CEF8CAF8E03}"/>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Metin kutusu 7">
            <a:extLst>
              <a:ext uri="{FF2B5EF4-FFF2-40B4-BE49-F238E27FC236}">
                <a16:creationId xmlns:a16="http://schemas.microsoft.com/office/drawing/2014/main" xmlns="" id="{9DA193B6-49D2-174D-8EC7-083885CAFC80}"/>
              </a:ext>
            </a:extLst>
          </p:cNvPr>
          <p:cNvSpPr txBox="1"/>
          <p:nvPr/>
        </p:nvSpPr>
        <p:spPr>
          <a:xfrm>
            <a:off x="356650" y="481179"/>
            <a:ext cx="9975624" cy="4708981"/>
          </a:xfrm>
          <a:prstGeom prst="rect">
            <a:avLst/>
          </a:prstGeom>
          <a:noFill/>
          <a:ln>
            <a:noFill/>
          </a:ln>
        </p:spPr>
        <p:txBody>
          <a:bodyPr wrap="square" rtlCol="0">
            <a:spAutoFit/>
          </a:bodyPr>
          <a:lstStyle/>
          <a:p>
            <a:r>
              <a:rPr lang="tr-TR" sz="6000" b="1" dirty="0">
                <a:solidFill>
                  <a:srgbClr val="231F20"/>
                </a:solidFill>
              </a:rPr>
              <a:t>Sigara içenleri düşündüğünüzde, sizce sigara içmenin iyi yanları ve </a:t>
            </a:r>
            <a:br>
              <a:rPr lang="tr-TR" sz="6000" b="1" dirty="0">
                <a:solidFill>
                  <a:srgbClr val="231F20"/>
                </a:solidFill>
              </a:rPr>
            </a:br>
            <a:r>
              <a:rPr lang="tr-TR" sz="6000" b="1" dirty="0">
                <a:solidFill>
                  <a:srgbClr val="231F20"/>
                </a:solidFill>
              </a:rPr>
              <a:t>iyi olmayan yanları neler olabilir? </a:t>
            </a:r>
          </a:p>
        </p:txBody>
      </p:sp>
    </p:spTree>
    <p:extLst>
      <p:ext uri="{BB962C8B-B14F-4D97-AF65-F5344CB8AC3E}">
        <p14:creationId xmlns:p14="http://schemas.microsoft.com/office/powerpoint/2010/main" val="11460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1031786" cy="830997"/>
          </a:xfrm>
          <a:prstGeom prst="rect">
            <a:avLst/>
          </a:prstGeom>
          <a:noFill/>
        </p:spPr>
        <p:txBody>
          <a:bodyPr wrap="square" rtlCol="0">
            <a:spAutoFit/>
          </a:bodyPr>
          <a:lstStyle/>
          <a:p>
            <a:r>
              <a:rPr lang="tr-TR" sz="4800" b="1" dirty="0"/>
              <a:t>Sigaranın iyi olduğu zannedilen yanları</a:t>
            </a:r>
          </a:p>
        </p:txBody>
      </p:sp>
      <p:sp>
        <p:nvSpPr>
          <p:cNvPr id="9" name="Metin kutusu 8">
            <a:extLst>
              <a:ext uri="{FF2B5EF4-FFF2-40B4-BE49-F238E27FC236}">
                <a16:creationId xmlns:a16="http://schemas.microsoft.com/office/drawing/2014/main" xmlns="" id="{3D3D491E-B356-3F40-9E15-40EC290A8FC0}"/>
              </a:ext>
            </a:extLst>
          </p:cNvPr>
          <p:cNvSpPr txBox="1"/>
          <p:nvPr/>
        </p:nvSpPr>
        <p:spPr>
          <a:xfrm>
            <a:off x="535361" y="1181911"/>
            <a:ext cx="7555230" cy="4616648"/>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100" dirty="0"/>
              <a:t>Keyif veriyor. </a:t>
            </a:r>
          </a:p>
          <a:p>
            <a:pPr marL="285750" indent="-285750">
              <a:lnSpc>
                <a:spcPct val="200000"/>
              </a:lnSpc>
              <a:buFont typeface="Courier New" panose="02070309020205020404" pitchFamily="49" charset="0"/>
              <a:buChar char="o"/>
            </a:pPr>
            <a:r>
              <a:rPr lang="tr-TR" sz="2100" dirty="0"/>
              <a:t>El - dudak alışkanlığım var. </a:t>
            </a:r>
          </a:p>
          <a:p>
            <a:pPr marL="285750" indent="-285750">
              <a:lnSpc>
                <a:spcPct val="200000"/>
              </a:lnSpc>
              <a:buFont typeface="Courier New" panose="02070309020205020404" pitchFamily="49" charset="0"/>
              <a:buChar char="o"/>
            </a:pPr>
            <a:r>
              <a:rPr lang="tr-TR" sz="2100" dirty="0"/>
              <a:t>Kahve-çay ile güzel gidiyor. </a:t>
            </a:r>
          </a:p>
          <a:p>
            <a:pPr marL="285750" indent="-285750">
              <a:lnSpc>
                <a:spcPct val="200000"/>
              </a:lnSpc>
              <a:buFont typeface="Courier New" panose="02070309020205020404" pitchFamily="49" charset="0"/>
              <a:buChar char="o"/>
            </a:pPr>
            <a:r>
              <a:rPr lang="tr-TR" sz="2100" dirty="0"/>
              <a:t>Canım çekiyor. </a:t>
            </a:r>
          </a:p>
          <a:p>
            <a:pPr marL="285750" indent="-285750">
              <a:lnSpc>
                <a:spcPct val="200000"/>
              </a:lnSpc>
              <a:buFont typeface="Courier New" panose="02070309020205020404" pitchFamily="49" charset="0"/>
              <a:buChar char="o"/>
            </a:pPr>
            <a:r>
              <a:rPr lang="tr-TR" sz="2100" dirty="0"/>
              <a:t>İştahımı kapatıyor. </a:t>
            </a:r>
          </a:p>
          <a:p>
            <a:pPr marL="285750" indent="-285750">
              <a:lnSpc>
                <a:spcPct val="200000"/>
              </a:lnSpc>
              <a:buFont typeface="Courier New" panose="02070309020205020404" pitchFamily="49" charset="0"/>
              <a:buChar char="o"/>
            </a:pPr>
            <a:r>
              <a:rPr lang="tr-TR" sz="2100" dirty="0"/>
              <a:t>Havalı duruyor. </a:t>
            </a:r>
          </a:p>
          <a:p>
            <a:pPr marL="285750" indent="-285750">
              <a:lnSpc>
                <a:spcPct val="200000"/>
              </a:lnSpc>
              <a:buFont typeface="Courier New" panose="02070309020205020404" pitchFamily="49" charset="0"/>
              <a:buChar char="o"/>
            </a:pPr>
            <a:r>
              <a:rPr lang="tr-TR" sz="2100" dirty="0"/>
              <a:t>Konsantrasyonumu arttırıyor. </a:t>
            </a:r>
          </a:p>
        </p:txBody>
      </p:sp>
    </p:spTree>
    <p:extLst>
      <p:ext uri="{BB962C8B-B14F-4D97-AF65-F5344CB8AC3E}">
        <p14:creationId xmlns:p14="http://schemas.microsoft.com/office/powerpoint/2010/main" val="3446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p:cNvSpPr/>
          <p:nvPr/>
        </p:nvSpPr>
        <p:spPr>
          <a:xfrm flipH="1">
            <a:off x="-1997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02330" y="11420"/>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11367914" y="1805662"/>
            <a:ext cx="843750" cy="1957500"/>
          </a:xfrm>
          <a:prstGeom prst="rect">
            <a:avLst/>
          </a:prstGeom>
        </p:spPr>
      </p:pic>
      <p:grpSp>
        <p:nvGrpSpPr>
          <p:cNvPr id="2" name="Grup 1"/>
          <p:cNvGrpSpPr/>
          <p:nvPr/>
        </p:nvGrpSpPr>
        <p:grpSpPr>
          <a:xfrm>
            <a:off x="7008831" y="1805662"/>
            <a:ext cx="4671472" cy="1761768"/>
            <a:chOff x="7008831" y="1805662"/>
            <a:chExt cx="4671472" cy="1761768"/>
          </a:xfrm>
        </p:grpSpPr>
        <p:sp>
          <p:nvSpPr>
            <p:cNvPr id="20" name="Metin kutusu 19"/>
            <p:cNvSpPr txBox="1"/>
            <p:nvPr/>
          </p:nvSpPr>
          <p:spPr>
            <a:xfrm>
              <a:off x="8837383" y="1805662"/>
              <a:ext cx="2420086" cy="1200329"/>
            </a:xfrm>
            <a:prstGeom prst="rect">
              <a:avLst/>
            </a:prstGeom>
            <a:noFill/>
          </p:spPr>
          <p:txBody>
            <a:bodyPr wrap="none" rtlCol="0">
              <a:spAutoFit/>
            </a:bodyPr>
            <a:lstStyle/>
            <a:p>
              <a:pPr algn="r"/>
              <a:r>
                <a:rPr lang="tr-TR" sz="7200" b="1" dirty="0">
                  <a:solidFill>
                    <a:schemeClr val="bg1"/>
                  </a:solidFill>
                </a:rPr>
                <a:t>sigara</a:t>
              </a:r>
            </a:p>
          </p:txBody>
        </p:sp>
        <p:sp>
          <p:nvSpPr>
            <p:cNvPr id="23" name="Metin kutusu 22"/>
            <p:cNvSpPr txBox="1"/>
            <p:nvPr/>
          </p:nvSpPr>
          <p:spPr>
            <a:xfrm>
              <a:off x="7008831" y="2736433"/>
              <a:ext cx="4671472" cy="830997"/>
            </a:xfrm>
            <a:prstGeom prst="rect">
              <a:avLst/>
            </a:prstGeom>
            <a:noFill/>
          </p:spPr>
          <p:txBody>
            <a:bodyPr wrap="none" rtlCol="0">
              <a:spAutoFit/>
            </a:bodyPr>
            <a:lstStyle/>
            <a:p>
              <a:pPr algn="r"/>
              <a:r>
                <a:rPr lang="tr-TR" sz="4800" dirty="0">
                  <a:solidFill>
                    <a:schemeClr val="bg1"/>
                  </a:solidFill>
                </a:rPr>
                <a:t>vücudun</a:t>
              </a:r>
              <a:r>
                <a:rPr lang="tr-TR" sz="4800" b="1" dirty="0">
                  <a:solidFill>
                    <a:schemeClr val="bg1"/>
                  </a:solidFill>
                </a:rPr>
                <a:t> düşmanı</a:t>
              </a:r>
              <a:endParaRPr lang="tr-TR" sz="4800" dirty="0">
                <a:solidFill>
                  <a:schemeClr val="bg1"/>
                </a:solidFill>
              </a:endParaRPr>
            </a:p>
          </p:txBody>
        </p:sp>
      </p:grpSp>
      <p:sp>
        <p:nvSpPr>
          <p:cNvPr id="24" name="Dikdörtgen 23"/>
          <p:cNvSpPr/>
          <p:nvPr/>
        </p:nvSpPr>
        <p:spPr>
          <a:xfrm>
            <a:off x="4635" y="22839"/>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7" name="Resim 16">
            <a:extLst>
              <a:ext uri="{FF2B5EF4-FFF2-40B4-BE49-F238E27FC236}">
                <a16:creationId xmlns:a16="http://schemas.microsoft.com/office/drawing/2014/main" xmlns="" id="{64F7202F-5EE3-5D49-A961-5DAACE7F6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250" fill="hold"/>
                                        <p:tgtEl>
                                          <p:spTgt spid="19"/>
                                        </p:tgtEl>
                                        <p:attrNameLst>
                                          <p:attrName>ppt_x</p:attrName>
                                        </p:attrNameLst>
                                      </p:cBhvr>
                                      <p:tavLst>
                                        <p:tav tm="0">
                                          <p:val>
                                            <p:strVal val="1+#ppt_w/2"/>
                                          </p:val>
                                        </p:tav>
                                        <p:tav tm="100000">
                                          <p:val>
                                            <p:strVal val="#ppt_x"/>
                                          </p:val>
                                        </p:tav>
                                      </p:tavLst>
                                    </p:anim>
                                    <p:anim calcmode="lin" valueType="num">
                                      <p:cBhvr additive="base">
                                        <p:cTn id="25" dur="25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250" fill="hold"/>
                                        <p:tgtEl>
                                          <p:spTgt spid="30"/>
                                        </p:tgtEl>
                                        <p:attrNameLst>
                                          <p:attrName>ppt_x</p:attrName>
                                        </p:attrNameLst>
                                      </p:cBhvr>
                                      <p:tavLst>
                                        <p:tav tm="0">
                                          <p:val>
                                            <p:strVal val="1+#ppt_w/2"/>
                                          </p:val>
                                        </p:tav>
                                        <p:tav tm="100000">
                                          <p:val>
                                            <p:strVal val="#ppt_x"/>
                                          </p:val>
                                        </p:tav>
                                      </p:tavLst>
                                    </p:anim>
                                    <p:anim calcmode="lin" valueType="num">
                                      <p:cBhvr additive="base">
                                        <p:cTn id="30" dur="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 fill="hold"/>
                                        <p:tgtEl>
                                          <p:spTgt spid="29"/>
                                        </p:tgtEl>
                                        <p:attrNameLst>
                                          <p:attrName>ppt_x</p:attrName>
                                        </p:attrNameLst>
                                      </p:cBhvr>
                                      <p:tavLst>
                                        <p:tav tm="0">
                                          <p:val>
                                            <p:strVal val="0-#ppt_w/2"/>
                                          </p:val>
                                        </p:tav>
                                        <p:tav tm="100000">
                                          <p:val>
                                            <p:strVal val="#ppt_x"/>
                                          </p:val>
                                        </p:tav>
                                      </p:tavLst>
                                    </p:anim>
                                    <p:anim calcmode="lin" valueType="num">
                                      <p:cBhvr additive="base">
                                        <p:cTn id="34" dur="25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4" grpId="0" animBg="1"/>
      <p:bldP spid="29" grpId="0" animBg="1"/>
      <p:bldP spid="30"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084530" cy="830997"/>
          </a:xfrm>
          <a:prstGeom prst="rect">
            <a:avLst/>
          </a:prstGeom>
          <a:noFill/>
        </p:spPr>
        <p:txBody>
          <a:bodyPr wrap="square" rtlCol="0">
            <a:spAutoFit/>
          </a:bodyPr>
          <a:lstStyle/>
          <a:p>
            <a:r>
              <a:rPr lang="tr-TR" sz="4800" b="1" dirty="0"/>
              <a:t>Gerçekten o kadar iyi mi?</a:t>
            </a:r>
          </a:p>
        </p:txBody>
      </p:sp>
      <p:sp>
        <p:nvSpPr>
          <p:cNvPr id="2" name="Metin kutusu 1"/>
          <p:cNvSpPr txBox="1"/>
          <p:nvPr/>
        </p:nvSpPr>
        <p:spPr>
          <a:xfrm>
            <a:off x="535361" y="1181911"/>
            <a:ext cx="7555230" cy="4616648"/>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100" dirty="0"/>
              <a:t>Keyif veriyor. </a:t>
            </a:r>
          </a:p>
          <a:p>
            <a:pPr marL="285750" indent="-285750">
              <a:lnSpc>
                <a:spcPct val="200000"/>
              </a:lnSpc>
              <a:buFont typeface="Courier New" panose="02070309020205020404" pitchFamily="49" charset="0"/>
              <a:buChar char="o"/>
            </a:pPr>
            <a:r>
              <a:rPr lang="tr-TR" sz="2100" dirty="0"/>
              <a:t>El - dudak alışkanlığım var. </a:t>
            </a:r>
          </a:p>
          <a:p>
            <a:pPr marL="285750" indent="-285750">
              <a:lnSpc>
                <a:spcPct val="200000"/>
              </a:lnSpc>
              <a:buFont typeface="Courier New" panose="02070309020205020404" pitchFamily="49" charset="0"/>
              <a:buChar char="o"/>
            </a:pPr>
            <a:r>
              <a:rPr lang="tr-TR" sz="2100" dirty="0" smtClean="0"/>
              <a:t>Kahve - çay </a:t>
            </a:r>
            <a:r>
              <a:rPr lang="tr-TR" sz="2100" dirty="0"/>
              <a:t>ile güzel gidiyor. </a:t>
            </a:r>
          </a:p>
          <a:p>
            <a:pPr marL="285750" indent="-285750">
              <a:lnSpc>
                <a:spcPct val="200000"/>
              </a:lnSpc>
              <a:buFont typeface="Courier New" panose="02070309020205020404" pitchFamily="49" charset="0"/>
              <a:buChar char="o"/>
            </a:pPr>
            <a:r>
              <a:rPr lang="tr-TR" sz="2100" dirty="0"/>
              <a:t>Canım çekiyor. </a:t>
            </a:r>
          </a:p>
          <a:p>
            <a:pPr marL="285750" indent="-285750">
              <a:lnSpc>
                <a:spcPct val="200000"/>
              </a:lnSpc>
              <a:buFont typeface="Courier New" panose="02070309020205020404" pitchFamily="49" charset="0"/>
              <a:buChar char="o"/>
            </a:pPr>
            <a:r>
              <a:rPr lang="tr-TR" sz="2100" dirty="0"/>
              <a:t>İştahımı kapatıyor. </a:t>
            </a:r>
          </a:p>
          <a:p>
            <a:pPr marL="285750" indent="-285750">
              <a:lnSpc>
                <a:spcPct val="200000"/>
              </a:lnSpc>
              <a:buFont typeface="Courier New" panose="02070309020205020404" pitchFamily="49" charset="0"/>
              <a:buChar char="o"/>
            </a:pPr>
            <a:r>
              <a:rPr lang="tr-TR" sz="2100" dirty="0"/>
              <a:t>Havalı duruyor. </a:t>
            </a:r>
          </a:p>
          <a:p>
            <a:pPr marL="285750" indent="-285750">
              <a:lnSpc>
                <a:spcPct val="200000"/>
              </a:lnSpc>
              <a:buFont typeface="Courier New" panose="02070309020205020404" pitchFamily="49" charset="0"/>
              <a:buChar char="o"/>
            </a:pPr>
            <a:r>
              <a:rPr lang="tr-TR" sz="2100" dirty="0"/>
              <a:t>Konsantrasyonumu arttırıyor. </a:t>
            </a:r>
          </a:p>
        </p:txBody>
      </p:sp>
      <p:sp>
        <p:nvSpPr>
          <p:cNvPr id="4" name="Satır Belirtme Çizgisi 1 3"/>
          <p:cNvSpPr/>
          <p:nvPr/>
        </p:nvSpPr>
        <p:spPr>
          <a:xfrm>
            <a:off x="5875020" y="1350075"/>
            <a:ext cx="3566160" cy="1668780"/>
          </a:xfrm>
          <a:prstGeom prst="borderCallout1">
            <a:avLst>
              <a:gd name="adj1" fmla="val 57106"/>
              <a:gd name="adj2" fmla="val -641"/>
              <a:gd name="adj3" fmla="val 27034"/>
              <a:gd name="adj4" fmla="val -91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Nikotin yoksunluğu nedeniyle oluşan gerginlik, keyifsizlik, sinirlilik durumunu azaltıyor. Aslında kendi yarattığı hissi azaltıyor. </a:t>
            </a:r>
          </a:p>
        </p:txBody>
      </p:sp>
      <p:sp>
        <p:nvSpPr>
          <p:cNvPr id="17" name="Satır Belirtme Çizgisi 1 16"/>
          <p:cNvSpPr/>
          <p:nvPr/>
        </p:nvSpPr>
        <p:spPr>
          <a:xfrm>
            <a:off x="7465261" y="3257517"/>
            <a:ext cx="3851910" cy="1516412"/>
          </a:xfrm>
          <a:prstGeom prst="borderCallout1">
            <a:avLst>
              <a:gd name="adj1" fmla="val 64033"/>
              <a:gd name="adj2" fmla="val 4134"/>
              <a:gd name="adj3" fmla="val 120409"/>
              <a:gd name="adj4" fmla="val -12457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Havalı durduğunu nasıl öğrendik? Diziler ve filmlerde sürekli yakışıklı erkekler, güzel kadınlara önemli zamanlarda sigara içirerek sigara içmenin havalı bir şey olduğu öğretildi. </a:t>
            </a:r>
          </a:p>
        </p:txBody>
      </p:sp>
      <p:sp>
        <p:nvSpPr>
          <p:cNvPr id="5" name="Satır Belirtme Çizgisi 1 4"/>
          <p:cNvSpPr/>
          <p:nvPr/>
        </p:nvSpPr>
        <p:spPr>
          <a:xfrm>
            <a:off x="4723028" y="2405426"/>
            <a:ext cx="3851910" cy="1516412"/>
          </a:xfrm>
          <a:prstGeom prst="borderCallout1">
            <a:avLst>
              <a:gd name="adj1" fmla="val 64033"/>
              <a:gd name="adj2" fmla="val 4134"/>
              <a:gd name="adj3" fmla="val 1971"/>
              <a:gd name="adj4" fmla="val -3909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a:t>Neden akşama kadar ağızlarında tutmakla yetinmeyip ucunu da yakıyorlar? Demek ki sadece dudak tiryakiliği değil. </a:t>
            </a:r>
          </a:p>
        </p:txBody>
      </p:sp>
      <p:sp>
        <p:nvSpPr>
          <p:cNvPr id="14" name="Satır Belirtme Çizgisi 1 13"/>
          <p:cNvSpPr/>
          <p:nvPr/>
        </p:nvSpPr>
        <p:spPr>
          <a:xfrm>
            <a:off x="5207374" y="4675182"/>
            <a:ext cx="3851910" cy="1516412"/>
          </a:xfrm>
          <a:prstGeom prst="borderCallout1">
            <a:avLst>
              <a:gd name="adj1" fmla="val 64033"/>
              <a:gd name="adj2" fmla="val 4134"/>
              <a:gd name="adj3" fmla="val -15502"/>
              <a:gd name="adj4" fmla="val -5823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a:t>Tat-koku alınamadığı ve mide rahatsızlıkları arttığı için iştah kapanır. Sigaranın getirdiği olumsuzluklardan kaçınma davranışıdır.</a:t>
            </a:r>
          </a:p>
        </p:txBody>
      </p:sp>
      <p:sp>
        <p:nvSpPr>
          <p:cNvPr id="12" name="Satır Belirtme Çizgisi 1 11"/>
          <p:cNvSpPr/>
          <p:nvPr/>
        </p:nvSpPr>
        <p:spPr>
          <a:xfrm>
            <a:off x="4815896" y="4205400"/>
            <a:ext cx="3851910" cy="1516412"/>
          </a:xfrm>
          <a:prstGeom prst="borderCallout1">
            <a:avLst>
              <a:gd name="adj1" fmla="val 64033"/>
              <a:gd name="adj2" fmla="val 4134"/>
              <a:gd name="adj3" fmla="val -28081"/>
              <a:gd name="adj4" fmla="val -5759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a:t>Canım çekiyor denmesinin sebebi aslında nikotin isteğidir.</a:t>
            </a:r>
          </a:p>
        </p:txBody>
      </p:sp>
      <p:sp>
        <p:nvSpPr>
          <p:cNvPr id="11" name="Satır Belirtme Çizgisi 1 10"/>
          <p:cNvSpPr/>
          <p:nvPr/>
        </p:nvSpPr>
        <p:spPr>
          <a:xfrm>
            <a:off x="5348358" y="2373101"/>
            <a:ext cx="3851910" cy="1902563"/>
          </a:xfrm>
          <a:prstGeom prst="borderCallout1">
            <a:avLst>
              <a:gd name="adj1" fmla="val 64033"/>
              <a:gd name="adj2" fmla="val 4134"/>
              <a:gd name="adj3" fmla="val 37438"/>
              <a:gd name="adj4" fmla="val -39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a:t>Haz kombinasyonu: Başka şeylerden alınan haz ile sigara içme davranışı zihinde birleştirilir. Aslında gerginliğin etkileri, sigara içme ile aradan çıktığı için kahve-çaydan daha fazla zevk alındığı zannedilir. </a:t>
            </a:r>
          </a:p>
        </p:txBody>
      </p:sp>
      <p:sp>
        <p:nvSpPr>
          <p:cNvPr id="16" name="Satır Belirtme Çizgisi 1 15"/>
          <p:cNvSpPr/>
          <p:nvPr/>
        </p:nvSpPr>
        <p:spPr>
          <a:xfrm>
            <a:off x="6980915" y="3398905"/>
            <a:ext cx="3851910" cy="1985429"/>
          </a:xfrm>
          <a:prstGeom prst="borderCallout1">
            <a:avLst>
              <a:gd name="adj1" fmla="val 64033"/>
              <a:gd name="adj2" fmla="val 4134"/>
              <a:gd name="adj3" fmla="val 111864"/>
              <a:gd name="adj4" fmla="val -7439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a:t>Beyin damarlarını tıkayan bir madde konsantrasyonu arttırmaz. Kısa süreli azalan gerginlik konsantrasyonun arttığı hissini veriyor. Bir toplantıda  konsantrasyonu en hızlı dağılanlar sigara içenlerdir. </a:t>
            </a:r>
          </a:p>
        </p:txBody>
      </p:sp>
    </p:spTree>
    <p:extLst>
      <p:ext uri="{BB962C8B-B14F-4D97-AF65-F5344CB8AC3E}">
        <p14:creationId xmlns:p14="http://schemas.microsoft.com/office/powerpoint/2010/main" val="20229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5"/>
                                        </p:tgtEl>
                                      </p:cBhvr>
                                    </p:animEffect>
                                    <p:anim calcmode="lin" valueType="num">
                                      <p:cBhvr>
                                        <p:cTn id="35" dur="1000"/>
                                        <p:tgtEl>
                                          <p:spTgt spid="5"/>
                                        </p:tgtEl>
                                        <p:attrNameLst>
                                          <p:attrName>ppt_x</p:attrName>
                                        </p:attrNameLst>
                                      </p:cBhvr>
                                      <p:tavLst>
                                        <p:tav tm="0">
                                          <p:val>
                                            <p:strVal val="ppt_x"/>
                                          </p:val>
                                        </p:tav>
                                        <p:tav tm="100000">
                                          <p:val>
                                            <p:strVal val="ppt_x"/>
                                          </p:val>
                                        </p:tav>
                                      </p:tavLst>
                                    </p:anim>
                                    <p:anim calcmode="lin" valueType="num">
                                      <p:cBhvr>
                                        <p:cTn id="36" dur="1000"/>
                                        <p:tgtEl>
                                          <p:spTgt spid="5"/>
                                        </p:tgtEl>
                                        <p:attrNameLst>
                                          <p:attrName>ppt_y</p:attrName>
                                        </p:attrNameLst>
                                      </p:cBhvr>
                                      <p:tavLst>
                                        <p:tav tm="0">
                                          <p:val>
                                            <p:strVal val="ppt_y"/>
                                          </p:val>
                                        </p:tav>
                                        <p:tav tm="100000">
                                          <p:val>
                                            <p:strVal val="ppt_y+.1"/>
                                          </p:val>
                                        </p:tav>
                                      </p:tavLst>
                                    </p:anim>
                                    <p:set>
                                      <p:cBhvr>
                                        <p:cTn id="37" dur="1" fill="hold">
                                          <p:stCondLst>
                                            <p:cond delay="9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1"/>
                                        </p:tgtEl>
                                        <p:attrNameLst>
                                          <p:attrName>ppt_x</p:attrName>
                                        </p:attrNameLst>
                                      </p:cBhvr>
                                      <p:tavLst>
                                        <p:tav tm="0">
                                          <p:val>
                                            <p:strVal val="ppt_x"/>
                                          </p:val>
                                        </p:tav>
                                        <p:tav tm="100000">
                                          <p:val>
                                            <p:strVal val="ppt_x"/>
                                          </p:val>
                                        </p:tav>
                                      </p:tavLst>
                                    </p:anim>
                                    <p:anim calcmode="lin" valueType="num">
                                      <p:cBhvr additive="base">
                                        <p:cTn id="49" dur="500"/>
                                        <p:tgtEl>
                                          <p:spTgt spid="11"/>
                                        </p:tgtEl>
                                        <p:attrNameLst>
                                          <p:attrName>ppt_y</p:attrName>
                                        </p:attrNameLst>
                                      </p:cBhvr>
                                      <p:tavLst>
                                        <p:tav tm="0">
                                          <p:val>
                                            <p:strVal val="ppt_y"/>
                                          </p:val>
                                        </p:tav>
                                        <p:tav tm="100000">
                                          <p:val>
                                            <p:strVal val="1+ppt_h/2"/>
                                          </p:val>
                                        </p:tav>
                                      </p:tavLst>
                                    </p:anim>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12"/>
                                        </p:tgtEl>
                                        <p:attrNameLst>
                                          <p:attrName>ppt_x</p:attrName>
                                        </p:attrNameLst>
                                      </p:cBhvr>
                                      <p:tavLst>
                                        <p:tav tm="0">
                                          <p:val>
                                            <p:strVal val="ppt_x"/>
                                          </p:val>
                                        </p:tav>
                                        <p:tav tm="100000">
                                          <p:val>
                                            <p:strVal val="ppt_x"/>
                                          </p:val>
                                        </p:tav>
                                      </p:tavLst>
                                    </p:anim>
                                    <p:anim calcmode="lin" valueType="num">
                                      <p:cBhvr additive="base">
                                        <p:cTn id="62" dur="500"/>
                                        <p:tgtEl>
                                          <p:spTgt spid="12"/>
                                        </p:tgtEl>
                                        <p:attrNameLst>
                                          <p:attrName>ppt_y</p:attrName>
                                        </p:attrNameLst>
                                      </p:cBhvr>
                                      <p:tavLst>
                                        <p:tav tm="0">
                                          <p:val>
                                            <p:strVal val="ppt_y"/>
                                          </p:val>
                                        </p:tav>
                                        <p:tav tm="100000">
                                          <p:val>
                                            <p:strVal val="1+ppt_h/2"/>
                                          </p:val>
                                        </p:tav>
                                      </p:tavLst>
                                    </p:anim>
                                    <p:set>
                                      <p:cBhvr>
                                        <p:cTn id="63" dur="1" fill="hold">
                                          <p:stCondLst>
                                            <p:cond delay="499"/>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14"/>
                                        </p:tgtEl>
                                        <p:attrNameLst>
                                          <p:attrName>ppt_x</p:attrName>
                                        </p:attrNameLst>
                                      </p:cBhvr>
                                      <p:tavLst>
                                        <p:tav tm="0">
                                          <p:val>
                                            <p:strVal val="ppt_x"/>
                                          </p:val>
                                        </p:tav>
                                        <p:tav tm="100000">
                                          <p:val>
                                            <p:strVal val="ppt_x"/>
                                          </p:val>
                                        </p:tav>
                                      </p:tavLst>
                                    </p:anim>
                                    <p:anim calcmode="lin" valueType="num">
                                      <p:cBhvr additive="base">
                                        <p:cTn id="75" dur="500"/>
                                        <p:tgtEl>
                                          <p:spTgt spid="14"/>
                                        </p:tgtEl>
                                        <p:attrNameLst>
                                          <p:attrName>ppt_y</p:attrName>
                                        </p:attrNameLst>
                                      </p:cBhvr>
                                      <p:tavLst>
                                        <p:tav tm="0">
                                          <p:val>
                                            <p:strVal val="ppt_y"/>
                                          </p:val>
                                        </p:tav>
                                        <p:tav tm="100000">
                                          <p:val>
                                            <p:strVal val="1+ppt_h/2"/>
                                          </p:val>
                                        </p:tav>
                                      </p:tavLst>
                                    </p:anim>
                                    <p:set>
                                      <p:cBhvr>
                                        <p:cTn id="76" dur="1" fill="hold">
                                          <p:stCondLst>
                                            <p:cond delay="499"/>
                                          </p:stCondLst>
                                        </p:cTn>
                                        <p:tgtEl>
                                          <p:spTgt spid="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ppt_x</p:attrName>
                                        </p:attrNameLst>
                                      </p:cBhvr>
                                      <p:tavLst>
                                        <p:tav tm="0">
                                          <p:val>
                                            <p:strVal val="#ppt_x"/>
                                          </p:val>
                                        </p:tav>
                                        <p:tav tm="100000">
                                          <p:val>
                                            <p:strVal val="#ppt_x"/>
                                          </p:val>
                                        </p:tav>
                                      </p:tavLst>
                                    </p:anim>
                                    <p:anim calcmode="lin" valueType="num">
                                      <p:cBhvr>
                                        <p:cTn id="8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17"/>
                                        </p:tgtEl>
                                        <p:attrNameLst>
                                          <p:attrName>ppt_x</p:attrName>
                                        </p:attrNameLst>
                                      </p:cBhvr>
                                      <p:tavLst>
                                        <p:tav tm="0">
                                          <p:val>
                                            <p:strVal val="ppt_x"/>
                                          </p:val>
                                        </p:tav>
                                        <p:tav tm="100000">
                                          <p:val>
                                            <p:strVal val="ppt_x"/>
                                          </p:val>
                                        </p:tav>
                                      </p:tavLst>
                                    </p:anim>
                                    <p:anim calcmode="lin" valueType="num">
                                      <p:cBhvr additive="base">
                                        <p:cTn id="88" dur="500"/>
                                        <p:tgtEl>
                                          <p:spTgt spid="17"/>
                                        </p:tgtEl>
                                        <p:attrNameLst>
                                          <p:attrName>ppt_y</p:attrName>
                                        </p:attrNameLst>
                                      </p:cBhvr>
                                      <p:tavLst>
                                        <p:tav tm="0">
                                          <p:val>
                                            <p:strVal val="ppt_y"/>
                                          </p:val>
                                        </p:tav>
                                        <p:tav tm="100000">
                                          <p:val>
                                            <p:strVal val="1+ppt_h/2"/>
                                          </p:val>
                                        </p:tav>
                                      </p:tavLst>
                                    </p:anim>
                                    <p:set>
                                      <p:cBhvr>
                                        <p:cTn id="89" dur="1" fill="hold">
                                          <p:stCondLst>
                                            <p:cond delay="499"/>
                                          </p:stCondLst>
                                        </p:cTn>
                                        <p:tgtEl>
                                          <p:spTgt spid="1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fade">
                                      <p:cBhvr>
                                        <p:cTn id="94" dur="1000"/>
                                        <p:tgtEl>
                                          <p:spTgt spid="16"/>
                                        </p:tgtEl>
                                      </p:cBhvr>
                                    </p:animEffect>
                                    <p:anim calcmode="lin" valueType="num">
                                      <p:cBhvr>
                                        <p:cTn id="95" dur="1000" fill="hold"/>
                                        <p:tgtEl>
                                          <p:spTgt spid="16"/>
                                        </p:tgtEl>
                                        <p:attrNameLst>
                                          <p:attrName>ppt_x</p:attrName>
                                        </p:attrNameLst>
                                      </p:cBhvr>
                                      <p:tavLst>
                                        <p:tav tm="0">
                                          <p:val>
                                            <p:strVal val="#ppt_x"/>
                                          </p:val>
                                        </p:tav>
                                        <p:tav tm="100000">
                                          <p:val>
                                            <p:strVal val="#ppt_x"/>
                                          </p:val>
                                        </p:tav>
                                      </p:tavLst>
                                    </p:anim>
                                    <p:anim calcmode="lin" valueType="num">
                                      <p:cBhvr>
                                        <p:cTn id="9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16"/>
                                        </p:tgtEl>
                                        <p:attrNameLst>
                                          <p:attrName>ppt_x</p:attrName>
                                        </p:attrNameLst>
                                      </p:cBhvr>
                                      <p:tavLst>
                                        <p:tav tm="0">
                                          <p:val>
                                            <p:strVal val="ppt_x"/>
                                          </p:val>
                                        </p:tav>
                                        <p:tav tm="100000">
                                          <p:val>
                                            <p:strVal val="ppt_x"/>
                                          </p:val>
                                        </p:tav>
                                      </p:tavLst>
                                    </p:anim>
                                    <p:anim calcmode="lin" valueType="num">
                                      <p:cBhvr additive="base">
                                        <p:cTn id="101" dur="500"/>
                                        <p:tgtEl>
                                          <p:spTgt spid="16"/>
                                        </p:tgtEl>
                                        <p:attrNameLst>
                                          <p:attrName>ppt_y</p:attrName>
                                        </p:attrNameLst>
                                      </p:cBhvr>
                                      <p:tavLst>
                                        <p:tav tm="0">
                                          <p:val>
                                            <p:strVal val="ppt_y"/>
                                          </p:val>
                                        </p:tav>
                                        <p:tav tm="100000">
                                          <p:val>
                                            <p:strVal val="1+ppt_h/2"/>
                                          </p:val>
                                        </p:tav>
                                      </p:tavLst>
                                    </p:anim>
                                    <p:set>
                                      <p:cBhvr>
                                        <p:cTn id="10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 grpId="0"/>
      <p:bldP spid="4" grpId="0" animBg="1"/>
      <p:bldP spid="4" grpId="1" animBg="1"/>
      <p:bldP spid="17" grpId="0" animBg="1"/>
      <p:bldP spid="17" grpId="1" animBg="1"/>
      <p:bldP spid="5" grpId="0" animBg="1"/>
      <p:bldP spid="5" grpId="1" animBg="1"/>
      <p:bldP spid="14" grpId="0" animBg="1"/>
      <p:bldP spid="14" grpId="1" animBg="1"/>
      <p:bldP spid="12" grpId="0" animBg="1"/>
      <p:bldP spid="12" grpId="1" animBg="1"/>
      <p:bldP spid="11" grpId="0" animBg="1"/>
      <p:bldP spid="11" grpId="1" animBg="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6" name="Metin kutusu 5">
            <a:extLst>
              <a:ext uri="{FF2B5EF4-FFF2-40B4-BE49-F238E27FC236}">
                <a16:creationId xmlns:a16="http://schemas.microsoft.com/office/drawing/2014/main" xmlns="" id="{2C1F88EC-8174-2D4D-A213-C1A2DD4B7843}"/>
              </a:ext>
            </a:extLst>
          </p:cNvPr>
          <p:cNvSpPr txBox="1"/>
          <p:nvPr/>
        </p:nvSpPr>
        <p:spPr>
          <a:xfrm>
            <a:off x="356650" y="481179"/>
            <a:ext cx="9975624" cy="2862322"/>
          </a:xfrm>
          <a:prstGeom prst="rect">
            <a:avLst/>
          </a:prstGeom>
          <a:noFill/>
          <a:ln>
            <a:noFill/>
          </a:ln>
        </p:spPr>
        <p:txBody>
          <a:bodyPr wrap="square" rtlCol="0">
            <a:spAutoFit/>
          </a:bodyPr>
          <a:lstStyle/>
          <a:p>
            <a:r>
              <a:rPr lang="tr-TR" sz="6000" b="1" dirty="0">
                <a:solidFill>
                  <a:srgbClr val="231F20"/>
                </a:solidFill>
              </a:rPr>
              <a:t>Peki, sizce sigara içmenin </a:t>
            </a:r>
            <a:br>
              <a:rPr lang="tr-TR" sz="6000" b="1" dirty="0">
                <a:solidFill>
                  <a:srgbClr val="231F20"/>
                </a:solidFill>
              </a:rPr>
            </a:br>
            <a:r>
              <a:rPr lang="tr-TR" sz="6000" b="1" dirty="0">
                <a:solidFill>
                  <a:srgbClr val="231F20"/>
                </a:solidFill>
              </a:rPr>
              <a:t>iyi olmayan yanları </a:t>
            </a:r>
            <a:br>
              <a:rPr lang="tr-TR" sz="6000" b="1" dirty="0">
                <a:solidFill>
                  <a:srgbClr val="231F20"/>
                </a:solidFill>
              </a:rPr>
            </a:br>
            <a:r>
              <a:rPr lang="tr-TR" sz="6000" b="1" dirty="0">
                <a:solidFill>
                  <a:srgbClr val="231F20"/>
                </a:solidFill>
              </a:rPr>
              <a:t>neler olabilir?</a:t>
            </a:r>
          </a:p>
        </p:txBody>
      </p:sp>
      <p:sp>
        <p:nvSpPr>
          <p:cNvPr id="7" name="Freeform 5">
            <a:extLst>
              <a:ext uri="{FF2B5EF4-FFF2-40B4-BE49-F238E27FC236}">
                <a16:creationId xmlns:a16="http://schemas.microsoft.com/office/drawing/2014/main" xmlns="" id="{6A12F82E-80EF-7E47-B7AF-7577F2D7E444}"/>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929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0-#ppt_w/2"/>
                                          </p:val>
                                        </p:tav>
                                        <p:tav tm="100000">
                                          <p:val>
                                            <p:strVal val="#ppt_x"/>
                                          </p:val>
                                        </p:tav>
                                      </p:tavLst>
                                    </p:anim>
                                    <p:anim calcmode="lin" valueType="num">
                                      <p:cBhvr additive="base">
                                        <p:cTn id="20"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480702" cy="830997"/>
          </a:xfrm>
          <a:prstGeom prst="rect">
            <a:avLst/>
          </a:prstGeom>
          <a:noFill/>
        </p:spPr>
        <p:txBody>
          <a:bodyPr wrap="none" rtlCol="0">
            <a:spAutoFit/>
          </a:bodyPr>
          <a:lstStyle/>
          <a:p>
            <a:r>
              <a:rPr lang="tr-TR" sz="4800" b="1" dirty="0"/>
              <a:t>Sigaranın iyi olmayan yanları</a:t>
            </a: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cstate="print"/>
            <a:srcRect/>
            <a:stretch>
              <a:fillRect t="-14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494795" y="1484193"/>
            <a:ext cx="5679790"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solidFill>
                  <a:srgbClr val="575757"/>
                </a:solidFill>
              </a:rPr>
              <a:t>Sigara ruh sağlığımızı olumsuz etkiler.</a:t>
            </a:r>
          </a:p>
          <a:p>
            <a:pPr marL="342900" indent="-342900">
              <a:lnSpc>
                <a:spcPct val="150000"/>
              </a:lnSpc>
              <a:buFont typeface="Arial" panose="020B0604020202020204" pitchFamily="34" charset="0"/>
              <a:buChar char="•"/>
            </a:pPr>
            <a:r>
              <a:rPr lang="tr-TR" sz="2000" dirty="0">
                <a:solidFill>
                  <a:srgbClr val="575757"/>
                </a:solidFill>
              </a:rPr>
              <a:t>Sigara kişinin hayatına yeni sorunlar ekler.</a:t>
            </a:r>
          </a:p>
          <a:p>
            <a:pPr marL="342900" indent="-342900">
              <a:lnSpc>
                <a:spcPct val="150000"/>
              </a:lnSpc>
              <a:buFont typeface="Arial" panose="020B0604020202020204" pitchFamily="34" charset="0"/>
              <a:buChar char="•"/>
            </a:pPr>
            <a:r>
              <a:rPr lang="tr-TR" sz="2000" dirty="0">
                <a:solidFill>
                  <a:srgbClr val="575757"/>
                </a:solidFill>
              </a:rPr>
              <a:t>Sigara görünümün çirkinleşmesine ve kişinin kötü kokmasına neden olur.</a:t>
            </a:r>
          </a:p>
          <a:p>
            <a:pPr marL="342900" indent="-342900">
              <a:lnSpc>
                <a:spcPct val="150000"/>
              </a:lnSpc>
              <a:buFont typeface="Arial" panose="020B0604020202020204" pitchFamily="34" charset="0"/>
              <a:buChar char="•"/>
            </a:pPr>
            <a:r>
              <a:rPr lang="tr-TR" sz="2000" dirty="0">
                <a:solidFill>
                  <a:srgbClr val="575757"/>
                </a:solidFill>
              </a:rPr>
              <a:t>Sigara dumanı, kişinin kendisinde ve çevresinde birçok hastalığa sebep olur.</a:t>
            </a:r>
          </a:p>
          <a:p>
            <a:pPr marL="342900" indent="-342900">
              <a:lnSpc>
                <a:spcPct val="150000"/>
              </a:lnSpc>
              <a:buFont typeface="Arial" panose="020B0604020202020204" pitchFamily="34" charset="0"/>
              <a:buChar char="•"/>
            </a:pPr>
            <a:r>
              <a:rPr lang="tr-TR" sz="2000" dirty="0">
                <a:solidFill>
                  <a:srgbClr val="575757"/>
                </a:solidFill>
              </a:rPr>
              <a:t>Sigara kullanmak ekonomik zararlar doğurur.</a:t>
            </a:r>
          </a:p>
        </p:txBody>
      </p:sp>
    </p:spTree>
    <p:extLst>
      <p:ext uri="{BB962C8B-B14F-4D97-AF65-F5344CB8AC3E}">
        <p14:creationId xmlns:p14="http://schemas.microsoft.com/office/powerpoint/2010/main" val="140455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67578"/>
            <a:ext cx="10993340" cy="830997"/>
          </a:xfrm>
          <a:prstGeom prst="rect">
            <a:avLst/>
          </a:prstGeom>
          <a:noFill/>
        </p:spPr>
        <p:txBody>
          <a:bodyPr wrap="square" rtlCol="0">
            <a:spAutoFit/>
          </a:bodyPr>
          <a:lstStyle/>
          <a:p>
            <a:r>
              <a:rPr lang="tr-TR" sz="4800" b="1" dirty="0"/>
              <a:t>Küçük bir hesap yapalım  </a:t>
            </a:r>
          </a:p>
        </p:txBody>
      </p:sp>
      <p:graphicFrame>
        <p:nvGraphicFramePr>
          <p:cNvPr id="4" name="Tablo 3"/>
          <p:cNvGraphicFramePr>
            <a:graphicFrameLocks noGrp="1"/>
          </p:cNvGraphicFramePr>
          <p:nvPr>
            <p:extLst>
              <p:ext uri="{D42A27DB-BD31-4B8C-83A1-F6EECF244321}">
                <p14:modId xmlns:p14="http://schemas.microsoft.com/office/powerpoint/2010/main" val="2163202363"/>
              </p:ext>
            </p:extLst>
          </p:nvPr>
        </p:nvGraphicFramePr>
        <p:xfrm>
          <a:off x="505434" y="1730343"/>
          <a:ext cx="9373612" cy="3357584"/>
        </p:xfrm>
        <a:graphic>
          <a:graphicData uri="http://schemas.openxmlformats.org/drawingml/2006/table">
            <a:tbl>
              <a:tblPr firstRow="1" bandRow="1">
                <a:tableStyleId>{616DA210-FB5B-4158-B5E0-FEB733F419BA}</a:tableStyleId>
              </a:tblPr>
              <a:tblGrid>
                <a:gridCol w="2638869">
                  <a:extLst>
                    <a:ext uri="{9D8B030D-6E8A-4147-A177-3AD203B41FA5}">
                      <a16:colId xmlns:a16="http://schemas.microsoft.com/office/drawing/2014/main" xmlns="" val="1867604890"/>
                    </a:ext>
                  </a:extLst>
                </a:gridCol>
                <a:gridCol w="1365227">
                  <a:extLst>
                    <a:ext uri="{9D8B030D-6E8A-4147-A177-3AD203B41FA5}">
                      <a16:colId xmlns:a16="http://schemas.microsoft.com/office/drawing/2014/main" xmlns="" val="3870004385"/>
                    </a:ext>
                  </a:extLst>
                </a:gridCol>
                <a:gridCol w="1458068">
                  <a:extLst>
                    <a:ext uri="{9D8B030D-6E8A-4147-A177-3AD203B41FA5}">
                      <a16:colId xmlns:a16="http://schemas.microsoft.com/office/drawing/2014/main" xmlns="" val="1218323919"/>
                    </a:ext>
                  </a:extLst>
                </a:gridCol>
                <a:gridCol w="1530482">
                  <a:extLst>
                    <a:ext uri="{9D8B030D-6E8A-4147-A177-3AD203B41FA5}">
                      <a16:colId xmlns:a16="http://schemas.microsoft.com/office/drawing/2014/main" xmlns="" val="4036603480"/>
                    </a:ext>
                  </a:extLst>
                </a:gridCol>
                <a:gridCol w="2380966">
                  <a:extLst>
                    <a:ext uri="{9D8B030D-6E8A-4147-A177-3AD203B41FA5}">
                      <a16:colId xmlns:a16="http://schemas.microsoft.com/office/drawing/2014/main" xmlns="" val="480140186"/>
                    </a:ext>
                  </a:extLst>
                </a:gridCol>
              </a:tblGrid>
              <a:tr h="455646">
                <a:tc>
                  <a:txBody>
                    <a:bodyPr/>
                    <a:lstStyle/>
                    <a:p>
                      <a:endParaRPr lang="tr-TR" dirty="0"/>
                    </a:p>
                  </a:txBody>
                  <a:tcPr/>
                </a:tc>
                <a:tc>
                  <a:txBody>
                    <a:bodyPr/>
                    <a:lstStyle/>
                    <a:p>
                      <a:endParaRPr lang="tr-TR" dirty="0"/>
                    </a:p>
                  </a:txBody>
                  <a:tcPr/>
                </a:tc>
                <a:tc>
                  <a:txBody>
                    <a:bodyPr/>
                    <a:lstStyle/>
                    <a:p>
                      <a:pPr algn="ctr"/>
                      <a:r>
                        <a:rPr lang="tr-TR" dirty="0"/>
                        <a:t>Ayda </a:t>
                      </a:r>
                    </a:p>
                  </a:txBody>
                  <a:tcPr anchor="ctr"/>
                </a:tc>
                <a:tc>
                  <a:txBody>
                    <a:bodyPr/>
                    <a:lstStyle/>
                    <a:p>
                      <a:pPr algn="ctr"/>
                      <a:r>
                        <a:rPr lang="tr-TR" dirty="0"/>
                        <a:t>Yılda </a:t>
                      </a:r>
                    </a:p>
                  </a:txBody>
                  <a:tcPr anchor="ctr"/>
                </a:tc>
                <a:tc>
                  <a:txBody>
                    <a:bodyPr/>
                    <a:lstStyle/>
                    <a:p>
                      <a:pPr algn="ctr"/>
                      <a:r>
                        <a:rPr lang="tr-TR" dirty="0"/>
                        <a:t>Hayatı</a:t>
                      </a:r>
                      <a:r>
                        <a:rPr lang="tr-TR" baseline="0" dirty="0"/>
                        <a:t> Boyunca </a:t>
                      </a:r>
                      <a:endParaRPr lang="tr-TR" dirty="0"/>
                    </a:p>
                    <a:p>
                      <a:pPr algn="ctr"/>
                      <a:r>
                        <a:rPr lang="tr-TR" dirty="0"/>
                        <a:t>(40 yıl sigara kullanımı)</a:t>
                      </a:r>
                    </a:p>
                  </a:txBody>
                  <a:tcPr anchor="ctr"/>
                </a:tc>
                <a:extLst>
                  <a:ext uri="{0D108BD9-81ED-4DB2-BD59-A6C34878D82A}">
                    <a16:rowId xmlns:a16="http://schemas.microsoft.com/office/drawing/2014/main" xmlns="" val="865569414"/>
                  </a:ext>
                </a:extLst>
              </a:tr>
              <a:tr h="455646">
                <a:tc>
                  <a:txBody>
                    <a:bodyPr/>
                    <a:lstStyle/>
                    <a:p>
                      <a:pPr algn="l"/>
                      <a:r>
                        <a:rPr lang="tr-TR" dirty="0"/>
                        <a:t>Günde 1 paket </a:t>
                      </a:r>
                    </a:p>
                  </a:txBody>
                  <a:tcPr anchor="ctr"/>
                </a:tc>
                <a:tc>
                  <a:txBody>
                    <a:bodyPr/>
                    <a:lstStyle/>
                    <a:p>
                      <a:pPr algn="ctr"/>
                      <a:r>
                        <a:rPr lang="tr-TR" dirty="0"/>
                        <a:t>15 TL* </a:t>
                      </a:r>
                    </a:p>
                  </a:txBody>
                  <a:tcPr anchor="ctr"/>
                </a:tc>
                <a:tc>
                  <a:txBody>
                    <a:bodyPr/>
                    <a:lstStyle/>
                    <a:p>
                      <a:pPr algn="ctr"/>
                      <a:r>
                        <a:rPr lang="tr-TR" dirty="0"/>
                        <a:t>450 TL  </a:t>
                      </a:r>
                    </a:p>
                  </a:txBody>
                  <a:tcPr anchor="ctr"/>
                </a:tc>
                <a:tc>
                  <a:txBody>
                    <a:bodyPr/>
                    <a:lstStyle/>
                    <a:p>
                      <a:pPr algn="ctr"/>
                      <a:r>
                        <a:rPr lang="tr-TR" dirty="0"/>
                        <a:t>5400</a:t>
                      </a:r>
                      <a:r>
                        <a:rPr lang="tr-TR" baseline="0" dirty="0"/>
                        <a:t> TL </a:t>
                      </a:r>
                      <a:endParaRPr lang="tr-TR" dirty="0"/>
                    </a:p>
                  </a:txBody>
                  <a:tcPr anchor="ctr"/>
                </a:tc>
                <a:tc>
                  <a:txBody>
                    <a:bodyPr/>
                    <a:lstStyle/>
                    <a:p>
                      <a:pPr algn="ctr"/>
                      <a:r>
                        <a:rPr lang="tr-TR" dirty="0"/>
                        <a:t>216.000 TL</a:t>
                      </a:r>
                      <a:r>
                        <a:rPr lang="tr-TR" baseline="0" dirty="0"/>
                        <a:t> </a:t>
                      </a:r>
                      <a:endParaRPr lang="tr-TR" dirty="0"/>
                    </a:p>
                  </a:txBody>
                  <a:tcPr anchor="ctr"/>
                </a:tc>
                <a:extLst>
                  <a:ext uri="{0D108BD9-81ED-4DB2-BD59-A6C34878D82A}">
                    <a16:rowId xmlns:a16="http://schemas.microsoft.com/office/drawing/2014/main" xmlns="" val="4031844335"/>
                  </a:ext>
                </a:extLst>
              </a:tr>
              <a:tr h="455646">
                <a:tc>
                  <a:txBody>
                    <a:bodyPr/>
                    <a:lstStyle/>
                    <a:p>
                      <a:pPr algn="l"/>
                      <a:r>
                        <a:rPr lang="tr-TR" dirty="0"/>
                        <a:t>Günde 1,5 paket </a:t>
                      </a:r>
                    </a:p>
                  </a:txBody>
                  <a:tcPr anchor="ctr"/>
                </a:tc>
                <a:tc>
                  <a:txBody>
                    <a:bodyPr/>
                    <a:lstStyle/>
                    <a:p>
                      <a:pPr algn="ctr"/>
                      <a:r>
                        <a:rPr lang="tr-TR" dirty="0"/>
                        <a:t>22,5 TL </a:t>
                      </a:r>
                    </a:p>
                  </a:txBody>
                  <a:tcPr anchor="ctr"/>
                </a:tc>
                <a:tc>
                  <a:txBody>
                    <a:bodyPr/>
                    <a:lstStyle/>
                    <a:p>
                      <a:pPr algn="ctr"/>
                      <a:r>
                        <a:rPr lang="tr-TR" dirty="0"/>
                        <a:t>675 TL </a:t>
                      </a:r>
                    </a:p>
                  </a:txBody>
                  <a:tcPr anchor="ctr"/>
                </a:tc>
                <a:tc>
                  <a:txBody>
                    <a:bodyPr/>
                    <a:lstStyle/>
                    <a:p>
                      <a:pPr algn="ctr"/>
                      <a:r>
                        <a:rPr lang="tr-TR" dirty="0"/>
                        <a:t>8.100 TL</a:t>
                      </a:r>
                    </a:p>
                  </a:txBody>
                  <a:tcPr anchor="ctr"/>
                </a:tc>
                <a:tc>
                  <a:txBody>
                    <a:bodyPr/>
                    <a:lstStyle/>
                    <a:p>
                      <a:pPr algn="ctr"/>
                      <a:r>
                        <a:rPr lang="tr-TR" dirty="0"/>
                        <a:t>324.000 TL</a:t>
                      </a:r>
                    </a:p>
                  </a:txBody>
                  <a:tcPr anchor="ctr"/>
                </a:tc>
                <a:extLst>
                  <a:ext uri="{0D108BD9-81ED-4DB2-BD59-A6C34878D82A}">
                    <a16:rowId xmlns:a16="http://schemas.microsoft.com/office/drawing/2014/main" xmlns="" val="2511685881"/>
                  </a:ext>
                </a:extLst>
              </a:tr>
              <a:tr h="455646">
                <a:tc>
                  <a:txBody>
                    <a:bodyPr/>
                    <a:lstStyle/>
                    <a:p>
                      <a:pPr algn="l"/>
                      <a:r>
                        <a:rPr lang="tr-TR" dirty="0"/>
                        <a:t>Günde 2 paket </a:t>
                      </a:r>
                    </a:p>
                  </a:txBody>
                  <a:tcPr anchor="ctr"/>
                </a:tc>
                <a:tc>
                  <a:txBody>
                    <a:bodyPr/>
                    <a:lstStyle/>
                    <a:p>
                      <a:pPr algn="ctr"/>
                      <a:r>
                        <a:rPr lang="tr-TR" dirty="0"/>
                        <a:t>30 TL </a:t>
                      </a:r>
                    </a:p>
                  </a:txBody>
                  <a:tcPr anchor="ctr"/>
                </a:tc>
                <a:tc>
                  <a:txBody>
                    <a:bodyPr/>
                    <a:lstStyle/>
                    <a:p>
                      <a:pPr algn="ctr"/>
                      <a:r>
                        <a:rPr lang="tr-TR" dirty="0"/>
                        <a:t>900 TL </a:t>
                      </a:r>
                    </a:p>
                  </a:txBody>
                  <a:tcPr anchor="ctr"/>
                </a:tc>
                <a:tc>
                  <a:txBody>
                    <a:bodyPr/>
                    <a:lstStyle/>
                    <a:p>
                      <a:pPr algn="ctr"/>
                      <a:r>
                        <a:rPr lang="tr-TR" dirty="0"/>
                        <a:t>10.800 TL </a:t>
                      </a:r>
                    </a:p>
                  </a:txBody>
                  <a:tcPr anchor="ctr"/>
                </a:tc>
                <a:tc>
                  <a:txBody>
                    <a:bodyPr/>
                    <a:lstStyle/>
                    <a:p>
                      <a:pPr algn="ctr"/>
                      <a:r>
                        <a:rPr lang="tr-TR" dirty="0"/>
                        <a:t>432.000</a:t>
                      </a:r>
                      <a:r>
                        <a:rPr lang="tr-TR" baseline="0" dirty="0"/>
                        <a:t> TL</a:t>
                      </a:r>
                      <a:endParaRPr lang="tr-TR" dirty="0"/>
                    </a:p>
                  </a:txBody>
                  <a:tcPr anchor="ctr"/>
                </a:tc>
                <a:extLst>
                  <a:ext uri="{0D108BD9-81ED-4DB2-BD59-A6C34878D82A}">
                    <a16:rowId xmlns:a16="http://schemas.microsoft.com/office/drawing/2014/main" xmlns="" val="2783963832"/>
                  </a:ext>
                </a:extLst>
              </a:tr>
              <a:tr h="664766">
                <a:tc>
                  <a:txBody>
                    <a:bodyPr/>
                    <a:lstStyle/>
                    <a:p>
                      <a:pPr algn="l"/>
                      <a:r>
                        <a:rPr lang="tr-TR" dirty="0"/>
                        <a:t>Evde</a:t>
                      </a:r>
                      <a:r>
                        <a:rPr lang="tr-TR" baseline="0" dirty="0"/>
                        <a:t> 2 kişi </a:t>
                      </a:r>
                      <a:r>
                        <a:rPr lang="tr-TR" baseline="0" dirty="0" smtClean="0"/>
                        <a:t>1,5 </a:t>
                      </a:r>
                      <a:r>
                        <a:rPr lang="tr-TR" baseline="0" dirty="0"/>
                        <a:t>paket</a:t>
                      </a:r>
                      <a:endParaRPr lang="tr-TR" dirty="0"/>
                    </a:p>
                  </a:txBody>
                  <a:tcPr anchor="ctr"/>
                </a:tc>
                <a:tc>
                  <a:txBody>
                    <a:bodyPr/>
                    <a:lstStyle/>
                    <a:p>
                      <a:pPr algn="ctr"/>
                      <a:r>
                        <a:rPr lang="tr-TR" dirty="0"/>
                        <a:t>45 TL </a:t>
                      </a:r>
                    </a:p>
                  </a:txBody>
                  <a:tcPr anchor="ctr"/>
                </a:tc>
                <a:tc>
                  <a:txBody>
                    <a:bodyPr/>
                    <a:lstStyle/>
                    <a:p>
                      <a:pPr algn="ctr"/>
                      <a:r>
                        <a:rPr lang="tr-TR" dirty="0"/>
                        <a:t>1350 TL </a:t>
                      </a:r>
                    </a:p>
                  </a:txBody>
                  <a:tcPr anchor="ctr"/>
                </a:tc>
                <a:tc>
                  <a:txBody>
                    <a:bodyPr/>
                    <a:lstStyle/>
                    <a:p>
                      <a:pPr algn="ctr"/>
                      <a:r>
                        <a:rPr lang="tr-TR" dirty="0"/>
                        <a:t>16.200</a:t>
                      </a:r>
                      <a:r>
                        <a:rPr lang="tr-TR" baseline="0" dirty="0"/>
                        <a:t> TL </a:t>
                      </a:r>
                      <a:endParaRPr lang="tr-TR" dirty="0"/>
                    </a:p>
                  </a:txBody>
                  <a:tcPr anchor="ctr"/>
                </a:tc>
                <a:tc>
                  <a:txBody>
                    <a:bodyPr/>
                    <a:lstStyle/>
                    <a:p>
                      <a:pPr algn="ctr"/>
                      <a:r>
                        <a:rPr lang="tr-TR" dirty="0"/>
                        <a:t>648.000 TL</a:t>
                      </a:r>
                    </a:p>
                  </a:txBody>
                  <a:tcPr anchor="ctr"/>
                </a:tc>
                <a:extLst>
                  <a:ext uri="{0D108BD9-81ED-4DB2-BD59-A6C34878D82A}">
                    <a16:rowId xmlns:a16="http://schemas.microsoft.com/office/drawing/2014/main" xmlns="" val="276019886"/>
                  </a:ext>
                </a:extLst>
              </a:tr>
              <a:tr h="685800">
                <a:tc>
                  <a:txBody>
                    <a:bodyPr/>
                    <a:lstStyle/>
                    <a:p>
                      <a:pPr algn="l"/>
                      <a:r>
                        <a:rPr lang="tr-TR" dirty="0"/>
                        <a:t>Evde 2 kişi 2’şer paket</a:t>
                      </a:r>
                      <a:r>
                        <a:rPr lang="tr-TR" baseline="0" dirty="0"/>
                        <a:t> </a:t>
                      </a:r>
                      <a:endParaRPr lang="tr-TR" dirty="0"/>
                    </a:p>
                  </a:txBody>
                  <a:tcPr anchor="ctr"/>
                </a:tc>
                <a:tc>
                  <a:txBody>
                    <a:bodyPr/>
                    <a:lstStyle/>
                    <a:p>
                      <a:pPr algn="ctr"/>
                      <a:r>
                        <a:rPr lang="tr-TR" dirty="0"/>
                        <a:t>60 TL </a:t>
                      </a:r>
                    </a:p>
                  </a:txBody>
                  <a:tcPr anchor="ctr"/>
                </a:tc>
                <a:tc>
                  <a:txBody>
                    <a:bodyPr/>
                    <a:lstStyle/>
                    <a:p>
                      <a:pPr algn="ctr"/>
                      <a:r>
                        <a:rPr lang="tr-TR" dirty="0"/>
                        <a:t>1800 TL</a:t>
                      </a:r>
                      <a:r>
                        <a:rPr lang="tr-TR" baseline="0" dirty="0"/>
                        <a:t> </a:t>
                      </a:r>
                      <a:endParaRPr lang="tr-TR" dirty="0"/>
                    </a:p>
                  </a:txBody>
                  <a:tcPr anchor="ctr"/>
                </a:tc>
                <a:tc>
                  <a:txBody>
                    <a:bodyPr/>
                    <a:lstStyle/>
                    <a:p>
                      <a:pPr algn="ctr"/>
                      <a:r>
                        <a:rPr lang="tr-TR" dirty="0"/>
                        <a:t>21.600 TL</a:t>
                      </a:r>
                    </a:p>
                  </a:txBody>
                  <a:tcPr anchor="ctr"/>
                </a:tc>
                <a:tc>
                  <a:txBody>
                    <a:bodyPr/>
                    <a:lstStyle/>
                    <a:p>
                      <a:pPr algn="ctr"/>
                      <a:r>
                        <a:rPr lang="tr-TR" dirty="0"/>
                        <a:t>864.000 TL</a:t>
                      </a:r>
                    </a:p>
                  </a:txBody>
                  <a:tcPr anchor="ctr"/>
                </a:tc>
                <a:extLst>
                  <a:ext uri="{0D108BD9-81ED-4DB2-BD59-A6C34878D82A}">
                    <a16:rowId xmlns:a16="http://schemas.microsoft.com/office/drawing/2014/main" xmlns="" val="4221880838"/>
                  </a:ext>
                </a:extLst>
              </a:tr>
            </a:tbl>
          </a:graphicData>
        </a:graphic>
      </p:graphicFrame>
      <p:sp>
        <p:nvSpPr>
          <p:cNvPr id="5" name="Metin kutusu 4"/>
          <p:cNvSpPr txBox="1"/>
          <p:nvPr/>
        </p:nvSpPr>
        <p:spPr>
          <a:xfrm>
            <a:off x="6089037" y="5335029"/>
            <a:ext cx="4011930" cy="369332"/>
          </a:xfrm>
          <a:prstGeom prst="rect">
            <a:avLst/>
          </a:prstGeom>
          <a:noFill/>
        </p:spPr>
        <p:txBody>
          <a:bodyPr wrap="square" rtlCol="0">
            <a:spAutoFit/>
          </a:bodyPr>
          <a:lstStyle/>
          <a:p>
            <a:r>
              <a:rPr lang="tr-TR" dirty="0"/>
              <a:t>* En ucuz sigara bedelleri baz alınmıştır. </a:t>
            </a:r>
          </a:p>
        </p:txBody>
      </p:sp>
    </p:spTree>
    <p:extLst>
      <p:ext uri="{BB962C8B-B14F-4D97-AF65-F5344CB8AC3E}">
        <p14:creationId xmlns:p14="http://schemas.microsoft.com/office/powerpoint/2010/main" val="3248737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0000" t="-1000" r="-77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7379456" cy="830997"/>
          </a:xfrm>
          <a:prstGeom prst="rect">
            <a:avLst/>
          </a:prstGeom>
          <a:noFill/>
        </p:spPr>
        <p:txBody>
          <a:bodyPr wrap="none" rtlCol="0">
            <a:spAutoFit/>
          </a:bodyPr>
          <a:lstStyle/>
          <a:p>
            <a:r>
              <a:rPr lang="tr-TR" sz="4800" b="1" dirty="0">
                <a:solidFill>
                  <a:srgbClr val="ED7D31"/>
                </a:solidFill>
              </a:rPr>
              <a:t>Pasif içicilik (Pasif </a:t>
            </a:r>
            <a:r>
              <a:rPr lang="tr-TR" sz="4800" b="1" dirty="0" err="1">
                <a:solidFill>
                  <a:srgbClr val="ED7D31"/>
                </a:solidFill>
              </a:rPr>
              <a:t>etkilenim</a:t>
            </a:r>
            <a:r>
              <a:rPr lang="tr-TR" sz="4800" b="1" dirty="0">
                <a:solidFill>
                  <a:srgbClr val="ED7D31"/>
                </a:solidFill>
              </a:rPr>
              <a:t>)</a:t>
            </a:r>
          </a:p>
        </p:txBody>
      </p:sp>
      <p:sp>
        <p:nvSpPr>
          <p:cNvPr id="16" name="Metin kutusu 15"/>
          <p:cNvSpPr txBox="1"/>
          <p:nvPr/>
        </p:nvSpPr>
        <p:spPr>
          <a:xfrm>
            <a:off x="1077141" y="2105561"/>
            <a:ext cx="4109587" cy="1200329"/>
          </a:xfrm>
          <a:prstGeom prst="rect">
            <a:avLst/>
          </a:prstGeom>
          <a:noFill/>
        </p:spPr>
        <p:txBody>
          <a:bodyPr wrap="none" rtlCol="0">
            <a:spAutoFit/>
          </a:bodyPr>
          <a:lstStyle/>
          <a:p>
            <a:r>
              <a:rPr lang="tr-TR" sz="2400" dirty="0">
                <a:solidFill>
                  <a:srgbClr val="231F20"/>
                </a:solidFill>
              </a:rPr>
              <a:t>Pasif içicilik, sigara kullanmayan</a:t>
            </a:r>
          </a:p>
          <a:p>
            <a:r>
              <a:rPr lang="tr-TR" sz="2400" dirty="0">
                <a:solidFill>
                  <a:srgbClr val="231F20"/>
                </a:solidFill>
              </a:rPr>
              <a:t>birinin sigara içilen ortamdaki</a:t>
            </a:r>
          </a:p>
          <a:p>
            <a:r>
              <a:rPr lang="tr-TR" sz="2400" dirty="0">
                <a:solidFill>
                  <a:srgbClr val="231F20"/>
                </a:solidFill>
              </a:rPr>
              <a:t>si­gara dumanını solumasıdır.</a:t>
            </a:r>
          </a:p>
        </p:txBody>
      </p:sp>
      <p:sp>
        <p:nvSpPr>
          <p:cNvPr id="1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3">
            <a:extLst>
              <a:ext uri="{FF2B5EF4-FFF2-40B4-BE49-F238E27FC236}">
                <a16:creationId xmlns:a16="http://schemas.microsoft.com/office/drawing/2014/main" xmlns="" id="{FAA0382B-B85E-8341-9496-8A31724D042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xmlns="" id="{45D127ED-51D5-4E4B-AC3C-137E3BCAC0D1}"/>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24</a:t>
            </a:fld>
            <a:endParaRPr lang="tr-TR" sz="2400" b="1" dirty="0">
              <a:solidFill>
                <a:srgbClr val="DADADA"/>
              </a:solidFill>
            </a:endParaRPr>
          </a:p>
        </p:txBody>
      </p:sp>
    </p:spTree>
    <p:extLst>
      <p:ext uri="{BB962C8B-B14F-4D97-AF65-F5344CB8AC3E}">
        <p14:creationId xmlns:p14="http://schemas.microsoft.com/office/powerpoint/2010/main" val="28729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250" fill="hold"/>
                                        <p:tgtEl>
                                          <p:spTgt spid="17"/>
                                        </p:tgtEl>
                                        <p:attrNameLst>
                                          <p:attrName>ppt_x</p:attrName>
                                        </p:attrNameLst>
                                      </p:cBhvr>
                                      <p:tavLst>
                                        <p:tav tm="0">
                                          <p:val>
                                            <p:strVal val="1+#ppt_w/2"/>
                                          </p:val>
                                        </p:tav>
                                        <p:tav tm="100000">
                                          <p:val>
                                            <p:strVal val="#ppt_x"/>
                                          </p:val>
                                        </p:tav>
                                      </p:tavLst>
                                    </p:anim>
                                    <p:anim calcmode="lin" valueType="num">
                                      <p:cBhvr additive="base">
                                        <p:cTn id="21" dur="25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250" fill="hold"/>
                                        <p:tgtEl>
                                          <p:spTgt spid="18"/>
                                        </p:tgtEl>
                                        <p:attrNameLst>
                                          <p:attrName>ppt_x</p:attrName>
                                        </p:attrNameLst>
                                      </p:cBhvr>
                                      <p:tavLst>
                                        <p:tav tm="0">
                                          <p:val>
                                            <p:strVal val="1+#ppt_w/2"/>
                                          </p:val>
                                        </p:tav>
                                        <p:tav tm="100000">
                                          <p:val>
                                            <p:strVal val="#ppt_x"/>
                                          </p:val>
                                        </p:tav>
                                      </p:tavLst>
                                    </p:anim>
                                    <p:anim calcmode="lin" valueType="num">
                                      <p:cBhvr additive="base">
                                        <p:cTn id="2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p:bldP spid="16"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379456" cy="830997"/>
          </a:xfrm>
          <a:prstGeom prst="rect">
            <a:avLst/>
          </a:prstGeom>
          <a:noFill/>
        </p:spPr>
        <p:txBody>
          <a:bodyPr wrap="none" rtlCol="0">
            <a:spAutoFit/>
          </a:bodyPr>
          <a:lstStyle/>
          <a:p>
            <a:r>
              <a:rPr lang="tr-TR" sz="4800" b="1" dirty="0"/>
              <a:t>Pasif içicilik (Pasif </a:t>
            </a:r>
            <a:r>
              <a:rPr lang="tr-TR" sz="4800" b="1" dirty="0" err="1"/>
              <a:t>etkilenim</a:t>
            </a:r>
            <a:r>
              <a:rPr lang="tr-TR" sz="4800" b="1" dirty="0"/>
              <a:t>)</a:t>
            </a:r>
          </a:p>
        </p:txBody>
      </p:sp>
      <p:sp>
        <p:nvSpPr>
          <p:cNvPr id="16" name="Metin kutusu 15"/>
          <p:cNvSpPr txBox="1"/>
          <p:nvPr/>
        </p:nvSpPr>
        <p:spPr>
          <a:xfrm>
            <a:off x="746177" y="1493299"/>
            <a:ext cx="4183581" cy="400110"/>
          </a:xfrm>
          <a:prstGeom prst="rect">
            <a:avLst/>
          </a:prstGeom>
          <a:noFill/>
        </p:spPr>
        <p:txBody>
          <a:bodyPr wrap="none" rtlCol="0">
            <a:spAutoFit/>
          </a:bodyPr>
          <a:lstStyle/>
          <a:p>
            <a:r>
              <a:rPr lang="tr-TR" sz="2000" b="1" i="1" dirty="0">
                <a:solidFill>
                  <a:srgbClr val="575757"/>
                </a:solidFill>
              </a:rPr>
              <a:t>Pasif içicilik altında kalmanın etkileri; </a:t>
            </a:r>
          </a:p>
        </p:txBody>
      </p:sp>
      <p:grpSp>
        <p:nvGrpSpPr>
          <p:cNvPr id="2" name="Grup 16"/>
          <p:cNvGrpSpPr/>
          <p:nvPr/>
        </p:nvGrpSpPr>
        <p:grpSpPr>
          <a:xfrm>
            <a:off x="554927" y="2094304"/>
            <a:ext cx="5871040" cy="707886"/>
            <a:chOff x="554927" y="1881525"/>
            <a:chExt cx="5871040" cy="707886"/>
          </a:xfrm>
        </p:grpSpPr>
        <p:sp>
          <p:nvSpPr>
            <p:cNvPr id="18" name="Metin kutusu 17"/>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Sigara içilen ortamda ne kadar</a:t>
              </a:r>
            </a:p>
            <a:p>
              <a:r>
                <a:rPr lang="tr-TR" sz="2000" dirty="0">
                  <a:solidFill>
                    <a:srgbClr val="575757"/>
                  </a:solidFill>
                </a:rPr>
                <a:t>zaman geçirildiğine,</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4" name="Grup 19"/>
          <p:cNvGrpSpPr/>
          <p:nvPr/>
        </p:nvGrpSpPr>
        <p:grpSpPr>
          <a:xfrm>
            <a:off x="554927" y="3028699"/>
            <a:ext cx="5871040" cy="1015663"/>
            <a:chOff x="554927" y="1881525"/>
            <a:chExt cx="5871040" cy="1015663"/>
          </a:xfrm>
        </p:grpSpPr>
        <p:sp>
          <p:nvSpPr>
            <p:cNvPr id="21" name="Metin kutusu 20"/>
            <p:cNvSpPr txBox="1"/>
            <p:nvPr/>
          </p:nvSpPr>
          <p:spPr>
            <a:xfrm>
              <a:off x="746177" y="1881525"/>
              <a:ext cx="5679790" cy="1015663"/>
            </a:xfrm>
            <a:prstGeom prst="rect">
              <a:avLst/>
            </a:prstGeom>
            <a:noFill/>
          </p:spPr>
          <p:txBody>
            <a:bodyPr wrap="square" rtlCol="0">
              <a:spAutoFit/>
            </a:bodyPr>
            <a:lstStyle/>
            <a:p>
              <a:r>
                <a:rPr lang="tr-TR" sz="2000" dirty="0">
                  <a:solidFill>
                    <a:srgbClr val="575757"/>
                  </a:solidFill>
                </a:rPr>
                <a:t>Odada ne kadar temiz hava olduğuna</a:t>
              </a:r>
            </a:p>
            <a:p>
              <a:r>
                <a:rPr lang="tr-TR" sz="2000" dirty="0">
                  <a:solidFill>
                    <a:srgbClr val="575757"/>
                  </a:solidFill>
                </a:rPr>
                <a:t>(havalandırmanın ne kadar</a:t>
              </a:r>
            </a:p>
            <a:p>
              <a:r>
                <a:rPr lang="tr-TR" sz="2000" dirty="0">
                  <a:solidFill>
                    <a:srgbClr val="575757"/>
                  </a:solidFill>
                </a:rPr>
                <a:t>gerçekleştiğine)</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5" name="Grup 22"/>
          <p:cNvGrpSpPr/>
          <p:nvPr/>
        </p:nvGrpSpPr>
        <p:grpSpPr>
          <a:xfrm>
            <a:off x="554927" y="4217764"/>
            <a:ext cx="5871040" cy="400110"/>
            <a:chOff x="554927" y="1881525"/>
            <a:chExt cx="5871040" cy="400110"/>
          </a:xfrm>
        </p:grpSpPr>
        <p:sp>
          <p:nvSpPr>
            <p:cNvPr id="24" name="Metin kutusu 23"/>
            <p:cNvSpPr txBox="1"/>
            <p:nvPr/>
          </p:nvSpPr>
          <p:spPr>
            <a:xfrm>
              <a:off x="746177" y="1881525"/>
              <a:ext cx="5679790" cy="400110"/>
            </a:xfrm>
            <a:prstGeom prst="rect">
              <a:avLst/>
            </a:prstGeom>
            <a:noFill/>
          </p:spPr>
          <p:txBody>
            <a:bodyPr wrap="square" rtlCol="0">
              <a:spAutoFit/>
            </a:bodyPr>
            <a:lstStyle/>
            <a:p>
              <a:r>
                <a:rPr lang="tr-TR" sz="2000" dirty="0">
                  <a:solidFill>
                    <a:srgbClr val="575757"/>
                  </a:solidFill>
                </a:rPr>
                <a:t>Ne kadar sigara içildiğine </a:t>
              </a:r>
              <a:r>
                <a:rPr lang="tr-TR" sz="2000" b="1" i="1" dirty="0">
                  <a:solidFill>
                    <a:srgbClr val="575757"/>
                  </a:solidFill>
                </a:rPr>
                <a:t>bağlıdır. </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sp>
        <p:nvSpPr>
          <p:cNvPr id="3" name="Metin kutusu 2"/>
          <p:cNvSpPr txBox="1"/>
          <p:nvPr/>
        </p:nvSpPr>
        <p:spPr>
          <a:xfrm>
            <a:off x="6604293" y="1591050"/>
            <a:ext cx="4712091" cy="1600438"/>
          </a:xfrm>
          <a:prstGeom prst="rect">
            <a:avLst/>
          </a:prstGeom>
          <a:noFill/>
        </p:spPr>
        <p:txBody>
          <a:bodyPr wrap="square" rtlCol="0">
            <a:spAutoFit/>
          </a:bodyPr>
          <a:lstStyle/>
          <a:p>
            <a:r>
              <a:rPr lang="tr-TR" sz="2000" dirty="0"/>
              <a:t>Dünya Sağlık Örgütü verilerine göre dünyada her yıl </a:t>
            </a:r>
            <a:r>
              <a:rPr lang="tr-TR" sz="2000" b="1" dirty="0"/>
              <a:t>65 bin çocuk</a:t>
            </a:r>
            <a:r>
              <a:rPr lang="tr-TR" sz="2000" dirty="0"/>
              <a:t>, pasif içiciliğe maruz kalmanın neden olduğu solunum yolu rahatsızlıkları sonucu yaşamını yitiriyor.</a:t>
            </a:r>
          </a:p>
          <a:p>
            <a:r>
              <a:rPr lang="tr-TR" dirty="0"/>
              <a:t> </a:t>
            </a:r>
            <a:endParaRPr lang="en-US" dirty="0"/>
          </a:p>
        </p:txBody>
      </p:sp>
      <p:sp>
        <p:nvSpPr>
          <p:cNvPr id="6" name="Yuvarlatılmış Dikdörtgen 5"/>
          <p:cNvSpPr/>
          <p:nvPr/>
        </p:nvSpPr>
        <p:spPr>
          <a:xfrm>
            <a:off x="6425967" y="1445605"/>
            <a:ext cx="5068744" cy="158309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758" y="3257629"/>
            <a:ext cx="4359160" cy="2867868"/>
          </a:xfrm>
          <a:prstGeom prst="rect">
            <a:avLst/>
          </a:prstGeom>
        </p:spPr>
      </p:pic>
    </p:spTree>
    <p:extLst>
      <p:ext uri="{BB962C8B-B14F-4D97-AF65-F5344CB8AC3E}">
        <p14:creationId xmlns:p14="http://schemas.microsoft.com/office/powerpoint/2010/main" val="24555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3"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11112" y="0"/>
            <a:ext cx="12212637" cy="6858000"/>
          </a:xfrm>
          <a:prstGeom prst="rect">
            <a:avLst/>
          </a:prstGeom>
          <a:blipFill dpi="0" rotWithShape="1">
            <a:blip r:embed="rId3"/>
            <a:srcRect/>
            <a:stretch>
              <a:fillRect t="2000"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57838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578386"/>
            <a:ext cx="5154553" cy="1015663"/>
          </a:xfrm>
          <a:prstGeom prst="rect">
            <a:avLst/>
          </a:prstGeom>
          <a:noFill/>
        </p:spPr>
        <p:txBody>
          <a:bodyPr wrap="none" rtlCol="0">
            <a:spAutoFit/>
          </a:bodyPr>
          <a:lstStyle/>
          <a:p>
            <a:r>
              <a:rPr lang="tr-TR" sz="6000" b="1" dirty="0">
                <a:solidFill>
                  <a:schemeClr val="bg1"/>
                </a:solidFill>
              </a:rPr>
              <a:t>Peki ya nargile?</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594049"/>
            <a:ext cx="3105402" cy="400110"/>
          </a:xfrm>
          <a:prstGeom prst="rect">
            <a:avLst/>
          </a:prstGeom>
          <a:noFill/>
        </p:spPr>
        <p:txBody>
          <a:bodyPr wrap="none" rtlCol="0">
            <a:spAutoFit/>
          </a:bodyPr>
          <a:lstStyle/>
          <a:p>
            <a:r>
              <a:rPr lang="tr-TR" sz="2000" b="1" i="1" dirty="0">
                <a:solidFill>
                  <a:schemeClr val="bg1"/>
                </a:solidFill>
              </a:rPr>
              <a:t>Sanıldığı kadar masum mu?</a:t>
            </a:r>
          </a:p>
        </p:txBody>
      </p:sp>
      <p:sp>
        <p:nvSpPr>
          <p:cNvPr id="17" name="Rectangle 13">
            <a:extLst>
              <a:ext uri="{FF2B5EF4-FFF2-40B4-BE49-F238E27FC236}">
                <a16:creationId xmlns:a16="http://schemas.microsoft.com/office/drawing/2014/main" xmlns="" id="{DB63A91B-2FE0-4546-B608-CAC9E169E86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50902985-D576-194E-8214-DA5B7F07FA3A}"/>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26</a:t>
            </a:fld>
            <a:endParaRPr lang="tr-TR" sz="2400" b="1" dirty="0">
              <a:solidFill>
                <a:srgbClr val="DADADA"/>
              </a:solidFill>
            </a:endParaRPr>
          </a:p>
        </p:txBody>
      </p:sp>
      <p:pic>
        <p:nvPicPr>
          <p:cNvPr id="20" name="Resim 19">
            <a:extLst>
              <a:ext uri="{FF2B5EF4-FFF2-40B4-BE49-F238E27FC236}">
                <a16:creationId xmlns:a16="http://schemas.microsoft.com/office/drawing/2014/main" xmlns="" id="{DBBE80EE-3E9E-3E4D-9237-DDA306D97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23615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25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4" grpId="0"/>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10134012" cy="830997"/>
          </a:xfrm>
          <a:prstGeom prst="rect">
            <a:avLst/>
          </a:prstGeom>
          <a:noFill/>
        </p:spPr>
        <p:txBody>
          <a:bodyPr wrap="square" rtlCol="0">
            <a:spAutoFit/>
          </a:bodyPr>
          <a:lstStyle/>
          <a:p>
            <a:r>
              <a:rPr lang="tr-TR" sz="4800" b="1" dirty="0"/>
              <a:t>Elektronik sigara ve zararları</a:t>
            </a:r>
          </a:p>
        </p:txBody>
      </p:sp>
      <p:sp>
        <p:nvSpPr>
          <p:cNvPr id="16" name="Metin kutusu 15"/>
          <p:cNvSpPr txBox="1"/>
          <p:nvPr/>
        </p:nvSpPr>
        <p:spPr>
          <a:xfrm>
            <a:off x="419220" y="1893409"/>
            <a:ext cx="7116492" cy="830997"/>
          </a:xfrm>
          <a:prstGeom prst="rect">
            <a:avLst/>
          </a:prstGeom>
          <a:noFill/>
        </p:spPr>
        <p:txBody>
          <a:bodyPr wrap="square" rtlCol="0">
            <a:spAutoFit/>
          </a:bodyPr>
          <a:lstStyle/>
          <a:p>
            <a:pPr marL="342900" indent="-342900">
              <a:buFont typeface="Arial" panose="020B0604020202020204" pitchFamily="34" charset="0"/>
              <a:buChar char="•"/>
            </a:pPr>
            <a:r>
              <a:rPr lang="tr-TR" sz="2400" dirty="0">
                <a:solidFill>
                  <a:srgbClr val="E61F4F"/>
                </a:solidFill>
              </a:rPr>
              <a:t>E-sigara, tütün dumanına benzeyen aromalı nikotin buharı üreten, pilli bir cihazdır.</a:t>
            </a:r>
          </a:p>
        </p:txBody>
      </p:sp>
      <p:pic>
        <p:nvPicPr>
          <p:cNvPr id="2" name="Resim 1"/>
          <p:cNvPicPr>
            <a:picLocks noChangeAspect="1"/>
          </p:cNvPicPr>
          <p:nvPr/>
        </p:nvPicPr>
        <p:blipFill>
          <a:blip r:embed="rId3"/>
          <a:stretch>
            <a:fillRect/>
          </a:stretch>
        </p:blipFill>
        <p:spPr>
          <a:xfrm>
            <a:off x="7535711" y="1443375"/>
            <a:ext cx="3960000" cy="3971250"/>
          </a:xfrm>
          <a:prstGeom prst="rect">
            <a:avLst/>
          </a:prstGeom>
        </p:spPr>
      </p:pic>
      <p:sp>
        <p:nvSpPr>
          <p:cNvPr id="17" name="Metin kutusu 16"/>
          <p:cNvSpPr txBox="1"/>
          <p:nvPr/>
        </p:nvSpPr>
        <p:spPr>
          <a:xfrm>
            <a:off x="419218" y="3097278"/>
            <a:ext cx="7116492" cy="830997"/>
          </a:xfrm>
          <a:prstGeom prst="rect">
            <a:avLst/>
          </a:prstGeom>
          <a:noFill/>
        </p:spPr>
        <p:txBody>
          <a:bodyPr wrap="square" rtlCol="0">
            <a:spAutoFit/>
          </a:bodyPr>
          <a:lstStyle/>
          <a:p>
            <a:pPr marL="342900" indent="-342900">
              <a:buFont typeface="Arial" panose="020B0604020202020204" pitchFamily="34" charset="0"/>
              <a:buChar char="•"/>
            </a:pPr>
            <a:r>
              <a:rPr lang="tr-TR" sz="2400" dirty="0">
                <a:solidFill>
                  <a:srgbClr val="E61F4F"/>
                </a:solidFill>
              </a:rPr>
              <a:t>Geleneksel sigara, puro, pipo veya kalem görünümünde 250’den fazla çeşidi vardır.</a:t>
            </a:r>
          </a:p>
        </p:txBody>
      </p:sp>
      <p:sp>
        <p:nvSpPr>
          <p:cNvPr id="18" name="Metin kutusu 17"/>
          <p:cNvSpPr txBox="1"/>
          <p:nvPr/>
        </p:nvSpPr>
        <p:spPr>
          <a:xfrm>
            <a:off x="419218" y="4301477"/>
            <a:ext cx="7627502" cy="830997"/>
          </a:xfrm>
          <a:prstGeom prst="rect">
            <a:avLst/>
          </a:prstGeom>
          <a:noFill/>
        </p:spPr>
        <p:txBody>
          <a:bodyPr wrap="square" rtlCol="0">
            <a:spAutoFit/>
          </a:bodyPr>
          <a:lstStyle/>
          <a:p>
            <a:pPr marL="342900" indent="-342900">
              <a:buFont typeface="Arial" panose="020B0604020202020204" pitchFamily="34" charset="0"/>
              <a:buChar char="•"/>
            </a:pPr>
            <a:r>
              <a:rPr lang="tr-TR" sz="2400" dirty="0">
                <a:solidFill>
                  <a:srgbClr val="E61F4F"/>
                </a:solidFill>
              </a:rPr>
              <a:t>Sigarayı azaltma veya bırakmada etkili olduğu iddia edilmektedir. Sizce e-sigaranın böyle bir etkisi var mıdır?</a:t>
            </a:r>
          </a:p>
        </p:txBody>
      </p:sp>
    </p:spTree>
    <p:extLst>
      <p:ext uri="{BB962C8B-B14F-4D97-AF65-F5344CB8AC3E}">
        <p14:creationId xmlns:p14="http://schemas.microsoft.com/office/powerpoint/2010/main" val="26029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50"/>
                                        <p:tgtEl>
                                          <p:spTgt spid="1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25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57007" cy="1938992"/>
          </a:xfrm>
          <a:prstGeom prst="rect">
            <a:avLst/>
          </a:prstGeom>
          <a:noFill/>
        </p:spPr>
        <p:txBody>
          <a:bodyPr wrap="none" rtlCol="0">
            <a:spAutoFit/>
          </a:bodyPr>
          <a:lstStyle/>
          <a:p>
            <a:r>
              <a:rPr lang="tr-TR" sz="6000" b="1" dirty="0"/>
              <a:t>Elektronik sigara</a:t>
            </a:r>
          </a:p>
          <a:p>
            <a:r>
              <a:rPr lang="tr-TR" sz="6000" b="1" dirty="0"/>
              <a:t>ve zararları</a:t>
            </a:r>
          </a:p>
        </p:txBody>
      </p:sp>
      <p:sp>
        <p:nvSpPr>
          <p:cNvPr id="16" name="Metin kutusu 15"/>
          <p:cNvSpPr txBox="1"/>
          <p:nvPr/>
        </p:nvSpPr>
        <p:spPr>
          <a:xfrm>
            <a:off x="428077" y="2732439"/>
            <a:ext cx="5167312" cy="1938992"/>
          </a:xfrm>
          <a:prstGeom prst="rect">
            <a:avLst/>
          </a:prstGeom>
          <a:noFill/>
        </p:spPr>
        <p:txBody>
          <a:bodyPr wrap="none" rtlCol="0">
            <a:spAutoFit/>
          </a:bodyPr>
          <a:lstStyle/>
          <a:p>
            <a:r>
              <a:rPr lang="tr-TR" sz="2000" dirty="0">
                <a:solidFill>
                  <a:srgbClr val="575757"/>
                </a:solidFill>
              </a:rPr>
              <a:t>Bilinenin aksine e – sigaranın sigarayı bırakma</a:t>
            </a:r>
          </a:p>
          <a:p>
            <a:r>
              <a:rPr lang="tr-TR" sz="2000" dirty="0">
                <a:solidFill>
                  <a:srgbClr val="575757"/>
                </a:solidFill>
              </a:rPr>
              <a:t>konusunda yardımcı olmadığı ortaya konmuştur.</a:t>
            </a:r>
          </a:p>
          <a:p>
            <a:r>
              <a:rPr lang="tr-TR" sz="2000" dirty="0">
                <a:solidFill>
                  <a:srgbClr val="575757"/>
                </a:solidFill>
              </a:rPr>
              <a:t>Ayrıca yapılan </a:t>
            </a:r>
            <a:r>
              <a:rPr lang="tr-TR" sz="2000" dirty="0" smtClean="0">
                <a:solidFill>
                  <a:srgbClr val="575757"/>
                </a:solidFill>
              </a:rPr>
              <a:t>çalışmalar, </a:t>
            </a:r>
            <a:r>
              <a:rPr lang="tr-TR" sz="2000" dirty="0">
                <a:solidFill>
                  <a:srgbClr val="575757"/>
                </a:solidFill>
              </a:rPr>
              <a:t>e – </a:t>
            </a:r>
            <a:r>
              <a:rPr lang="tr-TR" sz="2000" dirty="0" smtClean="0">
                <a:solidFill>
                  <a:srgbClr val="575757"/>
                </a:solidFill>
              </a:rPr>
              <a:t>sigaranın </a:t>
            </a:r>
            <a:r>
              <a:rPr lang="tr-TR" sz="2000" dirty="0">
                <a:solidFill>
                  <a:srgbClr val="575757"/>
                </a:solidFill>
              </a:rPr>
              <a:t>tersine</a:t>
            </a:r>
          </a:p>
          <a:p>
            <a:r>
              <a:rPr lang="tr-TR" sz="2000" dirty="0">
                <a:solidFill>
                  <a:srgbClr val="575757"/>
                </a:solidFill>
              </a:rPr>
              <a:t>bir etki oluşturarak nikotin bağımlılığını</a:t>
            </a:r>
          </a:p>
          <a:p>
            <a:r>
              <a:rPr lang="tr-TR" sz="2000" dirty="0">
                <a:solidFill>
                  <a:srgbClr val="575757"/>
                </a:solidFill>
              </a:rPr>
              <a:t>sürdürdüğünü ve bırakma davranışını</a:t>
            </a:r>
          </a:p>
          <a:p>
            <a:r>
              <a:rPr lang="tr-TR" sz="2000" dirty="0">
                <a:solidFill>
                  <a:srgbClr val="575757"/>
                </a:solidFill>
              </a:rPr>
              <a:t>engellediğini göstermektedir.</a:t>
            </a:r>
          </a:p>
        </p:txBody>
      </p:sp>
      <p:pic>
        <p:nvPicPr>
          <p:cNvPr id="17" name="Resim 16"/>
          <p:cNvPicPr>
            <a:picLocks noChangeAspect="1"/>
          </p:cNvPicPr>
          <p:nvPr/>
        </p:nvPicPr>
        <p:blipFill>
          <a:blip r:embed="rId3"/>
          <a:stretch>
            <a:fillRect/>
          </a:stretch>
        </p:blipFill>
        <p:spPr>
          <a:xfrm>
            <a:off x="7535711" y="1443375"/>
            <a:ext cx="3960000" cy="3971250"/>
          </a:xfrm>
          <a:prstGeom prst="rect">
            <a:avLst/>
          </a:prstGeom>
        </p:spPr>
      </p:pic>
    </p:spTree>
    <p:extLst>
      <p:ext uri="{BB962C8B-B14F-4D97-AF65-F5344CB8AC3E}">
        <p14:creationId xmlns:p14="http://schemas.microsoft.com/office/powerpoint/2010/main" val="18270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388099"/>
            <a:ext cx="11221793" cy="1015663"/>
          </a:xfrm>
          <a:prstGeom prst="rect">
            <a:avLst/>
          </a:prstGeom>
          <a:noFill/>
        </p:spPr>
        <p:txBody>
          <a:bodyPr wrap="square" rtlCol="0">
            <a:spAutoFit/>
          </a:bodyPr>
          <a:lstStyle/>
          <a:p>
            <a:r>
              <a:rPr lang="es-ES" sz="6000" b="1" dirty="0"/>
              <a:t>Kaçak - sahte sigara</a:t>
            </a:r>
            <a:r>
              <a:rPr lang="tr-TR" sz="6000" b="1" dirty="0"/>
              <a:t> </a:t>
            </a:r>
            <a:r>
              <a:rPr lang="es-ES" sz="6000" b="1" dirty="0"/>
              <a:t>ve zararları</a:t>
            </a:r>
            <a:endParaRPr lang="tr-TR" sz="6000" b="1" dirty="0"/>
          </a:p>
        </p:txBody>
      </p:sp>
      <p:grpSp>
        <p:nvGrpSpPr>
          <p:cNvPr id="3" name="Grup 28"/>
          <p:cNvGrpSpPr/>
          <p:nvPr/>
        </p:nvGrpSpPr>
        <p:grpSpPr>
          <a:xfrm>
            <a:off x="554927" y="1923228"/>
            <a:ext cx="5871040" cy="707886"/>
            <a:chOff x="554927" y="1283694"/>
            <a:chExt cx="5871040" cy="707886"/>
          </a:xfrm>
        </p:grpSpPr>
        <p:sp>
          <p:nvSpPr>
            <p:cNvPr id="30" name="Metin kutusu 29"/>
            <p:cNvSpPr txBox="1"/>
            <p:nvPr/>
          </p:nvSpPr>
          <p:spPr>
            <a:xfrm>
              <a:off x="746177" y="1283694"/>
              <a:ext cx="5679790" cy="707886"/>
            </a:xfrm>
            <a:prstGeom prst="rect">
              <a:avLst/>
            </a:prstGeom>
            <a:noFill/>
          </p:spPr>
          <p:txBody>
            <a:bodyPr wrap="square" rtlCol="0">
              <a:spAutoFit/>
            </a:bodyPr>
            <a:lstStyle/>
            <a:p>
              <a:r>
                <a:rPr lang="tr-TR" sz="2000" dirty="0">
                  <a:solidFill>
                    <a:srgbClr val="575757"/>
                  </a:solidFill>
                </a:rPr>
                <a:t>Kaçak ve sahte sigaraların, yasal sigaralara göre fazladan ne gibi zararları olabilir?</a:t>
              </a:r>
            </a:p>
          </p:txBody>
        </p:sp>
        <p:pic>
          <p:nvPicPr>
            <p:cNvPr id="31" name="Resim 30"/>
            <p:cNvPicPr>
              <a:picLocks noChangeAspect="1"/>
            </p:cNvPicPr>
            <p:nvPr/>
          </p:nvPicPr>
          <p:blipFill>
            <a:blip r:embed="rId3"/>
            <a:stretch>
              <a:fillRect/>
            </a:stretch>
          </p:blipFill>
          <p:spPr>
            <a:xfrm>
              <a:off x="554927" y="1411279"/>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2" name="Metin kutusu 1"/>
          <p:cNvSpPr txBox="1"/>
          <p:nvPr/>
        </p:nvSpPr>
        <p:spPr>
          <a:xfrm>
            <a:off x="746177" y="2631114"/>
            <a:ext cx="6858000" cy="1754326"/>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tr-TR" dirty="0"/>
              <a:t>Alışılmışın çok üzerinde nikotin ve </a:t>
            </a:r>
            <a:r>
              <a:rPr lang="tr-TR" dirty="0" err="1"/>
              <a:t>karbonmonoksit</a:t>
            </a:r>
            <a:r>
              <a:rPr lang="tr-TR" dirty="0"/>
              <a:t> içermesi</a:t>
            </a:r>
          </a:p>
          <a:p>
            <a:pPr marL="285750" indent="-285750">
              <a:lnSpc>
                <a:spcPct val="150000"/>
              </a:lnSpc>
              <a:buFont typeface="Wingdings" panose="05000000000000000000" pitchFamily="2" charset="2"/>
              <a:buChar char="ü"/>
            </a:pPr>
            <a:r>
              <a:rPr lang="tr-TR" dirty="0"/>
              <a:t>Bozuk ve küflenmiş tütün kullanımı</a:t>
            </a:r>
          </a:p>
          <a:p>
            <a:pPr marL="285750" indent="-285750">
              <a:lnSpc>
                <a:spcPct val="150000"/>
              </a:lnSpc>
              <a:buFont typeface="Wingdings" panose="05000000000000000000" pitchFamily="2" charset="2"/>
              <a:buChar char="ü"/>
            </a:pPr>
            <a:r>
              <a:rPr lang="tr-TR" dirty="0"/>
              <a:t>Denetimden tamamen yoksun olması</a:t>
            </a:r>
          </a:p>
          <a:p>
            <a:pPr marL="285750" indent="-285750">
              <a:lnSpc>
                <a:spcPct val="150000"/>
              </a:lnSpc>
              <a:buFont typeface="Wingdings" panose="05000000000000000000" pitchFamily="2" charset="2"/>
              <a:buChar char="ü"/>
            </a:pPr>
            <a:r>
              <a:rPr lang="tr-TR" dirty="0"/>
              <a:t>Yasadışı örgütlere kaynak sağlaması</a:t>
            </a:r>
          </a:p>
        </p:txBody>
      </p:sp>
    </p:spTree>
    <p:extLst>
      <p:ext uri="{BB962C8B-B14F-4D97-AF65-F5344CB8AC3E}">
        <p14:creationId xmlns:p14="http://schemas.microsoft.com/office/powerpoint/2010/main" val="298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50" fill="hold"/>
                                        <p:tgtEl>
                                          <p:spTgt spid="8"/>
                                        </p:tgtEl>
                                        <p:attrNameLst>
                                          <p:attrName>ppt_x</p:attrName>
                                        </p:attrNameLst>
                                      </p:cBhvr>
                                      <p:tavLst>
                                        <p:tav tm="0">
                                          <p:val>
                                            <p:strVal val="1+#ppt_w/2"/>
                                          </p:val>
                                        </p:tav>
                                        <p:tav tm="100000">
                                          <p:val>
                                            <p:strVal val="#ppt_x"/>
                                          </p:val>
                                        </p:tav>
                                      </p:tavLst>
                                    </p:anim>
                                    <p:anim calcmode="lin" valueType="num">
                                      <p:cBhvr additive="base">
                                        <p:cTn id="22"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8" grpId="0"/>
      <p:bldP spid="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1"/>
          <p:cNvSpPr/>
          <p:nvPr/>
        </p:nvSpPr>
        <p:spPr>
          <a:xfrm flipH="1">
            <a:off x="-11112" y="0"/>
            <a:ext cx="12212637" cy="6858000"/>
          </a:xfrm>
          <a:prstGeom prst="rect">
            <a:avLst/>
          </a:prstGeom>
          <a:blipFill dpi="0" rotWithShape="0">
            <a:blip r:embed="rId3"/>
            <a:srcRect/>
            <a:stretch>
              <a:fillRect t="-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06362" cy="1015663"/>
          </a:xfrm>
          <a:prstGeom prst="rect">
            <a:avLst/>
          </a:prstGeom>
          <a:noFill/>
        </p:spPr>
        <p:txBody>
          <a:bodyPr wrap="none" rtlCol="0">
            <a:spAutoFit/>
          </a:bodyPr>
          <a:lstStyle/>
          <a:p>
            <a:r>
              <a:rPr lang="tr-TR" sz="6000" b="1" dirty="0">
                <a:solidFill>
                  <a:schemeClr val="bg1"/>
                </a:solidFill>
              </a:rPr>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4846583" cy="3785652"/>
          </a:xfrm>
          <a:prstGeom prst="rect">
            <a:avLst/>
          </a:prstGeom>
          <a:noFill/>
        </p:spPr>
        <p:txBody>
          <a:bodyPr wrap="none" rtlCol="0">
            <a:spAutoFit/>
          </a:bodyPr>
          <a:lstStyle/>
          <a:p>
            <a:r>
              <a:rPr lang="tr-TR" sz="2000" dirty="0">
                <a:solidFill>
                  <a:schemeClr val="bg1"/>
                </a:solidFill>
              </a:rPr>
              <a:t>Bağımlılık nedir?</a:t>
            </a:r>
          </a:p>
          <a:p>
            <a:r>
              <a:rPr lang="tr-TR" sz="2000" dirty="0">
                <a:solidFill>
                  <a:schemeClr val="bg1"/>
                </a:solidFill>
              </a:rPr>
              <a:t>Sigara nedir? </a:t>
            </a:r>
          </a:p>
          <a:p>
            <a:r>
              <a:rPr lang="tr-TR" sz="2000" dirty="0">
                <a:solidFill>
                  <a:schemeClr val="bg1"/>
                </a:solidFill>
              </a:rPr>
              <a:t>Sigara içer içmez ortaya çıkan etkiler</a:t>
            </a:r>
          </a:p>
          <a:p>
            <a:r>
              <a:rPr lang="tr-TR" sz="2000" dirty="0">
                <a:solidFill>
                  <a:schemeClr val="bg1"/>
                </a:solidFill>
              </a:rPr>
              <a:t>Uzun süre sigara içmenin etkileri</a:t>
            </a:r>
          </a:p>
          <a:p>
            <a:r>
              <a:rPr lang="tr-TR" sz="2000" dirty="0">
                <a:solidFill>
                  <a:schemeClr val="bg1"/>
                </a:solidFill>
              </a:rPr>
              <a:t>Pasif içicilik</a:t>
            </a:r>
          </a:p>
          <a:p>
            <a:r>
              <a:rPr lang="tr-TR" sz="2000" dirty="0">
                <a:solidFill>
                  <a:schemeClr val="bg1"/>
                </a:solidFill>
              </a:rPr>
              <a:t>Nargile kullanımının zararları</a:t>
            </a:r>
          </a:p>
          <a:p>
            <a:r>
              <a:rPr lang="tr-TR" sz="2000" dirty="0">
                <a:solidFill>
                  <a:schemeClr val="bg1"/>
                </a:solidFill>
              </a:rPr>
              <a:t>Elektronik sigara kullanımı ve zararları</a:t>
            </a:r>
          </a:p>
          <a:p>
            <a:r>
              <a:rPr lang="tr-TR" sz="2000" dirty="0">
                <a:solidFill>
                  <a:schemeClr val="bg1"/>
                </a:solidFill>
              </a:rPr>
              <a:t>Kaçak ve sahte sigara kullanımının riskleri</a:t>
            </a:r>
          </a:p>
          <a:p>
            <a:r>
              <a:rPr lang="tr-TR" sz="2000" dirty="0">
                <a:solidFill>
                  <a:schemeClr val="bg1"/>
                </a:solidFill>
              </a:rPr>
              <a:t>Hayır diyebilmek</a:t>
            </a:r>
          </a:p>
          <a:p>
            <a:r>
              <a:rPr lang="tr-TR" sz="2000" dirty="0">
                <a:solidFill>
                  <a:schemeClr val="bg1"/>
                </a:solidFill>
              </a:rPr>
              <a:t>Sigarayı bıraktıktan sonra yaşanan değişimler</a:t>
            </a:r>
          </a:p>
          <a:p>
            <a:r>
              <a:rPr lang="tr-TR" sz="2000" dirty="0">
                <a:solidFill>
                  <a:schemeClr val="bg1"/>
                </a:solidFill>
              </a:rPr>
              <a:t>Sigarayı bırakmanın önündeki engeller</a:t>
            </a:r>
          </a:p>
          <a:p>
            <a:endParaRPr lang="tr-TR" sz="2000" dirty="0">
              <a:solidFill>
                <a:schemeClr val="bg1"/>
              </a:solidFill>
            </a:endParaRPr>
          </a:p>
        </p:txBody>
      </p:sp>
      <p:sp>
        <p:nvSpPr>
          <p:cNvPr id="2142" name="Line 116"/>
          <p:cNvSpPr>
            <a:spLocks noChangeShapeType="1"/>
          </p:cNvSpPr>
          <p:nvPr/>
        </p:nvSpPr>
        <p:spPr bwMode="auto">
          <a:xfrm>
            <a:off x="603057" y="1353176"/>
            <a:ext cx="0" cy="3612114"/>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01457" y="1421980"/>
            <a:ext cx="211846" cy="3253554"/>
            <a:chOff x="501457" y="1421980"/>
            <a:chExt cx="211846" cy="3253554"/>
          </a:xfrm>
        </p:grpSpPr>
        <p:sp>
          <p:nvSpPr>
            <p:cNvPr id="98" name="Oval 120"/>
            <p:cNvSpPr>
              <a:spLocks noChangeArrowheads="1"/>
            </p:cNvSpPr>
            <p:nvPr/>
          </p:nvSpPr>
          <p:spPr bwMode="auto">
            <a:xfrm>
              <a:off x="510103"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10103"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10103"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10103"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10103"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10103"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10103"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10103"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4" name="Oval 120"/>
            <p:cNvSpPr>
              <a:spLocks noChangeArrowheads="1"/>
            </p:cNvSpPr>
            <p:nvPr/>
          </p:nvSpPr>
          <p:spPr bwMode="auto">
            <a:xfrm>
              <a:off x="510103" y="3833337"/>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5" name="Oval 120"/>
            <p:cNvSpPr>
              <a:spLocks noChangeArrowheads="1"/>
            </p:cNvSpPr>
            <p:nvPr/>
          </p:nvSpPr>
          <p:spPr bwMode="auto">
            <a:xfrm>
              <a:off x="501457" y="415285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02628" y="447074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Rectangle 13">
            <a:extLst>
              <a:ext uri="{FF2B5EF4-FFF2-40B4-BE49-F238E27FC236}">
                <a16:creationId xmlns:a16="http://schemas.microsoft.com/office/drawing/2014/main" xmlns="" id="{7DF06E62-8784-4C48-B473-141864462DB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xmlns="" id="{FB5E4AE6-CA08-464C-81F0-0F5A7D22C4E4}"/>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3</a:t>
            </a:fld>
            <a:endParaRPr lang="tr-TR" sz="2400" b="1" dirty="0">
              <a:solidFill>
                <a:srgbClr val="DADADA"/>
              </a:solidFill>
            </a:endParaRPr>
          </a:p>
        </p:txBody>
      </p:sp>
      <p:pic>
        <p:nvPicPr>
          <p:cNvPr id="29" name="Resim 28">
            <a:extLst>
              <a:ext uri="{FF2B5EF4-FFF2-40B4-BE49-F238E27FC236}">
                <a16:creationId xmlns:a16="http://schemas.microsoft.com/office/drawing/2014/main" xmlns="" id="{FF988A90-8E3F-D04A-9AB3-ADE9198B3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7483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142"/>
                                        </p:tgtEl>
                                        <p:attrNameLst>
                                          <p:attrName>style.visibility</p:attrName>
                                        </p:attrNameLst>
                                      </p:cBhvr>
                                      <p:to>
                                        <p:strVal val="visible"/>
                                      </p:to>
                                    </p:set>
                                    <p:animEffect transition="in" filter="fade">
                                      <p:cBhvr>
                                        <p:cTn id="32" dur="250"/>
                                        <p:tgtEl>
                                          <p:spTgt spid="2142"/>
                                        </p:tgtEl>
                                      </p:cBhvr>
                                    </p:animEffect>
                                  </p:childTnLst>
                                </p:cTn>
                              </p:par>
                            </p:childTnLst>
                          </p:cTn>
                        </p:par>
                        <p:par>
                          <p:cTn id="33" fill="hold">
                            <p:stCondLst>
                              <p:cond delay="1750"/>
                            </p:stCondLst>
                            <p:childTnLst>
                              <p:par>
                                <p:cTn id="34" presetID="42"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16" grpId="0"/>
      <p:bldP spid="21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974" y="-317635"/>
            <a:ext cx="10073581" cy="6702905"/>
          </a:xfrm>
          <a:prstGeom prst="rect">
            <a:avLst/>
          </a:prstGeom>
        </p:spPr>
      </p:pic>
      <p:pic>
        <p:nvPicPr>
          <p:cNvPr id="3" name="Resim 2"/>
          <p:cNvPicPr>
            <a:picLocks noChangeAspect="1"/>
          </p:cNvPicPr>
          <p:nvPr/>
        </p:nvPicPr>
        <p:blipFill>
          <a:blip r:embed="rId4"/>
          <a:stretch>
            <a:fillRect/>
          </a:stretch>
        </p:blipFill>
        <p:spPr>
          <a:xfrm>
            <a:off x="-5556" y="819078"/>
            <a:ext cx="3407517" cy="3674534"/>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1132851"/>
            <a:ext cx="2113592" cy="2862322"/>
          </a:xfrm>
          <a:prstGeom prst="rect">
            <a:avLst/>
          </a:prstGeom>
          <a:noFill/>
        </p:spPr>
        <p:txBody>
          <a:bodyPr wrap="none" rtlCol="0">
            <a:spAutoFit/>
          </a:bodyPr>
          <a:lstStyle/>
          <a:p>
            <a:r>
              <a:rPr lang="tr-TR" sz="6000" b="1" dirty="0">
                <a:solidFill>
                  <a:schemeClr val="bg1"/>
                </a:solidFill>
              </a:rPr>
              <a:t>Hayır!</a:t>
            </a:r>
          </a:p>
          <a:p>
            <a:r>
              <a:rPr lang="tr-TR" sz="4000" b="1" i="1" dirty="0">
                <a:solidFill>
                  <a:schemeClr val="bg1"/>
                </a:solidFill>
              </a:rPr>
              <a:t>Yüz bin</a:t>
            </a:r>
          </a:p>
          <a:p>
            <a:r>
              <a:rPr lang="tr-TR" sz="4000" b="1" i="1" dirty="0">
                <a:solidFill>
                  <a:schemeClr val="bg1"/>
                </a:solidFill>
              </a:rPr>
              <a:t>kere</a:t>
            </a:r>
          </a:p>
          <a:p>
            <a:r>
              <a:rPr lang="tr-TR" sz="4000" b="1" i="1" dirty="0">
                <a:solidFill>
                  <a:schemeClr val="bg1"/>
                </a:solidFill>
              </a:rPr>
              <a:t>hayır!</a:t>
            </a:r>
          </a:p>
        </p:txBody>
      </p:sp>
      <p:sp>
        <p:nvSpPr>
          <p:cNvPr id="12" name="Metin kutusu 11"/>
          <p:cNvSpPr txBox="1"/>
          <p:nvPr/>
        </p:nvSpPr>
        <p:spPr>
          <a:xfrm>
            <a:off x="8841010" y="560438"/>
            <a:ext cx="2654701" cy="1938992"/>
          </a:xfrm>
          <a:prstGeom prst="rect">
            <a:avLst/>
          </a:prstGeom>
          <a:noFill/>
        </p:spPr>
        <p:txBody>
          <a:bodyPr wrap="none" rtlCol="0">
            <a:spAutoFit/>
          </a:bodyPr>
          <a:lstStyle/>
          <a:p>
            <a:pPr algn="r"/>
            <a:r>
              <a:rPr lang="tr-TR" sz="2000" b="1" dirty="0">
                <a:solidFill>
                  <a:srgbClr val="231F20"/>
                </a:solidFill>
              </a:rPr>
              <a:t>Sana uzatılan sigaraya </a:t>
            </a:r>
          </a:p>
          <a:p>
            <a:pPr algn="r"/>
            <a:r>
              <a:rPr lang="tr-TR" sz="2000" b="1" dirty="0">
                <a:solidFill>
                  <a:srgbClr val="231F20"/>
                </a:solidFill>
              </a:rPr>
              <a:t>bir kere “hayır” dersen</a:t>
            </a:r>
          </a:p>
          <a:p>
            <a:pPr algn="r"/>
            <a:r>
              <a:rPr lang="tr-TR" sz="2000" b="1" dirty="0">
                <a:solidFill>
                  <a:srgbClr val="231F20"/>
                </a:solidFill>
              </a:rPr>
              <a:t>daha sonrakilere de </a:t>
            </a:r>
          </a:p>
          <a:p>
            <a:pPr algn="r"/>
            <a:r>
              <a:rPr lang="tr-TR" sz="2000" b="1" dirty="0">
                <a:solidFill>
                  <a:srgbClr val="231F20"/>
                </a:solidFill>
              </a:rPr>
              <a:t>“hayır” dersin! </a:t>
            </a:r>
          </a:p>
          <a:p>
            <a:pPr algn="r"/>
            <a:endParaRPr lang="tr-TR" sz="2000" b="1" dirty="0">
              <a:solidFill>
                <a:srgbClr val="231F20"/>
              </a:solidFill>
            </a:endParaRPr>
          </a:p>
          <a:p>
            <a:pPr algn="r"/>
            <a:r>
              <a:rPr lang="tr-TR" sz="2000" b="1" dirty="0">
                <a:solidFill>
                  <a:srgbClr val="231F20"/>
                </a:solidFill>
              </a:rPr>
              <a:t>“Hayır!” demeyi öğren!</a:t>
            </a:r>
          </a:p>
        </p:txBody>
      </p:sp>
      <p:sp>
        <p:nvSpPr>
          <p:cNvPr id="16" name="Rectangle 13">
            <a:extLst>
              <a:ext uri="{FF2B5EF4-FFF2-40B4-BE49-F238E27FC236}">
                <a16:creationId xmlns:a16="http://schemas.microsoft.com/office/drawing/2014/main" xmlns="" id="{2A75C987-6129-8046-BA2E-FD08B0008C3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xmlns="" id="{9A1C9F1D-DED3-EE4F-ACEE-EF0EDBCC857D}"/>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30</a:t>
            </a:fld>
            <a:endParaRPr lang="tr-TR" sz="2400" b="1" dirty="0">
              <a:solidFill>
                <a:srgbClr val="DADADA"/>
              </a:solidFill>
            </a:endParaRPr>
          </a:p>
        </p:txBody>
      </p:sp>
    </p:spTree>
    <p:extLst>
      <p:ext uri="{BB962C8B-B14F-4D97-AF65-F5344CB8AC3E}">
        <p14:creationId xmlns:p14="http://schemas.microsoft.com/office/powerpoint/2010/main" val="298508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0-#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250"/>
                                        <p:tgtEl>
                                          <p:spTgt spid="1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flipH="1">
            <a:off x="-1588" y="0"/>
            <a:ext cx="12193587" cy="6858000"/>
          </a:xfrm>
          <a:prstGeom prst="rect">
            <a:avLst/>
          </a:prstGeom>
          <a:blipFill dpi="0" rotWithShape="1">
            <a:blip r:embed="rId3"/>
            <a:srcRect/>
            <a:stretch>
              <a:fillRect t="-18000" b="-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11112" y="0"/>
            <a:ext cx="122126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57838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578386"/>
            <a:ext cx="8858579" cy="1015663"/>
          </a:xfrm>
          <a:prstGeom prst="rect">
            <a:avLst/>
          </a:prstGeom>
          <a:noFill/>
        </p:spPr>
        <p:txBody>
          <a:bodyPr wrap="none" rtlCol="0">
            <a:spAutoFit/>
          </a:bodyPr>
          <a:lstStyle/>
          <a:p>
            <a:r>
              <a:rPr lang="tr-TR" sz="6000" b="1" dirty="0">
                <a:solidFill>
                  <a:schemeClr val="bg1"/>
                </a:solidFill>
                <a:effectLst>
                  <a:outerShdw blurRad="50800" dist="38100" dir="8100000" algn="tr" rotWithShape="0">
                    <a:prstClr val="black">
                      <a:alpha val="40000"/>
                    </a:prstClr>
                  </a:outerShdw>
                </a:effectLst>
              </a:rPr>
              <a:t>Sigarayı bıraktıktan sonra...</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594049"/>
            <a:ext cx="7225632" cy="707886"/>
          </a:xfrm>
          <a:prstGeom prst="rect">
            <a:avLst/>
          </a:prstGeom>
          <a:noFill/>
        </p:spPr>
        <p:txBody>
          <a:bodyPr wrap="none" rtlCol="0">
            <a:spAutoFit/>
          </a:bodyPr>
          <a:lstStyle/>
          <a:p>
            <a:r>
              <a:rPr lang="tr-TR" sz="2000" dirty="0">
                <a:solidFill>
                  <a:schemeClr val="bg1"/>
                </a:solidFill>
                <a:effectLst>
                  <a:outerShdw blurRad="50800" dist="38100" dir="8100000" algn="tr" rotWithShape="0">
                    <a:prstClr val="black">
                      <a:alpha val="40000"/>
                    </a:prstClr>
                  </a:outerShdw>
                </a:effectLst>
              </a:rPr>
              <a:t>Sigarayı bırakmak için kanser ya da kalp hastası olmayı beklerseniz,</a:t>
            </a:r>
          </a:p>
          <a:p>
            <a:r>
              <a:rPr lang="tr-TR" sz="2000" dirty="0">
                <a:solidFill>
                  <a:schemeClr val="bg1"/>
                </a:solidFill>
                <a:effectLst>
                  <a:outerShdw blurRad="50800" dist="38100" dir="8100000" algn="tr" rotWithShape="0">
                    <a:prstClr val="black">
                      <a:alpha val="40000"/>
                    </a:prstClr>
                  </a:outerShdw>
                </a:effectLst>
              </a:rPr>
              <a:t>vücudunuzun kendini tamir etmesi için pek fazla vakti olmayacaktır. </a:t>
            </a:r>
          </a:p>
        </p:txBody>
      </p:sp>
      <p:sp>
        <p:nvSpPr>
          <p:cNvPr id="18" name="Rectangle 13">
            <a:extLst>
              <a:ext uri="{FF2B5EF4-FFF2-40B4-BE49-F238E27FC236}">
                <a16:creationId xmlns:a16="http://schemas.microsoft.com/office/drawing/2014/main" xmlns="" id="{F2E44A8B-E568-AC41-80D0-97DD2443B6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6B5849B7-06B4-2146-A720-F4C822904D96}"/>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31</a:t>
            </a:fld>
            <a:endParaRPr lang="tr-TR" sz="2400" b="1" dirty="0">
              <a:solidFill>
                <a:srgbClr val="DADADA"/>
              </a:solidFill>
            </a:endParaRPr>
          </a:p>
        </p:txBody>
      </p:sp>
      <p:pic>
        <p:nvPicPr>
          <p:cNvPr id="20" name="Resim 19">
            <a:extLst>
              <a:ext uri="{FF2B5EF4-FFF2-40B4-BE49-F238E27FC236}">
                <a16:creationId xmlns:a16="http://schemas.microsoft.com/office/drawing/2014/main" xmlns="" id="{2993EF34-CE2E-6241-8955-88B2858A1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9254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9" grpId="0" animBg="1"/>
      <p:bldP spid="13" grpId="0" animBg="1"/>
      <p:bldP spid="14" grpId="0"/>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Rectangle 13">
            <a:extLst>
              <a:ext uri="{FF2B5EF4-FFF2-40B4-BE49-F238E27FC236}">
                <a16:creationId xmlns:a16="http://schemas.microsoft.com/office/drawing/2014/main" xmlns="" id="{E95323D4-24A7-D34A-B885-8A60E33D13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4" name="Metin kutusu 33">
            <a:extLst>
              <a:ext uri="{FF2B5EF4-FFF2-40B4-BE49-F238E27FC236}">
                <a16:creationId xmlns:a16="http://schemas.microsoft.com/office/drawing/2014/main" xmlns="" id="{5A2518E8-EDCC-F048-A7B2-5F549C0F6D87}"/>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32</a:t>
            </a:fld>
            <a:endParaRPr lang="tr-TR" sz="2400" b="1" dirty="0">
              <a:solidFill>
                <a:srgbClr val="DADADA"/>
              </a:solidFill>
            </a:endParaRPr>
          </a:p>
        </p:txBody>
      </p:sp>
      <p:grpSp>
        <p:nvGrpSpPr>
          <p:cNvPr id="2" name="Grup 34">
            <a:extLst>
              <a:ext uri="{FF2B5EF4-FFF2-40B4-BE49-F238E27FC236}">
                <a16:creationId xmlns:a16="http://schemas.microsoft.com/office/drawing/2014/main" xmlns="" id="{27013163-85F9-A24A-AC57-26A024095622}"/>
              </a:ext>
            </a:extLst>
          </p:cNvPr>
          <p:cNvGrpSpPr/>
          <p:nvPr/>
        </p:nvGrpSpPr>
        <p:grpSpPr>
          <a:xfrm>
            <a:off x="372717" y="2428185"/>
            <a:ext cx="7711915" cy="568513"/>
            <a:chOff x="372717" y="2428185"/>
            <a:chExt cx="7711915" cy="568513"/>
          </a:xfrm>
        </p:grpSpPr>
        <p:pic>
          <p:nvPicPr>
            <p:cNvPr id="36" name="Resim 35">
              <a:extLst>
                <a:ext uri="{FF2B5EF4-FFF2-40B4-BE49-F238E27FC236}">
                  <a16:creationId xmlns:a16="http://schemas.microsoft.com/office/drawing/2014/main" xmlns="" id="{47F0D47A-24F0-7042-8170-9FACDB375A5A}"/>
                </a:ext>
              </a:extLst>
            </p:cNvPr>
            <p:cNvPicPr>
              <a:picLocks noChangeAspect="1"/>
            </p:cNvPicPr>
            <p:nvPr/>
          </p:nvPicPr>
          <p:blipFill>
            <a:blip r:embed="rId4"/>
            <a:stretch>
              <a:fillRect/>
            </a:stretch>
          </p:blipFill>
          <p:spPr>
            <a:xfrm>
              <a:off x="372717" y="2428185"/>
              <a:ext cx="824600" cy="568513"/>
            </a:xfrm>
            <a:prstGeom prst="rect">
              <a:avLst/>
            </a:prstGeom>
          </p:spPr>
        </p:pic>
        <p:sp>
          <p:nvSpPr>
            <p:cNvPr id="37" name="Metin kutusu 36">
              <a:extLst>
                <a:ext uri="{FF2B5EF4-FFF2-40B4-BE49-F238E27FC236}">
                  <a16:creationId xmlns:a16="http://schemas.microsoft.com/office/drawing/2014/main" xmlns="" id="{5B585FBD-F444-3847-AE79-EC01A69F4373}"/>
                </a:ext>
              </a:extLst>
            </p:cNvPr>
            <p:cNvSpPr txBox="1"/>
            <p:nvPr/>
          </p:nvSpPr>
          <p:spPr>
            <a:xfrm>
              <a:off x="1398891" y="2450072"/>
              <a:ext cx="6685741" cy="400110"/>
            </a:xfrm>
            <a:prstGeom prst="rect">
              <a:avLst/>
            </a:prstGeom>
            <a:noFill/>
          </p:spPr>
          <p:txBody>
            <a:bodyPr wrap="none" rtlCol="0">
              <a:spAutoFit/>
            </a:bodyPr>
            <a:lstStyle/>
            <a:p>
              <a:r>
                <a:rPr lang="tr-TR" sz="2000" b="1" dirty="0">
                  <a:solidFill>
                    <a:srgbClr val="E61F4F"/>
                  </a:solidFill>
                </a:rPr>
                <a:t>20 dakika sonra </a:t>
              </a:r>
              <a:r>
                <a:rPr lang="tr-TR" sz="2000" dirty="0">
                  <a:solidFill>
                    <a:srgbClr val="575757"/>
                  </a:solidFill>
                </a:rPr>
                <a:t>nabız ve hızlı soluk alıp verme normale döner. </a:t>
              </a:r>
            </a:p>
          </p:txBody>
        </p:sp>
      </p:grpSp>
      <p:grpSp>
        <p:nvGrpSpPr>
          <p:cNvPr id="3" name="Grup 37">
            <a:extLst>
              <a:ext uri="{FF2B5EF4-FFF2-40B4-BE49-F238E27FC236}">
                <a16:creationId xmlns:a16="http://schemas.microsoft.com/office/drawing/2014/main" xmlns="" id="{0C7E2800-23A5-404F-A27D-3F4E7004F854}"/>
              </a:ext>
            </a:extLst>
          </p:cNvPr>
          <p:cNvGrpSpPr/>
          <p:nvPr/>
        </p:nvGrpSpPr>
        <p:grpSpPr>
          <a:xfrm>
            <a:off x="372717" y="3061474"/>
            <a:ext cx="7558090" cy="624852"/>
            <a:chOff x="372717" y="3061474"/>
            <a:chExt cx="7558090" cy="624852"/>
          </a:xfrm>
        </p:grpSpPr>
        <p:pic>
          <p:nvPicPr>
            <p:cNvPr id="42" name="Resim 41">
              <a:extLst>
                <a:ext uri="{FF2B5EF4-FFF2-40B4-BE49-F238E27FC236}">
                  <a16:creationId xmlns:a16="http://schemas.microsoft.com/office/drawing/2014/main" xmlns="" id="{692E6494-FC3D-6643-B685-6F6DFB6AA36D}"/>
                </a:ext>
              </a:extLst>
            </p:cNvPr>
            <p:cNvPicPr>
              <a:picLocks noChangeAspect="1"/>
            </p:cNvPicPr>
            <p:nvPr/>
          </p:nvPicPr>
          <p:blipFill>
            <a:blip r:embed="rId5"/>
            <a:stretch>
              <a:fillRect/>
            </a:stretch>
          </p:blipFill>
          <p:spPr>
            <a:xfrm>
              <a:off x="372717" y="3061474"/>
              <a:ext cx="824600" cy="624852"/>
            </a:xfrm>
            <a:prstGeom prst="rect">
              <a:avLst/>
            </a:prstGeom>
          </p:spPr>
        </p:pic>
        <p:sp>
          <p:nvSpPr>
            <p:cNvPr id="43" name="Metin kutusu 42">
              <a:extLst>
                <a:ext uri="{FF2B5EF4-FFF2-40B4-BE49-F238E27FC236}">
                  <a16:creationId xmlns:a16="http://schemas.microsoft.com/office/drawing/2014/main" xmlns="" id="{BCC6DD09-0DF0-2045-B790-D944AE21D49E}"/>
                </a:ext>
              </a:extLst>
            </p:cNvPr>
            <p:cNvSpPr txBox="1"/>
            <p:nvPr/>
          </p:nvSpPr>
          <p:spPr>
            <a:xfrm>
              <a:off x="1398891" y="3083990"/>
              <a:ext cx="6531916" cy="400110"/>
            </a:xfrm>
            <a:prstGeom prst="rect">
              <a:avLst/>
            </a:prstGeom>
            <a:noFill/>
          </p:spPr>
          <p:txBody>
            <a:bodyPr wrap="none" rtlCol="0">
              <a:spAutoFit/>
            </a:bodyPr>
            <a:lstStyle/>
            <a:p>
              <a:r>
                <a:rPr lang="tr-TR" sz="2000" b="1" dirty="0">
                  <a:solidFill>
                    <a:srgbClr val="E61F4F"/>
                  </a:solidFill>
                </a:rPr>
                <a:t>8 saat sonra </a:t>
              </a:r>
              <a:r>
                <a:rPr lang="tr-TR" sz="2000" dirty="0">
                  <a:solidFill>
                    <a:srgbClr val="575757"/>
                  </a:solidFill>
                </a:rPr>
                <a:t>kandaki oksijen düzeyi normal seviyesine döner. </a:t>
              </a:r>
            </a:p>
          </p:txBody>
        </p:sp>
      </p:grpSp>
      <p:grpSp>
        <p:nvGrpSpPr>
          <p:cNvPr id="4" name="Grup 43">
            <a:extLst>
              <a:ext uri="{FF2B5EF4-FFF2-40B4-BE49-F238E27FC236}">
                <a16:creationId xmlns:a16="http://schemas.microsoft.com/office/drawing/2014/main" xmlns="" id="{1BC56676-D142-D145-83EB-9857D31998F4}"/>
              </a:ext>
            </a:extLst>
          </p:cNvPr>
          <p:cNvGrpSpPr/>
          <p:nvPr/>
        </p:nvGrpSpPr>
        <p:grpSpPr>
          <a:xfrm>
            <a:off x="372718" y="3714857"/>
            <a:ext cx="5959318" cy="624394"/>
            <a:chOff x="372718" y="3714857"/>
            <a:chExt cx="5959318" cy="624394"/>
          </a:xfrm>
        </p:grpSpPr>
        <p:pic>
          <p:nvPicPr>
            <p:cNvPr id="45" name="Resim 44">
              <a:extLst>
                <a:ext uri="{FF2B5EF4-FFF2-40B4-BE49-F238E27FC236}">
                  <a16:creationId xmlns:a16="http://schemas.microsoft.com/office/drawing/2014/main" xmlns="" id="{07DA9329-4A43-C844-A7FE-3FBF8F979CB7}"/>
                </a:ext>
              </a:extLst>
            </p:cNvPr>
            <p:cNvPicPr>
              <a:picLocks noChangeAspect="1"/>
            </p:cNvPicPr>
            <p:nvPr/>
          </p:nvPicPr>
          <p:blipFill>
            <a:blip r:embed="rId6"/>
            <a:stretch>
              <a:fillRect/>
            </a:stretch>
          </p:blipFill>
          <p:spPr>
            <a:xfrm>
              <a:off x="372718" y="3724643"/>
              <a:ext cx="824599" cy="614608"/>
            </a:xfrm>
            <a:prstGeom prst="rect">
              <a:avLst/>
            </a:prstGeom>
          </p:spPr>
        </p:pic>
        <p:sp>
          <p:nvSpPr>
            <p:cNvPr id="46" name="Metin kutusu 45">
              <a:extLst>
                <a:ext uri="{FF2B5EF4-FFF2-40B4-BE49-F238E27FC236}">
                  <a16:creationId xmlns:a16="http://schemas.microsoft.com/office/drawing/2014/main" xmlns="" id="{2F7ABD97-D3B8-E84B-B63B-15658D983165}"/>
                </a:ext>
              </a:extLst>
            </p:cNvPr>
            <p:cNvSpPr txBox="1"/>
            <p:nvPr/>
          </p:nvSpPr>
          <p:spPr>
            <a:xfrm>
              <a:off x="1398891" y="3714857"/>
              <a:ext cx="4933145" cy="400110"/>
            </a:xfrm>
            <a:prstGeom prst="rect">
              <a:avLst/>
            </a:prstGeom>
            <a:noFill/>
          </p:spPr>
          <p:txBody>
            <a:bodyPr wrap="none" rtlCol="0">
              <a:spAutoFit/>
            </a:bodyPr>
            <a:lstStyle/>
            <a:p>
              <a:r>
                <a:rPr lang="tr-TR" sz="2000" b="1" dirty="0">
                  <a:solidFill>
                    <a:srgbClr val="E61F4F"/>
                  </a:solidFill>
                </a:rPr>
                <a:t>24 saat sonra </a:t>
              </a:r>
              <a:r>
                <a:rPr lang="tr-TR" sz="2000" dirty="0" err="1">
                  <a:solidFill>
                    <a:srgbClr val="575757"/>
                  </a:solidFill>
                </a:rPr>
                <a:t>karbonmonoksit</a:t>
              </a:r>
              <a:r>
                <a:rPr lang="tr-TR" sz="2000" dirty="0">
                  <a:solidFill>
                    <a:srgbClr val="575757"/>
                  </a:solidFill>
                </a:rPr>
                <a:t> vücuttan atılır. </a:t>
              </a:r>
            </a:p>
          </p:txBody>
        </p:sp>
      </p:grpSp>
      <p:grpSp>
        <p:nvGrpSpPr>
          <p:cNvPr id="5" name="Grup 46">
            <a:extLst>
              <a:ext uri="{FF2B5EF4-FFF2-40B4-BE49-F238E27FC236}">
                <a16:creationId xmlns:a16="http://schemas.microsoft.com/office/drawing/2014/main" xmlns="" id="{70A3C16C-05FD-5A46-A2EF-2FD08FF83F91}"/>
              </a:ext>
            </a:extLst>
          </p:cNvPr>
          <p:cNvGrpSpPr/>
          <p:nvPr/>
        </p:nvGrpSpPr>
        <p:grpSpPr>
          <a:xfrm>
            <a:off x="372717" y="4306003"/>
            <a:ext cx="5589987" cy="747774"/>
            <a:chOff x="372717" y="4306003"/>
            <a:chExt cx="5589987" cy="747774"/>
          </a:xfrm>
        </p:grpSpPr>
        <p:pic>
          <p:nvPicPr>
            <p:cNvPr id="48" name="Resim 47">
              <a:extLst>
                <a:ext uri="{FF2B5EF4-FFF2-40B4-BE49-F238E27FC236}">
                  <a16:creationId xmlns:a16="http://schemas.microsoft.com/office/drawing/2014/main" xmlns="" id="{02E01917-06ED-2342-8F93-56054332E24C}"/>
                </a:ext>
              </a:extLst>
            </p:cNvPr>
            <p:cNvPicPr>
              <a:picLocks noChangeAspect="1"/>
            </p:cNvPicPr>
            <p:nvPr/>
          </p:nvPicPr>
          <p:blipFill>
            <a:blip r:embed="rId7"/>
            <a:stretch>
              <a:fillRect/>
            </a:stretch>
          </p:blipFill>
          <p:spPr>
            <a:xfrm>
              <a:off x="372717" y="4306003"/>
              <a:ext cx="824600" cy="747774"/>
            </a:xfrm>
            <a:prstGeom prst="rect">
              <a:avLst/>
            </a:prstGeom>
          </p:spPr>
        </p:pic>
        <p:sp>
          <p:nvSpPr>
            <p:cNvPr id="49" name="Metin kutusu 48">
              <a:extLst>
                <a:ext uri="{FF2B5EF4-FFF2-40B4-BE49-F238E27FC236}">
                  <a16:creationId xmlns:a16="http://schemas.microsoft.com/office/drawing/2014/main" xmlns="" id="{BF76A1C2-1A1D-A043-B05A-7683528F288E}"/>
                </a:ext>
              </a:extLst>
            </p:cNvPr>
            <p:cNvSpPr txBox="1"/>
            <p:nvPr/>
          </p:nvSpPr>
          <p:spPr>
            <a:xfrm>
              <a:off x="1398891" y="4335667"/>
              <a:ext cx="4563813" cy="707886"/>
            </a:xfrm>
            <a:prstGeom prst="rect">
              <a:avLst/>
            </a:prstGeom>
            <a:noFill/>
          </p:spPr>
          <p:txBody>
            <a:bodyPr wrap="none" rtlCol="0">
              <a:spAutoFit/>
            </a:bodyPr>
            <a:lstStyle/>
            <a:p>
              <a:r>
                <a:rPr lang="tr-TR" sz="2000" b="1" dirty="0">
                  <a:solidFill>
                    <a:srgbClr val="E61F4F"/>
                  </a:solidFill>
                </a:rPr>
                <a:t>48 saat sonra </a:t>
              </a:r>
              <a:r>
                <a:rPr lang="tr-TR" sz="2000" dirty="0">
                  <a:solidFill>
                    <a:srgbClr val="575757"/>
                  </a:solidFill>
                </a:rPr>
                <a:t>artan nikotin düzeyi ve</a:t>
              </a:r>
            </a:p>
            <a:p>
              <a:r>
                <a:rPr lang="tr-TR" sz="2000" dirty="0">
                  <a:solidFill>
                    <a:srgbClr val="575757"/>
                  </a:solidFill>
                </a:rPr>
                <a:t>azalan tat ve koku duyusu normale döner. </a:t>
              </a:r>
            </a:p>
          </p:txBody>
        </p:sp>
      </p:grpSp>
      <p:grpSp>
        <p:nvGrpSpPr>
          <p:cNvPr id="6" name="Grup 49">
            <a:extLst>
              <a:ext uri="{FF2B5EF4-FFF2-40B4-BE49-F238E27FC236}">
                <a16:creationId xmlns:a16="http://schemas.microsoft.com/office/drawing/2014/main" xmlns="" id="{7A92C513-C19B-C043-ABDE-BB223F34F92B}"/>
              </a:ext>
            </a:extLst>
          </p:cNvPr>
          <p:cNvGrpSpPr/>
          <p:nvPr/>
        </p:nvGrpSpPr>
        <p:grpSpPr>
          <a:xfrm>
            <a:off x="1168637" y="2433294"/>
            <a:ext cx="180363" cy="2593481"/>
            <a:chOff x="515923" y="2433294"/>
            <a:chExt cx="180363" cy="2593481"/>
          </a:xfrm>
        </p:grpSpPr>
        <p:cxnSp>
          <p:nvCxnSpPr>
            <p:cNvPr id="51" name="Düz Bağlayıcı 50">
              <a:extLst>
                <a:ext uri="{FF2B5EF4-FFF2-40B4-BE49-F238E27FC236}">
                  <a16:creationId xmlns:a16="http://schemas.microsoft.com/office/drawing/2014/main" xmlns="" id="{15DE508D-7432-C044-AF6D-CC8A4533E51F}"/>
                </a:ext>
              </a:extLst>
            </p:cNvPr>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52" name="Düz Bağlayıcı 51">
              <a:extLst>
                <a:ext uri="{FF2B5EF4-FFF2-40B4-BE49-F238E27FC236}">
                  <a16:creationId xmlns:a16="http://schemas.microsoft.com/office/drawing/2014/main" xmlns="" id="{ADB9F909-5F89-8A42-8BAA-09B180E47A2E}"/>
                </a:ext>
              </a:extLst>
            </p:cNvPr>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53" name="Düz Bağlayıcı 52">
              <a:extLst>
                <a:ext uri="{FF2B5EF4-FFF2-40B4-BE49-F238E27FC236}">
                  <a16:creationId xmlns:a16="http://schemas.microsoft.com/office/drawing/2014/main" xmlns="" id="{2FFEE612-A747-DA4A-B4FE-D7B3F1BCE3D3}"/>
                </a:ext>
              </a:extLst>
            </p:cNvPr>
            <p:cNvCxnSpPr/>
            <p:nvPr/>
          </p:nvCxnSpPr>
          <p:spPr>
            <a:xfrm>
              <a:off x="515923" y="327310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54" name="Düz Bağlayıcı 53">
              <a:extLst>
                <a:ext uri="{FF2B5EF4-FFF2-40B4-BE49-F238E27FC236}">
                  <a16:creationId xmlns:a16="http://schemas.microsoft.com/office/drawing/2014/main" xmlns="" id="{BA778059-BC08-334C-A822-DAB477B76DE2}"/>
                </a:ext>
              </a:extLst>
            </p:cNvPr>
            <p:cNvCxnSpPr/>
            <p:nvPr/>
          </p:nvCxnSpPr>
          <p:spPr>
            <a:xfrm>
              <a:off x="515923" y="390227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55" name="Düz Bağlayıcı 54">
              <a:extLst>
                <a:ext uri="{FF2B5EF4-FFF2-40B4-BE49-F238E27FC236}">
                  <a16:creationId xmlns:a16="http://schemas.microsoft.com/office/drawing/2014/main" xmlns="" id="{B4FDCEC9-BCCE-614E-BF1F-D663D3D92D11}"/>
                </a:ext>
              </a:extLst>
            </p:cNvPr>
            <p:cNvCxnSpPr/>
            <p:nvPr/>
          </p:nvCxnSpPr>
          <p:spPr>
            <a:xfrm>
              <a:off x="515923" y="452306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43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Rectangle 13">
            <a:extLst>
              <a:ext uri="{FF2B5EF4-FFF2-40B4-BE49-F238E27FC236}">
                <a16:creationId xmlns:a16="http://schemas.microsoft.com/office/drawing/2014/main" xmlns="" id="{4D16DAD1-F5AC-674C-AE1C-0146CD03F02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4" name="Metin kutusu 33">
            <a:extLst>
              <a:ext uri="{FF2B5EF4-FFF2-40B4-BE49-F238E27FC236}">
                <a16:creationId xmlns:a16="http://schemas.microsoft.com/office/drawing/2014/main" xmlns="" id="{14857595-FFB9-AE46-B96C-98F19D180E14}"/>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33</a:t>
            </a:fld>
            <a:endParaRPr lang="tr-TR" sz="2400" b="1" dirty="0">
              <a:solidFill>
                <a:srgbClr val="DADADA"/>
              </a:solidFill>
            </a:endParaRPr>
          </a:p>
        </p:txBody>
      </p:sp>
      <p:sp>
        <p:nvSpPr>
          <p:cNvPr id="35" name="Metin kutusu 34">
            <a:extLst>
              <a:ext uri="{FF2B5EF4-FFF2-40B4-BE49-F238E27FC236}">
                <a16:creationId xmlns:a16="http://schemas.microsoft.com/office/drawing/2014/main" xmlns="" id="{B4C9769D-A3AD-AE43-9DDF-8F10704CE041}"/>
              </a:ext>
            </a:extLst>
          </p:cNvPr>
          <p:cNvSpPr txBox="1"/>
          <p:nvPr/>
        </p:nvSpPr>
        <p:spPr>
          <a:xfrm>
            <a:off x="1394695" y="2450072"/>
            <a:ext cx="6725135" cy="400110"/>
          </a:xfrm>
          <a:prstGeom prst="rect">
            <a:avLst/>
          </a:prstGeom>
          <a:noFill/>
        </p:spPr>
        <p:txBody>
          <a:bodyPr wrap="square" rtlCol="0">
            <a:spAutoFit/>
          </a:bodyPr>
          <a:lstStyle/>
          <a:p>
            <a:r>
              <a:rPr lang="tr-TR" sz="2000" b="1" dirty="0">
                <a:solidFill>
                  <a:srgbClr val="E61F4F"/>
                </a:solidFill>
              </a:rPr>
              <a:t>72 saat sonra </a:t>
            </a:r>
            <a:r>
              <a:rPr lang="tr-TR" sz="2000" dirty="0">
                <a:solidFill>
                  <a:srgbClr val="575757"/>
                </a:solidFill>
              </a:rPr>
              <a:t>soluk alıp vermek kolaylaşır, enerji düzeyi artar. </a:t>
            </a:r>
          </a:p>
        </p:txBody>
      </p:sp>
      <p:sp>
        <p:nvSpPr>
          <p:cNvPr id="36" name="Metin kutusu 35">
            <a:extLst>
              <a:ext uri="{FF2B5EF4-FFF2-40B4-BE49-F238E27FC236}">
                <a16:creationId xmlns:a16="http://schemas.microsoft.com/office/drawing/2014/main" xmlns="" id="{780A2C05-8262-2749-B1AC-2AC7F947900D}"/>
              </a:ext>
            </a:extLst>
          </p:cNvPr>
          <p:cNvSpPr txBox="1"/>
          <p:nvPr/>
        </p:nvSpPr>
        <p:spPr>
          <a:xfrm>
            <a:off x="1394696" y="2947614"/>
            <a:ext cx="6593793" cy="707886"/>
          </a:xfrm>
          <a:prstGeom prst="rect">
            <a:avLst/>
          </a:prstGeom>
          <a:noFill/>
        </p:spPr>
        <p:txBody>
          <a:bodyPr wrap="none" rtlCol="0">
            <a:spAutoFit/>
          </a:bodyPr>
          <a:lstStyle/>
          <a:p>
            <a:r>
              <a:rPr lang="tr-TR" sz="2000" b="1" dirty="0">
                <a:solidFill>
                  <a:srgbClr val="E61F4F"/>
                </a:solidFill>
              </a:rPr>
              <a:t>2-12 hafta sonra </a:t>
            </a:r>
            <a:r>
              <a:rPr lang="tr-TR" sz="2000" dirty="0">
                <a:solidFill>
                  <a:srgbClr val="575757"/>
                </a:solidFill>
              </a:rPr>
              <a:t>vücuttaki dolaşım düzelir, yürürken meydana</a:t>
            </a:r>
          </a:p>
          <a:p>
            <a:r>
              <a:rPr lang="tr-TR" sz="2000" dirty="0">
                <a:solidFill>
                  <a:srgbClr val="575757"/>
                </a:solidFill>
              </a:rPr>
              <a:t>gelen yorulma ve tıkanmalar azalır. </a:t>
            </a:r>
          </a:p>
        </p:txBody>
      </p:sp>
      <p:sp>
        <p:nvSpPr>
          <p:cNvPr id="37" name="Metin kutusu 36">
            <a:extLst>
              <a:ext uri="{FF2B5EF4-FFF2-40B4-BE49-F238E27FC236}">
                <a16:creationId xmlns:a16="http://schemas.microsoft.com/office/drawing/2014/main" xmlns="" id="{DF795B72-2F37-474D-9199-732E5B80F8E1}"/>
              </a:ext>
            </a:extLst>
          </p:cNvPr>
          <p:cNvSpPr txBox="1"/>
          <p:nvPr/>
        </p:nvSpPr>
        <p:spPr>
          <a:xfrm>
            <a:off x="1394696" y="3734072"/>
            <a:ext cx="5612627" cy="707886"/>
          </a:xfrm>
          <a:prstGeom prst="rect">
            <a:avLst/>
          </a:prstGeom>
          <a:noFill/>
        </p:spPr>
        <p:txBody>
          <a:bodyPr wrap="none" rtlCol="0">
            <a:spAutoFit/>
          </a:bodyPr>
          <a:lstStyle/>
          <a:p>
            <a:r>
              <a:rPr lang="tr-TR" sz="2000" b="1" dirty="0">
                <a:solidFill>
                  <a:srgbClr val="E61F4F"/>
                </a:solidFill>
              </a:rPr>
              <a:t>3-9 ay sonra </a:t>
            </a:r>
            <a:r>
              <a:rPr lang="tr-TR" sz="2000" dirty="0">
                <a:solidFill>
                  <a:srgbClr val="575757"/>
                </a:solidFill>
              </a:rPr>
              <a:t>akciğer performansı  % 5 ile % 10 artar. </a:t>
            </a:r>
            <a:br>
              <a:rPr lang="tr-TR" sz="2000" dirty="0">
                <a:solidFill>
                  <a:srgbClr val="575757"/>
                </a:solidFill>
              </a:rPr>
            </a:br>
            <a:r>
              <a:rPr lang="tr-TR" sz="2000" dirty="0">
                <a:solidFill>
                  <a:srgbClr val="575757"/>
                </a:solidFill>
              </a:rPr>
              <a:t>Kısa süreli ve hırıltılı soluk almalar düzelir.</a:t>
            </a:r>
          </a:p>
        </p:txBody>
      </p:sp>
      <p:sp>
        <p:nvSpPr>
          <p:cNvPr id="38" name="Metin kutusu 37">
            <a:extLst>
              <a:ext uri="{FF2B5EF4-FFF2-40B4-BE49-F238E27FC236}">
                <a16:creationId xmlns:a16="http://schemas.microsoft.com/office/drawing/2014/main" xmlns="" id="{DCEE5CC3-6573-E84D-9964-02A8D8A77FC0}"/>
              </a:ext>
            </a:extLst>
          </p:cNvPr>
          <p:cNvSpPr txBox="1"/>
          <p:nvPr/>
        </p:nvSpPr>
        <p:spPr>
          <a:xfrm>
            <a:off x="1394696" y="4530239"/>
            <a:ext cx="6308522" cy="400110"/>
          </a:xfrm>
          <a:prstGeom prst="rect">
            <a:avLst/>
          </a:prstGeom>
          <a:noFill/>
        </p:spPr>
        <p:txBody>
          <a:bodyPr wrap="none" rtlCol="0">
            <a:spAutoFit/>
          </a:bodyPr>
          <a:lstStyle/>
          <a:p>
            <a:r>
              <a:rPr lang="tr-TR" sz="2000" b="1" dirty="0">
                <a:solidFill>
                  <a:srgbClr val="E61F4F"/>
                </a:solidFill>
              </a:rPr>
              <a:t>12 ay sonra </a:t>
            </a:r>
            <a:r>
              <a:rPr lang="tr-TR" sz="2000" dirty="0">
                <a:solidFill>
                  <a:srgbClr val="575757"/>
                </a:solidFill>
              </a:rPr>
              <a:t>kalp hastalıklarına yakalanma riski  % 50 azalır. </a:t>
            </a:r>
          </a:p>
        </p:txBody>
      </p:sp>
      <p:grpSp>
        <p:nvGrpSpPr>
          <p:cNvPr id="2" name="Grup 41">
            <a:extLst>
              <a:ext uri="{FF2B5EF4-FFF2-40B4-BE49-F238E27FC236}">
                <a16:creationId xmlns:a16="http://schemas.microsoft.com/office/drawing/2014/main" xmlns="" id="{FE61C6EB-927D-F54B-8648-56CF54ED3D1A}"/>
              </a:ext>
            </a:extLst>
          </p:cNvPr>
          <p:cNvGrpSpPr/>
          <p:nvPr/>
        </p:nvGrpSpPr>
        <p:grpSpPr>
          <a:xfrm>
            <a:off x="1153257" y="2433294"/>
            <a:ext cx="191548" cy="2593481"/>
            <a:chOff x="504738" y="2433294"/>
            <a:chExt cx="191548" cy="2593481"/>
          </a:xfrm>
        </p:grpSpPr>
        <p:cxnSp>
          <p:nvCxnSpPr>
            <p:cNvPr id="43" name="Düz Bağlayıcı 42">
              <a:extLst>
                <a:ext uri="{FF2B5EF4-FFF2-40B4-BE49-F238E27FC236}">
                  <a16:creationId xmlns:a16="http://schemas.microsoft.com/office/drawing/2014/main" xmlns="" id="{EA254375-94F7-D24B-A4E2-6E8A7DF250C0}"/>
                </a:ext>
              </a:extLst>
            </p:cNvPr>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44" name="Düz Bağlayıcı 43">
              <a:extLst>
                <a:ext uri="{FF2B5EF4-FFF2-40B4-BE49-F238E27FC236}">
                  <a16:creationId xmlns:a16="http://schemas.microsoft.com/office/drawing/2014/main" xmlns="" id="{6934AEDF-0175-6344-91D5-0F17B3FF37CF}"/>
                </a:ext>
              </a:extLst>
            </p:cNvPr>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xmlns="" id="{B0DEE443-1249-8E4A-A76D-C8AA941AFE65}"/>
                </a:ext>
              </a:extLst>
            </p:cNvPr>
            <p:cNvCxnSpPr/>
            <p:nvPr/>
          </p:nvCxnSpPr>
          <p:spPr>
            <a:xfrm>
              <a:off x="513127" y="315565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xmlns="" id="{C2770907-9241-F846-90D6-580036092D73}"/>
                </a:ext>
              </a:extLst>
            </p:cNvPr>
            <p:cNvCxnSpPr/>
            <p:nvPr/>
          </p:nvCxnSpPr>
          <p:spPr>
            <a:xfrm>
              <a:off x="504738"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47" name="Düz Bağlayıcı 46">
              <a:extLst>
                <a:ext uri="{FF2B5EF4-FFF2-40B4-BE49-F238E27FC236}">
                  <a16:creationId xmlns:a16="http://schemas.microsoft.com/office/drawing/2014/main" xmlns="" id="{C0C09B07-42FF-E049-A173-B19058F1201E}"/>
                </a:ext>
              </a:extLst>
            </p:cNvPr>
            <p:cNvCxnSpPr/>
            <p:nvPr/>
          </p:nvCxnSpPr>
          <p:spPr>
            <a:xfrm>
              <a:off x="511729" y="4724400"/>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pic>
        <p:nvPicPr>
          <p:cNvPr id="48" name="Resim 47">
            <a:extLst>
              <a:ext uri="{FF2B5EF4-FFF2-40B4-BE49-F238E27FC236}">
                <a16:creationId xmlns:a16="http://schemas.microsoft.com/office/drawing/2014/main" xmlns="" id="{76BCAF0B-0474-F14A-A21C-E0146387BE3F}"/>
              </a:ext>
            </a:extLst>
          </p:cNvPr>
          <p:cNvPicPr>
            <a:picLocks noChangeAspect="1"/>
          </p:cNvPicPr>
          <p:nvPr/>
        </p:nvPicPr>
        <p:blipFill>
          <a:blip r:embed="rId4"/>
          <a:stretch>
            <a:fillRect/>
          </a:stretch>
        </p:blipFill>
        <p:spPr>
          <a:xfrm>
            <a:off x="336448" y="2274600"/>
            <a:ext cx="761033" cy="717545"/>
          </a:xfrm>
          <a:prstGeom prst="rect">
            <a:avLst/>
          </a:prstGeom>
        </p:spPr>
      </p:pic>
      <p:pic>
        <p:nvPicPr>
          <p:cNvPr id="49" name="Resim 48">
            <a:extLst>
              <a:ext uri="{FF2B5EF4-FFF2-40B4-BE49-F238E27FC236}">
                <a16:creationId xmlns:a16="http://schemas.microsoft.com/office/drawing/2014/main" xmlns="" id="{A3B68505-2026-C448-8E92-E55D7362C583}"/>
              </a:ext>
            </a:extLst>
          </p:cNvPr>
          <p:cNvPicPr>
            <a:picLocks noChangeAspect="1"/>
          </p:cNvPicPr>
          <p:nvPr/>
        </p:nvPicPr>
        <p:blipFill>
          <a:blip r:embed="rId5"/>
          <a:stretch>
            <a:fillRect/>
          </a:stretch>
        </p:blipFill>
        <p:spPr>
          <a:xfrm>
            <a:off x="336448" y="3038006"/>
            <a:ext cx="761033" cy="733853"/>
          </a:xfrm>
          <a:prstGeom prst="rect">
            <a:avLst/>
          </a:prstGeom>
        </p:spPr>
      </p:pic>
      <p:pic>
        <p:nvPicPr>
          <p:cNvPr id="50" name="Resim 49">
            <a:extLst>
              <a:ext uri="{FF2B5EF4-FFF2-40B4-BE49-F238E27FC236}">
                <a16:creationId xmlns:a16="http://schemas.microsoft.com/office/drawing/2014/main" xmlns="" id="{4C0B36B1-6565-0941-9172-CC97FA9C5F96}"/>
              </a:ext>
            </a:extLst>
          </p:cNvPr>
          <p:cNvPicPr>
            <a:picLocks noChangeAspect="1"/>
          </p:cNvPicPr>
          <p:nvPr/>
        </p:nvPicPr>
        <p:blipFill>
          <a:blip r:embed="rId6"/>
          <a:stretch>
            <a:fillRect/>
          </a:stretch>
        </p:blipFill>
        <p:spPr>
          <a:xfrm>
            <a:off x="336448" y="3786467"/>
            <a:ext cx="761033" cy="597955"/>
          </a:xfrm>
          <a:prstGeom prst="rect">
            <a:avLst/>
          </a:prstGeom>
        </p:spPr>
      </p:pic>
      <p:pic>
        <p:nvPicPr>
          <p:cNvPr id="51" name="Resim 50">
            <a:extLst>
              <a:ext uri="{FF2B5EF4-FFF2-40B4-BE49-F238E27FC236}">
                <a16:creationId xmlns:a16="http://schemas.microsoft.com/office/drawing/2014/main" xmlns="" id="{81E77000-9EC9-1F4A-8618-C81ED141BE89}"/>
              </a:ext>
            </a:extLst>
          </p:cNvPr>
          <p:cNvPicPr>
            <a:picLocks noChangeAspect="1"/>
          </p:cNvPicPr>
          <p:nvPr/>
        </p:nvPicPr>
        <p:blipFill>
          <a:blip r:embed="rId7"/>
          <a:stretch>
            <a:fillRect/>
          </a:stretch>
        </p:blipFill>
        <p:spPr>
          <a:xfrm>
            <a:off x="363814" y="4441958"/>
            <a:ext cx="706300" cy="671846"/>
          </a:xfrm>
          <a:prstGeom prst="rect">
            <a:avLst/>
          </a:prstGeom>
        </p:spPr>
      </p:pic>
    </p:spTree>
    <p:extLst>
      <p:ext uri="{BB962C8B-B14F-4D97-AF65-F5344CB8AC3E}">
        <p14:creationId xmlns:p14="http://schemas.microsoft.com/office/powerpoint/2010/main" val="41758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25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250"/>
                                        <p:tgtEl>
                                          <p:spTgt spid="37"/>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par>
                          <p:cTn id="47" fill="hold">
                            <p:stCondLst>
                              <p:cond delay="275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25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5" grpId="0"/>
      <p:bldP spid="36" grpId="0"/>
      <p:bldP spid="37"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Rectangle 13">
            <a:extLst>
              <a:ext uri="{FF2B5EF4-FFF2-40B4-BE49-F238E27FC236}">
                <a16:creationId xmlns:a16="http://schemas.microsoft.com/office/drawing/2014/main" xmlns="" id="{F519AE3A-AEEB-6B41-AB3D-FABCEA1B218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1" name="Metin kutusu 30">
            <a:extLst>
              <a:ext uri="{FF2B5EF4-FFF2-40B4-BE49-F238E27FC236}">
                <a16:creationId xmlns:a16="http://schemas.microsoft.com/office/drawing/2014/main" xmlns="" id="{60EBE000-715C-DF49-B0FE-B742A91E023C}"/>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34</a:t>
            </a:fld>
            <a:endParaRPr lang="tr-TR" sz="2400" b="1" dirty="0">
              <a:solidFill>
                <a:srgbClr val="DADADA"/>
              </a:solidFill>
            </a:endParaRPr>
          </a:p>
        </p:txBody>
      </p:sp>
      <p:sp>
        <p:nvSpPr>
          <p:cNvPr id="32" name="Metin kutusu 31">
            <a:extLst>
              <a:ext uri="{FF2B5EF4-FFF2-40B4-BE49-F238E27FC236}">
                <a16:creationId xmlns:a16="http://schemas.microsoft.com/office/drawing/2014/main" xmlns="" id="{E17A22CF-A6BB-574E-925E-1DFE123E4662}"/>
              </a:ext>
            </a:extLst>
          </p:cNvPr>
          <p:cNvSpPr txBox="1"/>
          <p:nvPr/>
        </p:nvSpPr>
        <p:spPr>
          <a:xfrm>
            <a:off x="1401686" y="2450072"/>
            <a:ext cx="6725135" cy="400110"/>
          </a:xfrm>
          <a:prstGeom prst="rect">
            <a:avLst/>
          </a:prstGeom>
          <a:noFill/>
        </p:spPr>
        <p:txBody>
          <a:bodyPr wrap="square" rtlCol="0">
            <a:spAutoFit/>
          </a:bodyPr>
          <a:lstStyle/>
          <a:p>
            <a:r>
              <a:rPr lang="tr-TR" sz="2000" b="1" dirty="0">
                <a:solidFill>
                  <a:srgbClr val="E61F4F"/>
                </a:solidFill>
              </a:rPr>
              <a:t>12-36 ay sonra</a:t>
            </a:r>
            <a:r>
              <a:rPr lang="tr-TR" sz="2000" dirty="0">
                <a:solidFill>
                  <a:srgbClr val="575757"/>
                </a:solidFill>
              </a:rPr>
              <a:t> mesane kanserine yakalanma riski  % 50 azalır. </a:t>
            </a:r>
          </a:p>
        </p:txBody>
      </p:sp>
      <p:sp>
        <p:nvSpPr>
          <p:cNvPr id="33" name="Metin kutusu 32">
            <a:extLst>
              <a:ext uri="{FF2B5EF4-FFF2-40B4-BE49-F238E27FC236}">
                <a16:creationId xmlns:a16="http://schemas.microsoft.com/office/drawing/2014/main" xmlns="" id="{2139F033-F27E-EF47-8A99-2E38E89B5CBD}"/>
              </a:ext>
            </a:extLst>
          </p:cNvPr>
          <p:cNvSpPr txBox="1"/>
          <p:nvPr/>
        </p:nvSpPr>
        <p:spPr>
          <a:xfrm>
            <a:off x="1401687" y="2947614"/>
            <a:ext cx="6092886" cy="707886"/>
          </a:xfrm>
          <a:prstGeom prst="rect">
            <a:avLst/>
          </a:prstGeom>
          <a:noFill/>
        </p:spPr>
        <p:txBody>
          <a:bodyPr wrap="none" rtlCol="0">
            <a:spAutoFit/>
          </a:bodyPr>
          <a:lstStyle/>
          <a:p>
            <a:r>
              <a:rPr lang="tr-TR" sz="2000" b="1" dirty="0">
                <a:solidFill>
                  <a:srgbClr val="E61F4F"/>
                </a:solidFill>
              </a:rPr>
              <a:t>5 yıl sonra </a:t>
            </a:r>
            <a:r>
              <a:rPr lang="tr-TR" sz="2000" dirty="0">
                <a:solidFill>
                  <a:srgbClr val="575757"/>
                </a:solidFill>
              </a:rPr>
              <a:t>kalp krizi ve solunum yollarıyla ilgili kanserlere</a:t>
            </a:r>
          </a:p>
          <a:p>
            <a:r>
              <a:rPr lang="tr-TR" sz="2000" dirty="0">
                <a:solidFill>
                  <a:srgbClr val="575757"/>
                </a:solidFill>
              </a:rPr>
              <a:t>yakalanma riski %50 azalır. </a:t>
            </a:r>
          </a:p>
        </p:txBody>
      </p:sp>
      <p:sp>
        <p:nvSpPr>
          <p:cNvPr id="34" name="Metin kutusu 33">
            <a:extLst>
              <a:ext uri="{FF2B5EF4-FFF2-40B4-BE49-F238E27FC236}">
                <a16:creationId xmlns:a16="http://schemas.microsoft.com/office/drawing/2014/main" xmlns="" id="{BAC501C5-941C-5D40-8A03-82C9EE15B98C}"/>
              </a:ext>
            </a:extLst>
          </p:cNvPr>
          <p:cNvSpPr txBox="1"/>
          <p:nvPr/>
        </p:nvSpPr>
        <p:spPr>
          <a:xfrm>
            <a:off x="1401687" y="3734072"/>
            <a:ext cx="6286465" cy="1015663"/>
          </a:xfrm>
          <a:prstGeom prst="rect">
            <a:avLst/>
          </a:prstGeom>
          <a:noFill/>
        </p:spPr>
        <p:txBody>
          <a:bodyPr wrap="none" rtlCol="0">
            <a:spAutoFit/>
          </a:bodyPr>
          <a:lstStyle/>
          <a:p>
            <a:r>
              <a:rPr lang="tr-TR" sz="2000" b="1" dirty="0">
                <a:solidFill>
                  <a:srgbClr val="E61F4F"/>
                </a:solidFill>
              </a:rPr>
              <a:t>10-15 yıl sonra </a:t>
            </a:r>
            <a:r>
              <a:rPr lang="tr-TR" sz="2000" dirty="0">
                <a:solidFill>
                  <a:srgbClr val="575757"/>
                </a:solidFill>
              </a:rPr>
              <a:t>kalp krizi geçirme olasılığı sigara içmeyenler</a:t>
            </a:r>
          </a:p>
          <a:p>
            <a:r>
              <a:rPr lang="tr-TR" sz="2000" dirty="0">
                <a:solidFill>
                  <a:srgbClr val="575757"/>
                </a:solidFill>
              </a:rPr>
              <a:t>ile aynı seviyeye iner ve akciğer kanserine yakalanma riski</a:t>
            </a:r>
          </a:p>
          <a:p>
            <a:r>
              <a:rPr lang="tr-TR" sz="2000" dirty="0">
                <a:solidFill>
                  <a:srgbClr val="575757"/>
                </a:solidFill>
              </a:rPr>
              <a:t>içenlere göre yarı yarıya azalır.</a:t>
            </a:r>
          </a:p>
        </p:txBody>
      </p:sp>
      <p:grpSp>
        <p:nvGrpSpPr>
          <p:cNvPr id="2" name="Grup 34">
            <a:extLst>
              <a:ext uri="{FF2B5EF4-FFF2-40B4-BE49-F238E27FC236}">
                <a16:creationId xmlns:a16="http://schemas.microsoft.com/office/drawing/2014/main" xmlns="" id="{1BC48DE7-4C20-4D40-96E8-6C93908D7C59}"/>
              </a:ext>
            </a:extLst>
          </p:cNvPr>
          <p:cNvGrpSpPr/>
          <p:nvPr/>
        </p:nvGrpSpPr>
        <p:grpSpPr>
          <a:xfrm>
            <a:off x="1168637" y="2433294"/>
            <a:ext cx="183159" cy="2593481"/>
            <a:chOff x="513127" y="2433294"/>
            <a:chExt cx="183159" cy="2593481"/>
          </a:xfrm>
        </p:grpSpPr>
        <p:cxnSp>
          <p:nvCxnSpPr>
            <p:cNvPr id="36" name="Düz Bağlayıcı 35">
              <a:extLst>
                <a:ext uri="{FF2B5EF4-FFF2-40B4-BE49-F238E27FC236}">
                  <a16:creationId xmlns:a16="http://schemas.microsoft.com/office/drawing/2014/main" xmlns="" id="{76E6E187-6EC1-5345-B5A9-D3BD23905FF1}"/>
                </a:ext>
              </a:extLst>
            </p:cNvPr>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7" name="Düz Bağlayıcı 36">
              <a:extLst>
                <a:ext uri="{FF2B5EF4-FFF2-40B4-BE49-F238E27FC236}">
                  <a16:creationId xmlns:a16="http://schemas.microsoft.com/office/drawing/2014/main" xmlns="" id="{EA298911-3DE4-5047-BC09-3B47829BED38}"/>
                </a:ext>
              </a:extLst>
            </p:cNvPr>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8" name="Düz Bağlayıcı 37">
              <a:extLst>
                <a:ext uri="{FF2B5EF4-FFF2-40B4-BE49-F238E27FC236}">
                  <a16:creationId xmlns:a16="http://schemas.microsoft.com/office/drawing/2014/main" xmlns="" id="{055ED798-7AC0-8E4E-902A-F9078A3637F8}"/>
                </a:ext>
              </a:extLst>
            </p:cNvPr>
            <p:cNvCxnSpPr/>
            <p:nvPr/>
          </p:nvCxnSpPr>
          <p:spPr>
            <a:xfrm>
              <a:off x="513127" y="313888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42" name="Düz Bağlayıcı 41">
              <a:extLst>
                <a:ext uri="{FF2B5EF4-FFF2-40B4-BE49-F238E27FC236}">
                  <a16:creationId xmlns:a16="http://schemas.microsoft.com/office/drawing/2014/main" xmlns="" id="{E56BE7FF-C0CD-684C-9D73-692CF61EC75C}"/>
                </a:ext>
              </a:extLst>
            </p:cNvPr>
            <p:cNvCxnSpPr/>
            <p:nvPr/>
          </p:nvCxnSpPr>
          <p:spPr>
            <a:xfrm>
              <a:off x="513127"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pic>
        <p:nvPicPr>
          <p:cNvPr id="43" name="Resim 42">
            <a:extLst>
              <a:ext uri="{FF2B5EF4-FFF2-40B4-BE49-F238E27FC236}">
                <a16:creationId xmlns:a16="http://schemas.microsoft.com/office/drawing/2014/main" xmlns="" id="{940609F3-AEEB-4742-873E-09193D94804D}"/>
              </a:ext>
            </a:extLst>
          </p:cNvPr>
          <p:cNvPicPr>
            <a:picLocks noChangeAspect="1"/>
          </p:cNvPicPr>
          <p:nvPr/>
        </p:nvPicPr>
        <p:blipFill>
          <a:blip r:embed="rId4"/>
          <a:stretch>
            <a:fillRect/>
          </a:stretch>
        </p:blipFill>
        <p:spPr>
          <a:xfrm>
            <a:off x="395091" y="2406829"/>
            <a:ext cx="668622" cy="652314"/>
          </a:xfrm>
          <a:prstGeom prst="rect">
            <a:avLst/>
          </a:prstGeom>
        </p:spPr>
      </p:pic>
      <p:pic>
        <p:nvPicPr>
          <p:cNvPr id="44" name="Resim 43">
            <a:extLst>
              <a:ext uri="{FF2B5EF4-FFF2-40B4-BE49-F238E27FC236}">
                <a16:creationId xmlns:a16="http://schemas.microsoft.com/office/drawing/2014/main" xmlns="" id="{ADD9FAD0-7193-2342-8FE8-5A12568FFAE3}"/>
              </a:ext>
            </a:extLst>
          </p:cNvPr>
          <p:cNvPicPr>
            <a:picLocks noChangeAspect="1"/>
          </p:cNvPicPr>
          <p:nvPr/>
        </p:nvPicPr>
        <p:blipFill>
          <a:blip r:embed="rId5"/>
          <a:stretch>
            <a:fillRect/>
          </a:stretch>
        </p:blipFill>
        <p:spPr>
          <a:xfrm>
            <a:off x="363814" y="3325977"/>
            <a:ext cx="706300" cy="671846"/>
          </a:xfrm>
          <a:prstGeom prst="rect">
            <a:avLst/>
          </a:prstGeom>
        </p:spPr>
      </p:pic>
    </p:spTree>
    <p:extLst>
      <p:ext uri="{BB962C8B-B14F-4D97-AF65-F5344CB8AC3E}">
        <p14:creationId xmlns:p14="http://schemas.microsoft.com/office/powerpoint/2010/main" val="24413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50"/>
                                        <p:tgtEl>
                                          <p:spTgt spid="34"/>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flipH="1">
            <a:off x="-11112" y="0"/>
            <a:ext cx="12212637" cy="6858000"/>
          </a:xfrm>
          <a:prstGeom prst="rect">
            <a:avLst/>
          </a:prstGeom>
          <a:blipFill dpi="0" rotWithShape="1">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982176"/>
            <a:ext cx="2606739" cy="2554545"/>
          </a:xfrm>
          <a:prstGeom prst="rect">
            <a:avLst/>
          </a:prstGeom>
          <a:noFill/>
        </p:spPr>
        <p:txBody>
          <a:bodyPr wrap="none" rtlCol="0">
            <a:spAutoFit/>
          </a:bodyPr>
          <a:lstStyle/>
          <a:p>
            <a:r>
              <a:rPr lang="tr-TR" sz="4000" b="1" dirty="0">
                <a:solidFill>
                  <a:schemeClr val="bg1"/>
                </a:solidFill>
              </a:rPr>
              <a:t>Sigarayı </a:t>
            </a:r>
          </a:p>
          <a:p>
            <a:r>
              <a:rPr lang="tr-TR" sz="4000" b="1" dirty="0">
                <a:solidFill>
                  <a:schemeClr val="bg1"/>
                </a:solidFill>
              </a:rPr>
              <a:t>bırakmanın</a:t>
            </a:r>
          </a:p>
          <a:p>
            <a:r>
              <a:rPr lang="tr-TR" sz="4000" b="1" dirty="0">
                <a:solidFill>
                  <a:schemeClr val="bg1"/>
                </a:solidFill>
              </a:rPr>
              <a:t>önündeki</a:t>
            </a:r>
          </a:p>
          <a:p>
            <a:r>
              <a:rPr lang="tr-TR" sz="4000" b="1" dirty="0">
                <a:solidFill>
                  <a:schemeClr val="bg1"/>
                </a:solidFill>
              </a:rPr>
              <a:t>engeller</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05714" y="3721254"/>
            <a:ext cx="4017510" cy="1200329"/>
          </a:xfrm>
          <a:prstGeom prst="rect">
            <a:avLst/>
          </a:prstGeom>
          <a:noFill/>
        </p:spPr>
        <p:txBody>
          <a:bodyPr wrap="none" rtlCol="0">
            <a:spAutoFit/>
          </a:bodyPr>
          <a:lstStyle/>
          <a:p>
            <a:r>
              <a:rPr lang="tr-TR" sz="2400" dirty="0">
                <a:solidFill>
                  <a:schemeClr val="bg1"/>
                </a:solidFill>
              </a:rPr>
              <a:t>Sigaraya başlamak kolaydır</a:t>
            </a:r>
          </a:p>
          <a:p>
            <a:r>
              <a:rPr lang="tr-TR" sz="2400" dirty="0">
                <a:solidFill>
                  <a:schemeClr val="bg1"/>
                </a:solidFill>
              </a:rPr>
              <a:t>fakat sigarayı bırakmak zordur. </a:t>
            </a:r>
          </a:p>
          <a:p>
            <a:r>
              <a:rPr lang="tr-TR" sz="2400" dirty="0">
                <a:solidFill>
                  <a:schemeClr val="bg1"/>
                </a:solidFill>
              </a:rPr>
              <a:t>Çünkü...</a:t>
            </a:r>
          </a:p>
        </p:txBody>
      </p:sp>
      <p:sp>
        <p:nvSpPr>
          <p:cNvPr id="18" name="Rectangle 13">
            <a:extLst>
              <a:ext uri="{FF2B5EF4-FFF2-40B4-BE49-F238E27FC236}">
                <a16:creationId xmlns:a16="http://schemas.microsoft.com/office/drawing/2014/main" xmlns="" id="{4214C2D9-BA7F-D84E-A358-D87011BC2EA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xmlns="" id="{8B03E6B9-707A-FB48-A2A2-52DB0C374C01}"/>
              </a:ext>
            </a:extLst>
          </p:cNvPr>
          <p:cNvSpPr txBox="1"/>
          <p:nvPr/>
        </p:nvSpPr>
        <p:spPr>
          <a:xfrm>
            <a:off x="11495711" y="5855671"/>
            <a:ext cx="495650" cy="461665"/>
          </a:xfrm>
          <a:prstGeom prst="rect">
            <a:avLst/>
          </a:prstGeom>
          <a:noFill/>
        </p:spPr>
        <p:txBody>
          <a:bodyPr wrap="none" rtlCol="0">
            <a:spAutoFit/>
          </a:bodyPr>
          <a:lstStyle/>
          <a:p>
            <a:pPr algn="r"/>
            <a:fld id="{657007F0-1B5F-A04C-A348-266893DA1EDA}" type="slidenum">
              <a:rPr lang="tr-TR" sz="2400" b="1" smtClean="0">
                <a:solidFill>
                  <a:srgbClr val="DADADA"/>
                </a:solidFill>
              </a:rPr>
              <a:pPr algn="r"/>
              <a:t>35</a:t>
            </a:fld>
            <a:endParaRPr lang="tr-TR" sz="2400" b="1" dirty="0">
              <a:solidFill>
                <a:srgbClr val="DADADA"/>
              </a:solidFill>
            </a:endParaRPr>
          </a:p>
        </p:txBody>
      </p:sp>
      <p:pic>
        <p:nvPicPr>
          <p:cNvPr id="20" name="Resim 19">
            <a:extLst>
              <a:ext uri="{FF2B5EF4-FFF2-40B4-BE49-F238E27FC236}">
                <a16:creationId xmlns:a16="http://schemas.microsoft.com/office/drawing/2014/main" xmlns="" id="{736BDE4D-A3B4-6C4B-9CFD-1F7788DC7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96607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3" grpId="0" animBg="1"/>
      <p:bldP spid="14" grpId="0"/>
      <p:bldP spid="15"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1634711" cy="1015663"/>
          </a:xfrm>
          <a:prstGeom prst="rect">
            <a:avLst/>
          </a:prstGeom>
          <a:noFill/>
        </p:spPr>
        <p:txBody>
          <a:bodyPr wrap="square" rtlCol="0">
            <a:spAutoFit/>
          </a:bodyPr>
          <a:lstStyle/>
          <a:p>
            <a:r>
              <a:rPr lang="tr-TR" sz="6000" b="1" dirty="0"/>
              <a:t>Sigarayı bırakmak neden zor?</a:t>
            </a: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6"/>
          <p:cNvGrpSpPr/>
          <p:nvPr/>
        </p:nvGrpSpPr>
        <p:grpSpPr>
          <a:xfrm>
            <a:off x="554927" y="2327091"/>
            <a:ext cx="5871040" cy="400110"/>
            <a:chOff x="554927" y="1881525"/>
            <a:chExt cx="5871040" cy="400110"/>
          </a:xfrm>
        </p:grpSpPr>
        <p:sp>
          <p:nvSpPr>
            <p:cNvPr id="18" name="Metin kutusu 17"/>
            <p:cNvSpPr txBox="1"/>
            <p:nvPr/>
          </p:nvSpPr>
          <p:spPr>
            <a:xfrm>
              <a:off x="746177" y="1881525"/>
              <a:ext cx="5679790" cy="400110"/>
            </a:xfrm>
            <a:prstGeom prst="rect">
              <a:avLst/>
            </a:prstGeom>
            <a:noFill/>
          </p:spPr>
          <p:txBody>
            <a:bodyPr wrap="square" rtlCol="0">
              <a:spAutoFit/>
            </a:bodyPr>
            <a:lstStyle/>
            <a:p>
              <a:r>
                <a:rPr lang="tr-TR" sz="2000" dirty="0">
                  <a:solidFill>
                    <a:srgbClr val="575757"/>
                  </a:solidFill>
                </a:rPr>
                <a:t>Nikotin yüksek oranda bağımlılık yapar. </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19"/>
          <p:cNvGrpSpPr/>
          <p:nvPr/>
        </p:nvGrpSpPr>
        <p:grpSpPr>
          <a:xfrm>
            <a:off x="554927" y="2935994"/>
            <a:ext cx="5871040" cy="707886"/>
            <a:chOff x="554927" y="1881525"/>
            <a:chExt cx="5871040" cy="707886"/>
          </a:xfrm>
        </p:grpSpPr>
        <p:sp>
          <p:nvSpPr>
            <p:cNvPr id="21" name="Metin kutusu 20"/>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Bırakmaya çalışan kullanıcıların en az yarısı</a:t>
              </a:r>
            </a:p>
            <a:p>
              <a:r>
                <a:rPr lang="tr-TR" sz="2000" dirty="0">
                  <a:solidFill>
                    <a:srgbClr val="575757"/>
                  </a:solidFill>
                </a:rPr>
                <a:t>tekrar kullanma isteği duyar.</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28"/>
          <p:cNvGrpSpPr/>
          <p:nvPr/>
        </p:nvGrpSpPr>
        <p:grpSpPr>
          <a:xfrm>
            <a:off x="544020" y="3810857"/>
            <a:ext cx="5871040" cy="707886"/>
            <a:chOff x="554927" y="1881525"/>
            <a:chExt cx="5871040" cy="707886"/>
          </a:xfrm>
        </p:grpSpPr>
        <p:sp>
          <p:nvSpPr>
            <p:cNvPr id="31" name="Metin kutusu 30"/>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Kullanıcıların çoğu sigarasız bir hayatı </a:t>
              </a:r>
            </a:p>
            <a:p>
              <a:r>
                <a:rPr lang="tr-TR" sz="2000" dirty="0">
                  <a:solidFill>
                    <a:srgbClr val="575757"/>
                  </a:solidFill>
                </a:rPr>
                <a:t>hayal etmekte zorlanırlar. </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76318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1+#ppt_w/2"/>
                                          </p:val>
                                        </p:tav>
                                        <p:tav tm="100000">
                                          <p:val>
                                            <p:strVal val="#ppt_x"/>
                                          </p:val>
                                        </p:tav>
                                      </p:tavLst>
                                    </p:anim>
                                    <p:anim calcmode="lin" valueType="num">
                                      <p:cBhvr additive="base">
                                        <p:cTn id="21" dur="2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50"/>
                                        <p:tgtEl>
                                          <p:spTgt spid="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1" y="388099"/>
            <a:ext cx="10818030" cy="1015663"/>
          </a:xfrm>
          <a:prstGeom prst="rect">
            <a:avLst/>
          </a:prstGeom>
          <a:noFill/>
        </p:spPr>
        <p:txBody>
          <a:bodyPr wrap="square" rtlCol="0">
            <a:spAutoFit/>
          </a:bodyPr>
          <a:lstStyle/>
          <a:p>
            <a:r>
              <a:rPr lang="tr-TR" sz="6000" b="1" dirty="0"/>
              <a:t>Sigarayı bırakmak neden zor?</a:t>
            </a: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6"/>
          <p:cNvGrpSpPr/>
          <p:nvPr/>
        </p:nvGrpSpPr>
        <p:grpSpPr>
          <a:xfrm>
            <a:off x="554927" y="2327091"/>
            <a:ext cx="5871040" cy="707886"/>
            <a:chOff x="554927" y="1881525"/>
            <a:chExt cx="5871040" cy="707886"/>
          </a:xfrm>
        </p:grpSpPr>
        <p:sp>
          <p:nvSpPr>
            <p:cNvPr id="18" name="Metin kutusu 17"/>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Bazı kullanıcılar tek başlarına yardımsız </a:t>
              </a:r>
            </a:p>
            <a:p>
              <a:r>
                <a:rPr lang="tr-TR" sz="2000" dirty="0">
                  <a:solidFill>
                    <a:srgbClr val="575757"/>
                  </a:solidFill>
                </a:rPr>
                <a:t>bırakabileceklerini düşünürler. </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19"/>
          <p:cNvGrpSpPr/>
          <p:nvPr/>
        </p:nvGrpSpPr>
        <p:grpSpPr>
          <a:xfrm>
            <a:off x="554927" y="3115137"/>
            <a:ext cx="5871040" cy="707886"/>
            <a:chOff x="554927" y="1881525"/>
            <a:chExt cx="5871040" cy="707886"/>
          </a:xfrm>
        </p:grpSpPr>
        <p:sp>
          <p:nvSpPr>
            <p:cNvPr id="21" name="Metin kutusu 20"/>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Bazı kullanıcılar olumsuz duygularla baş etme</a:t>
              </a:r>
            </a:p>
            <a:p>
              <a:r>
                <a:rPr lang="tr-TR" sz="2000" dirty="0">
                  <a:solidFill>
                    <a:srgbClr val="575757"/>
                  </a:solidFill>
                </a:rPr>
                <a:t>konusunda sınırlı birikime sahiptirler.</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28"/>
          <p:cNvGrpSpPr/>
          <p:nvPr/>
        </p:nvGrpSpPr>
        <p:grpSpPr>
          <a:xfrm>
            <a:off x="544020" y="3933078"/>
            <a:ext cx="5871040" cy="707886"/>
            <a:chOff x="554927" y="1881525"/>
            <a:chExt cx="5871040" cy="707886"/>
          </a:xfrm>
        </p:grpSpPr>
        <p:sp>
          <p:nvSpPr>
            <p:cNvPr id="31" name="Metin kutusu 30"/>
            <p:cNvSpPr txBox="1"/>
            <p:nvPr/>
          </p:nvSpPr>
          <p:spPr>
            <a:xfrm>
              <a:off x="746177" y="1881525"/>
              <a:ext cx="5679790" cy="707886"/>
            </a:xfrm>
            <a:prstGeom prst="rect">
              <a:avLst/>
            </a:prstGeom>
            <a:noFill/>
          </p:spPr>
          <p:txBody>
            <a:bodyPr wrap="square" rtlCol="0">
              <a:spAutoFit/>
            </a:bodyPr>
            <a:lstStyle/>
            <a:p>
              <a:r>
                <a:rPr lang="tr-TR" sz="2000" dirty="0">
                  <a:solidFill>
                    <a:srgbClr val="575757"/>
                  </a:solidFill>
                </a:rPr>
                <a:t>Bazı kullanıcılar sigaranın taşıdığı riskleri tam olarak bilmemekte veya kabullenememektedir.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5661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6"/>
          <p:cNvGrpSpPr/>
          <p:nvPr/>
        </p:nvGrpSpPr>
        <p:grpSpPr>
          <a:xfrm>
            <a:off x="554927" y="2327091"/>
            <a:ext cx="5871040" cy="1015663"/>
            <a:chOff x="554927" y="1881525"/>
            <a:chExt cx="5871040" cy="1015663"/>
          </a:xfrm>
        </p:grpSpPr>
        <p:sp>
          <p:nvSpPr>
            <p:cNvPr id="18" name="Metin kutusu 17"/>
            <p:cNvSpPr txBox="1"/>
            <p:nvPr/>
          </p:nvSpPr>
          <p:spPr>
            <a:xfrm>
              <a:off x="746177" y="1881525"/>
              <a:ext cx="5679790" cy="1015663"/>
            </a:xfrm>
            <a:prstGeom prst="rect">
              <a:avLst/>
            </a:prstGeom>
            <a:noFill/>
          </p:spPr>
          <p:txBody>
            <a:bodyPr wrap="square" rtlCol="0">
              <a:spAutoFit/>
            </a:bodyPr>
            <a:lstStyle/>
            <a:p>
              <a:r>
                <a:rPr lang="tr-TR" sz="2000" dirty="0">
                  <a:solidFill>
                    <a:srgbClr val="575757"/>
                  </a:solidFill>
                </a:rPr>
                <a:t>Pek çok kez sigara bırakmayı deneyip başarısız olmuş kişiler özgüvenini kaybetmekte ve yeniden </a:t>
              </a:r>
            </a:p>
            <a:p>
              <a:r>
                <a:rPr lang="tr-TR" sz="2000" dirty="0">
                  <a:solidFill>
                    <a:srgbClr val="575757"/>
                  </a:solidFill>
                </a:rPr>
                <a:t>bırakma girişimine cesaret edememektedir.</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8"/>
          <p:cNvGrpSpPr/>
          <p:nvPr/>
        </p:nvGrpSpPr>
        <p:grpSpPr>
          <a:xfrm>
            <a:off x="544020" y="3650530"/>
            <a:ext cx="5871040" cy="1015663"/>
            <a:chOff x="554927" y="1881525"/>
            <a:chExt cx="5871040" cy="1015663"/>
          </a:xfrm>
        </p:grpSpPr>
        <p:sp>
          <p:nvSpPr>
            <p:cNvPr id="31" name="Metin kutusu 30"/>
            <p:cNvSpPr txBox="1"/>
            <p:nvPr/>
          </p:nvSpPr>
          <p:spPr>
            <a:xfrm>
              <a:off x="746177" y="1881525"/>
              <a:ext cx="5679790" cy="1015663"/>
            </a:xfrm>
            <a:prstGeom prst="rect">
              <a:avLst/>
            </a:prstGeom>
            <a:noFill/>
          </p:spPr>
          <p:txBody>
            <a:bodyPr wrap="square" rtlCol="0">
              <a:spAutoFit/>
            </a:bodyPr>
            <a:lstStyle/>
            <a:p>
              <a:r>
                <a:rPr lang="tr-TR" sz="2000" dirty="0">
                  <a:solidFill>
                    <a:srgbClr val="575757"/>
                  </a:solidFill>
                </a:rPr>
                <a:t>Bazı kullanıcılar sigarayı bırakmanın çok </a:t>
              </a:r>
            </a:p>
            <a:p>
              <a:r>
                <a:rPr lang="tr-TR" sz="2000" dirty="0">
                  <a:solidFill>
                    <a:srgbClr val="575757"/>
                  </a:solidFill>
                </a:rPr>
                <a:t>kolay olduğu dolayısıyla bununla </a:t>
              </a:r>
            </a:p>
            <a:p>
              <a:r>
                <a:rPr lang="tr-TR" sz="2000" dirty="0">
                  <a:solidFill>
                    <a:srgbClr val="575757"/>
                  </a:solidFill>
                </a:rPr>
                <a:t>uğraşmaya gerek olmadığı yanılgısına düşerler.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20" name="Metin kutusu 19"/>
          <p:cNvSpPr txBox="1"/>
          <p:nvPr/>
        </p:nvSpPr>
        <p:spPr>
          <a:xfrm>
            <a:off x="356651" y="388099"/>
            <a:ext cx="10818030" cy="1015663"/>
          </a:xfrm>
          <a:prstGeom prst="rect">
            <a:avLst/>
          </a:prstGeom>
          <a:noFill/>
        </p:spPr>
        <p:txBody>
          <a:bodyPr wrap="square" rtlCol="0">
            <a:spAutoFit/>
          </a:bodyPr>
          <a:lstStyle/>
          <a:p>
            <a:r>
              <a:rPr lang="tr-TR" sz="6000" b="1" dirty="0"/>
              <a:t>Sigarayı bırakmak neden zor?</a:t>
            </a:r>
          </a:p>
        </p:txBody>
      </p:sp>
    </p:spTree>
    <p:extLst>
      <p:ext uri="{BB962C8B-B14F-4D97-AF65-F5344CB8AC3E}">
        <p14:creationId xmlns:p14="http://schemas.microsoft.com/office/powerpoint/2010/main" val="80537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0" name="Metin kutusu 19"/>
          <p:cNvSpPr txBox="1"/>
          <p:nvPr/>
        </p:nvSpPr>
        <p:spPr>
          <a:xfrm>
            <a:off x="356651" y="388099"/>
            <a:ext cx="10818030" cy="1015663"/>
          </a:xfrm>
          <a:prstGeom prst="rect">
            <a:avLst/>
          </a:prstGeom>
          <a:noFill/>
        </p:spPr>
        <p:txBody>
          <a:bodyPr wrap="square" rtlCol="0">
            <a:spAutoFit/>
          </a:bodyPr>
          <a:lstStyle/>
          <a:p>
            <a:r>
              <a:rPr lang="tr-TR" sz="6000" b="1" dirty="0"/>
              <a:t>Sigara Bırakmada 10 Altın Tavsiye</a:t>
            </a:r>
          </a:p>
        </p:txBody>
      </p:sp>
      <p:sp>
        <p:nvSpPr>
          <p:cNvPr id="2" name="Metin kutusu 1"/>
          <p:cNvSpPr txBox="1"/>
          <p:nvPr/>
        </p:nvSpPr>
        <p:spPr>
          <a:xfrm>
            <a:off x="641268" y="1805049"/>
            <a:ext cx="9524010" cy="3754874"/>
          </a:xfrm>
          <a:prstGeom prst="rect">
            <a:avLst/>
          </a:prstGeom>
          <a:noFill/>
        </p:spPr>
        <p:txBody>
          <a:bodyPr wrap="square" rtlCol="0">
            <a:spAutoFit/>
          </a:bodyPr>
          <a:lstStyle/>
          <a:p>
            <a:pPr marL="342900" indent="-342900">
              <a:buAutoNum type="arabicPeriod"/>
            </a:pPr>
            <a:r>
              <a:rPr lang="tr-TR" sz="2000" dirty="0"/>
              <a:t>Bırakma gününüzü belirleyin.</a:t>
            </a:r>
          </a:p>
          <a:p>
            <a:pPr marL="342900" indent="-342900">
              <a:buAutoNum type="arabicPeriod"/>
            </a:pPr>
            <a:r>
              <a:rPr lang="tr-TR" sz="2000" dirty="0"/>
              <a:t>Öncelikle küçük hedefler koyun.</a:t>
            </a:r>
          </a:p>
          <a:p>
            <a:pPr marL="342900" indent="-342900">
              <a:buAutoNum type="arabicPeriod"/>
            </a:pPr>
            <a:r>
              <a:rPr lang="tr-TR" sz="2000" dirty="0"/>
              <a:t>Hobi ve uğraşlarınızı zenginleştirin.</a:t>
            </a:r>
          </a:p>
          <a:p>
            <a:pPr marL="342900" indent="-342900">
              <a:buAutoNum type="arabicPeriod"/>
            </a:pPr>
            <a:r>
              <a:rPr lang="tr-TR" sz="2000" dirty="0"/>
              <a:t>Sık sık dişlerinizi fırçalayın ve duş alın.</a:t>
            </a:r>
          </a:p>
          <a:p>
            <a:pPr marL="342900" indent="-342900">
              <a:buAutoNum type="arabicPeriod"/>
            </a:pPr>
            <a:r>
              <a:rPr lang="tr-TR" sz="2000" dirty="0"/>
              <a:t>Bol bol su için.</a:t>
            </a:r>
          </a:p>
          <a:p>
            <a:pPr marL="342900" indent="-342900">
              <a:buAutoNum type="arabicPeriod"/>
            </a:pPr>
            <a:r>
              <a:rPr lang="tr-TR" sz="2000" dirty="0"/>
              <a:t>Meyve ve sebze yemeyi ihmal etmeyin.</a:t>
            </a:r>
          </a:p>
          <a:p>
            <a:pPr marL="342900" indent="-342900">
              <a:buAutoNum type="arabicPeriod"/>
            </a:pPr>
            <a:r>
              <a:rPr lang="tr-TR" sz="2000" dirty="0"/>
              <a:t>Sigara isteğinizi tetikleyecek etkenlerden uzak durun.</a:t>
            </a:r>
          </a:p>
          <a:p>
            <a:pPr marL="342900" indent="-342900">
              <a:buAutoNum type="arabicPeriod"/>
            </a:pPr>
            <a:r>
              <a:rPr lang="tr-TR" sz="2000" dirty="0"/>
              <a:t>Sakız çiğneme, meyve suyu veya bitki çayı içme gibi faaliyetlerle sigara içme isteğinizin önüne geçin.</a:t>
            </a:r>
          </a:p>
          <a:p>
            <a:pPr marL="342900" indent="-342900">
              <a:buAutoNum type="arabicPeriod"/>
            </a:pPr>
            <a:r>
              <a:rPr lang="tr-TR" sz="2000" dirty="0"/>
              <a:t>Temiz hava alın, hareket edin. Spor yapın.</a:t>
            </a:r>
          </a:p>
          <a:p>
            <a:pPr marL="342900" indent="-342900">
              <a:buAutoNum type="arabicPeriod"/>
            </a:pPr>
            <a:r>
              <a:rPr lang="tr-TR" sz="2000" dirty="0"/>
              <a:t>Sigara içme isteği geldiğinde derin nefes alın ve içmeyi mümkün olduğunca erteleyin.</a:t>
            </a:r>
          </a:p>
          <a:p>
            <a:pPr marL="342900" indent="-342900">
              <a:buAutoNum type="arabicPeriod"/>
            </a:pPr>
            <a:endParaRPr lang="en-US" sz="2000"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276" y="1464327"/>
            <a:ext cx="4083593" cy="2525778"/>
          </a:xfrm>
          <a:prstGeom prst="rect">
            <a:avLst/>
          </a:prstGeom>
        </p:spPr>
      </p:pic>
    </p:spTree>
    <p:extLst>
      <p:ext uri="{BB962C8B-B14F-4D97-AF65-F5344CB8AC3E}">
        <p14:creationId xmlns:p14="http://schemas.microsoft.com/office/powerpoint/2010/main" val="30742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09842" cy="1015663"/>
          </a:xfrm>
          <a:prstGeom prst="rect">
            <a:avLst/>
          </a:prstGeom>
          <a:noFill/>
        </p:spPr>
        <p:txBody>
          <a:bodyPr wrap="none" rtlCol="0">
            <a:spAutoFit/>
          </a:bodyPr>
          <a:lstStyle/>
          <a:p>
            <a:r>
              <a:rPr lang="tr-TR" sz="6000" b="1" dirty="0"/>
              <a:t>Bağımlılık nedir?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469820" y="1994862"/>
            <a:ext cx="6096000" cy="1754326"/>
          </a:xfrm>
          <a:prstGeom prst="rect">
            <a:avLst/>
          </a:prstGeom>
        </p:spPr>
        <p:txBody>
          <a:bodyPr>
            <a:spAutoFit/>
          </a:bodyPr>
          <a:lstStyle/>
          <a:p>
            <a:r>
              <a:rPr lang="tr-TR" dirty="0">
                <a:solidFill>
                  <a:srgbClr val="575757"/>
                </a:solidFill>
              </a:rPr>
              <a:t>Bağımlılık, kişinin bir şeye aşırı bağlanması, kullandığı bir nesne veya yaptığı bir eylem üzerinde kontrolünü kaybetmesidir.</a:t>
            </a:r>
            <a:br>
              <a:rPr lang="tr-TR" dirty="0">
                <a:solidFill>
                  <a:srgbClr val="575757"/>
                </a:solidFill>
              </a:rPr>
            </a:br>
            <a:r>
              <a:rPr lang="tr-TR" dirty="0">
                <a:solidFill>
                  <a:srgbClr val="575757"/>
                </a:solidFill>
              </a:rPr>
              <a:t/>
            </a:r>
            <a:br>
              <a:rPr lang="tr-TR" dirty="0">
                <a:solidFill>
                  <a:srgbClr val="575757"/>
                </a:solidFill>
              </a:rPr>
            </a:br>
            <a:r>
              <a:rPr lang="tr-TR" dirty="0">
                <a:solidFill>
                  <a:srgbClr val="575757"/>
                </a:solidFill>
              </a:rPr>
              <a:t>Bağımlı kişi, zararını açıkça görse ve bilse bile</a:t>
            </a:r>
          </a:p>
          <a:p>
            <a:r>
              <a:rPr lang="tr-TR" dirty="0">
                <a:solidFill>
                  <a:srgbClr val="575757"/>
                </a:solidFill>
              </a:rPr>
              <a:t>bağımlı olduğu ürünü kullanmaktan vazgeçemez.</a:t>
            </a:r>
          </a:p>
          <a:p>
            <a:endParaRPr lang="tr-TR" b="1" dirty="0">
              <a:solidFill>
                <a:srgbClr val="575757"/>
              </a:solidFill>
            </a:endParaRPr>
          </a:p>
        </p:txBody>
      </p:sp>
      <p:sp>
        <p:nvSpPr>
          <p:cNvPr id="16" name="Rectangle 13">
            <a:extLst>
              <a:ext uri="{FF2B5EF4-FFF2-40B4-BE49-F238E27FC236}">
                <a16:creationId xmlns:a16="http://schemas.microsoft.com/office/drawing/2014/main" xmlns="" id="{C9C0C2E8-63B8-534B-A8D7-4F053E027D4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290456AA-1FA5-EF43-A7C1-250784171669}"/>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4</a:t>
            </a:fld>
            <a:endParaRPr lang="tr-TR" sz="2400" b="1" dirty="0">
              <a:solidFill>
                <a:srgbClr val="DADADA"/>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8AA12394-2770-0745-BE6F-67837E171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2267486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kdörtgen 20"/>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11112"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1086914"/>
            <a:ext cx="843750" cy="1957500"/>
          </a:xfrm>
          <a:prstGeom prst="rect">
            <a:avLst/>
          </a:prstGeom>
        </p:spPr>
      </p:pic>
      <p:grpSp>
        <p:nvGrpSpPr>
          <p:cNvPr id="2" name="Grup 14"/>
          <p:cNvGrpSpPr/>
          <p:nvPr/>
        </p:nvGrpSpPr>
        <p:grpSpPr>
          <a:xfrm>
            <a:off x="7008831" y="1086914"/>
            <a:ext cx="4671472" cy="1761768"/>
            <a:chOff x="7008831" y="1805662"/>
            <a:chExt cx="4671472" cy="1761768"/>
          </a:xfrm>
        </p:grpSpPr>
        <p:sp>
          <p:nvSpPr>
            <p:cNvPr id="16" name="Metin kutusu 15"/>
            <p:cNvSpPr txBox="1"/>
            <p:nvPr/>
          </p:nvSpPr>
          <p:spPr>
            <a:xfrm>
              <a:off x="8837383" y="1805662"/>
              <a:ext cx="2420086" cy="1200329"/>
            </a:xfrm>
            <a:prstGeom prst="rect">
              <a:avLst/>
            </a:prstGeom>
            <a:noFill/>
          </p:spPr>
          <p:txBody>
            <a:bodyPr wrap="none" rtlCol="0">
              <a:spAutoFit/>
            </a:bodyPr>
            <a:lstStyle/>
            <a:p>
              <a:pPr algn="r"/>
              <a:r>
                <a:rPr lang="tr-TR" sz="7200" b="1" dirty="0">
                  <a:solidFill>
                    <a:schemeClr val="bg1"/>
                  </a:solidFill>
                </a:rPr>
                <a:t>sigara</a:t>
              </a:r>
            </a:p>
          </p:txBody>
        </p:sp>
        <p:sp>
          <p:nvSpPr>
            <p:cNvPr id="18" name="Metin kutusu 17"/>
            <p:cNvSpPr txBox="1"/>
            <p:nvPr/>
          </p:nvSpPr>
          <p:spPr>
            <a:xfrm>
              <a:off x="7008831" y="2736433"/>
              <a:ext cx="4671472" cy="830997"/>
            </a:xfrm>
            <a:prstGeom prst="rect">
              <a:avLst/>
            </a:prstGeom>
            <a:noFill/>
          </p:spPr>
          <p:txBody>
            <a:bodyPr wrap="none" rtlCol="0">
              <a:spAutoFit/>
            </a:bodyPr>
            <a:lstStyle/>
            <a:p>
              <a:pPr algn="r"/>
              <a:r>
                <a:rPr lang="tr-TR" sz="4800" dirty="0">
                  <a:solidFill>
                    <a:schemeClr val="bg1"/>
                  </a:solidFill>
                </a:rPr>
                <a:t>vücudun</a:t>
              </a:r>
              <a:r>
                <a:rPr lang="tr-TR" sz="4800" b="1" dirty="0">
                  <a:solidFill>
                    <a:schemeClr val="bg1"/>
                  </a:solidFill>
                </a:rPr>
                <a:t> düşmanı</a:t>
              </a:r>
              <a:endParaRPr lang="tr-TR" sz="4800" dirty="0">
                <a:solidFill>
                  <a:schemeClr val="bg1"/>
                </a:solidFill>
              </a:endParaRPr>
            </a:p>
          </p:txBody>
        </p:sp>
      </p:grpSp>
      <p:pic>
        <p:nvPicPr>
          <p:cNvPr id="19" name="Resim 18">
            <a:extLst>
              <a:ext uri="{FF2B5EF4-FFF2-40B4-BE49-F238E27FC236}">
                <a16:creationId xmlns:a16="http://schemas.microsoft.com/office/drawing/2014/main" xmlns="" id="{54D6F661-64FB-E34C-B0B5-210F1D4F8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0" name="Resim 19">
            <a:extLst>
              <a:ext uri="{FF2B5EF4-FFF2-40B4-BE49-F238E27FC236}">
                <a16:creationId xmlns:a16="http://schemas.microsoft.com/office/drawing/2014/main" xmlns="" id="{6FFE5C54-EE9C-AB44-8AE4-8BAAEE0BC63B}"/>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1+#ppt_w/2"/>
                                          </p:val>
                                        </p:tav>
                                        <p:tav tm="100000">
                                          <p:val>
                                            <p:strVal val="#ppt_x"/>
                                          </p:val>
                                        </p:tav>
                                      </p:tavLst>
                                    </p:anim>
                                    <p:anim calcmode="lin" valueType="num">
                                      <p:cBhvr additive="base">
                                        <p:cTn id="24" dur="25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250" fill="hold"/>
                                        <p:tgtEl>
                                          <p:spTgt spid="14"/>
                                        </p:tgtEl>
                                        <p:attrNameLst>
                                          <p:attrName>ppt_x</p:attrName>
                                        </p:attrNameLst>
                                      </p:cBhvr>
                                      <p:tavLst>
                                        <p:tav tm="0">
                                          <p:val>
                                            <p:strVal val="1+#ppt_w/2"/>
                                          </p:val>
                                        </p:tav>
                                        <p:tav tm="100000">
                                          <p:val>
                                            <p:strVal val="#ppt_x"/>
                                          </p:val>
                                        </p:tav>
                                      </p:tavLst>
                                    </p:anim>
                                    <p:anim calcmode="lin" valueType="num">
                                      <p:cBhvr additive="base">
                                        <p:cTn id="33" dur="25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125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8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rgbClr val="ED7D31"/>
                </a:solidFill>
                <a:effectLst>
                  <a:outerShdw blurRad="50800" dist="38100" dir="2700000" algn="tl" rotWithShape="0">
                    <a:prstClr val="black">
                      <a:alpha val="40000"/>
                    </a:prstClr>
                  </a:outerShdw>
                </a:effectLst>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05714" y="2075492"/>
            <a:ext cx="4729893" cy="1015663"/>
          </a:xfrm>
          <a:prstGeom prst="rect">
            <a:avLst/>
          </a:prstGeom>
          <a:noFill/>
        </p:spPr>
        <p:txBody>
          <a:bodyPr wrap="square" rtlCol="0">
            <a:spAutoFit/>
          </a:bodyPr>
          <a:lstStyle/>
          <a:p>
            <a:r>
              <a:rPr lang="tr-TR" sz="2000" b="1" dirty="0"/>
              <a:t>Sigara, dünyada en yaygın kullanılan</a:t>
            </a:r>
          </a:p>
          <a:p>
            <a:r>
              <a:rPr lang="tr-TR" sz="2000" b="1" dirty="0"/>
              <a:t>sağlığa zararlı ve bağımlılık yapıcı maddedir.</a:t>
            </a:r>
          </a:p>
        </p:txBody>
      </p:sp>
      <p:sp>
        <p:nvSpPr>
          <p:cNvPr id="17" name="Rectangle 13">
            <a:extLst>
              <a:ext uri="{FF2B5EF4-FFF2-40B4-BE49-F238E27FC236}">
                <a16:creationId xmlns:a16="http://schemas.microsoft.com/office/drawing/2014/main" xmlns="" id="{C1BBD8A1-2A8C-284C-9DCD-BBE99CCDDE1A}"/>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9424D6CB-B8AD-6540-99C6-5C455890BE1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5</a:t>
            </a:fld>
            <a:endParaRPr lang="tr-TR" sz="2400" b="1" dirty="0">
              <a:solidFill>
                <a:srgbClr val="DADADA"/>
              </a:solidFill>
            </a:endParaRPr>
          </a:p>
        </p:txBody>
      </p:sp>
      <p:pic>
        <p:nvPicPr>
          <p:cNvPr id="19" name="Resim 18">
            <a:extLst>
              <a:ext uri="{FF2B5EF4-FFF2-40B4-BE49-F238E27FC236}">
                <a16:creationId xmlns:a16="http://schemas.microsoft.com/office/drawing/2014/main" xmlns="" id="{A4C3C906-E9CD-BD41-B0E5-C82D5A3E4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12699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32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315990" cy="1015663"/>
          </a:xfrm>
          <a:prstGeom prst="rect">
            <a:avLst/>
          </a:prstGeom>
          <a:noFill/>
        </p:spPr>
        <p:txBody>
          <a:bodyPr wrap="none" rtlCol="0">
            <a:spAutoFit/>
          </a:bodyPr>
          <a:lstStyle/>
          <a:p>
            <a:r>
              <a:rPr lang="tr-TR" sz="6000" b="1" dirty="0"/>
              <a:t>Sigara nedir?</a:t>
            </a:r>
          </a:p>
        </p:txBody>
      </p:sp>
      <p:sp>
        <p:nvSpPr>
          <p:cNvPr id="16" name="Metin kutusu 15"/>
          <p:cNvSpPr txBox="1"/>
          <p:nvPr/>
        </p:nvSpPr>
        <p:spPr>
          <a:xfrm>
            <a:off x="428077" y="1881525"/>
            <a:ext cx="3511410" cy="1323439"/>
          </a:xfrm>
          <a:prstGeom prst="rect">
            <a:avLst/>
          </a:prstGeom>
          <a:noFill/>
        </p:spPr>
        <p:txBody>
          <a:bodyPr wrap="none" rtlCol="0">
            <a:spAutoFit/>
          </a:bodyPr>
          <a:lstStyle/>
          <a:p>
            <a:r>
              <a:rPr lang="tr-TR" sz="2000" dirty="0">
                <a:solidFill>
                  <a:srgbClr val="575757"/>
                </a:solidFill>
              </a:rPr>
              <a:t>Sigara, </a:t>
            </a:r>
            <a:r>
              <a:rPr lang="tr-TR" sz="2000" b="1" dirty="0">
                <a:solidFill>
                  <a:srgbClr val="575757"/>
                </a:solidFill>
              </a:rPr>
              <a:t>4.000’den fazla kimyasal</a:t>
            </a:r>
          </a:p>
          <a:p>
            <a:r>
              <a:rPr lang="tr-TR" sz="2000" b="1" dirty="0">
                <a:solidFill>
                  <a:srgbClr val="575757"/>
                </a:solidFill>
              </a:rPr>
              <a:t>madde içeren</a:t>
            </a:r>
            <a:r>
              <a:rPr lang="tr-TR" sz="2000" dirty="0">
                <a:solidFill>
                  <a:srgbClr val="575757"/>
                </a:solidFill>
              </a:rPr>
              <a:t> ve nefes yoluyla</a:t>
            </a:r>
          </a:p>
          <a:p>
            <a:r>
              <a:rPr lang="tr-TR" sz="2000" dirty="0">
                <a:solidFill>
                  <a:srgbClr val="575757"/>
                </a:solidFill>
              </a:rPr>
              <a:t>çekilerek tüketilen bir</a:t>
            </a:r>
          </a:p>
          <a:p>
            <a:r>
              <a:rPr lang="tr-TR" sz="2000" b="1" dirty="0">
                <a:solidFill>
                  <a:srgbClr val="575757"/>
                </a:solidFill>
              </a:rPr>
              <a:t>tütün ürünüdür</a:t>
            </a:r>
            <a:r>
              <a:rPr lang="tr-TR" sz="2000" dirty="0">
                <a:solidFill>
                  <a:srgbClr val="575757"/>
                </a:solidFill>
              </a:rPr>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3">
            <a:extLst>
              <a:ext uri="{FF2B5EF4-FFF2-40B4-BE49-F238E27FC236}">
                <a16:creationId xmlns:a16="http://schemas.microsoft.com/office/drawing/2014/main" xmlns="" id="{DDF53CAE-825F-6B44-BC5A-0525F2DE403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1BBD0D37-E5A7-3144-8765-44AB8A94908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6</a:t>
            </a:fld>
            <a:endParaRPr lang="tr-TR" sz="2400" b="1" dirty="0">
              <a:solidFill>
                <a:srgbClr val="DADADA"/>
              </a:solidFill>
            </a:endParaRPr>
          </a:p>
        </p:txBody>
      </p:sp>
    </p:spTree>
    <p:extLst>
      <p:ext uri="{BB962C8B-B14F-4D97-AF65-F5344CB8AC3E}">
        <p14:creationId xmlns:p14="http://schemas.microsoft.com/office/powerpoint/2010/main" val="19525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32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64792" cy="1015663"/>
          </a:xfrm>
          <a:prstGeom prst="rect">
            <a:avLst/>
          </a:prstGeom>
          <a:noFill/>
        </p:spPr>
        <p:txBody>
          <a:bodyPr wrap="none" rtlCol="0">
            <a:spAutoFit/>
          </a:bodyPr>
          <a:lstStyle/>
          <a:p>
            <a:r>
              <a:rPr lang="tr-TR" sz="6000" b="1" dirty="0"/>
              <a:t>Sigara neler yapar?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9"/>
          <p:cNvGrpSpPr/>
          <p:nvPr/>
        </p:nvGrpSpPr>
        <p:grpSpPr>
          <a:xfrm>
            <a:off x="554927" y="1881525"/>
            <a:ext cx="6936443" cy="707886"/>
            <a:chOff x="554927" y="1881525"/>
            <a:chExt cx="6936443" cy="707886"/>
          </a:xfrm>
        </p:grpSpPr>
        <p:sp>
          <p:nvSpPr>
            <p:cNvPr id="16" name="Metin kutusu 15"/>
            <p:cNvSpPr txBox="1"/>
            <p:nvPr/>
          </p:nvSpPr>
          <p:spPr>
            <a:xfrm>
              <a:off x="746178" y="1881525"/>
              <a:ext cx="6745192" cy="707886"/>
            </a:xfrm>
            <a:prstGeom prst="rect">
              <a:avLst/>
            </a:prstGeom>
            <a:noFill/>
          </p:spPr>
          <p:txBody>
            <a:bodyPr wrap="square" rtlCol="0">
              <a:spAutoFit/>
            </a:bodyPr>
            <a:lstStyle/>
            <a:p>
              <a:r>
                <a:rPr lang="tr-TR" sz="2000" dirty="0">
                  <a:solidFill>
                    <a:srgbClr val="575757"/>
                  </a:solidFill>
                </a:rPr>
                <a:t>Sigarayı ciğerlere çekerek kullanan bir kişi, her bir sigarada</a:t>
              </a:r>
            </a:p>
            <a:p>
              <a:r>
                <a:rPr lang="tr-TR" sz="2000" dirty="0">
                  <a:solidFill>
                    <a:srgbClr val="575757"/>
                  </a:solidFill>
                </a:rPr>
                <a:t>ortalama 1 ila 2 mg kadar nikotin alır.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4" name="Grup 24"/>
          <p:cNvGrpSpPr/>
          <p:nvPr/>
        </p:nvGrpSpPr>
        <p:grpSpPr>
          <a:xfrm>
            <a:off x="554927" y="3004745"/>
            <a:ext cx="6752369" cy="707886"/>
            <a:chOff x="554927" y="1881525"/>
            <a:chExt cx="6752369" cy="707886"/>
          </a:xfrm>
        </p:grpSpPr>
        <p:sp>
          <p:nvSpPr>
            <p:cNvPr id="26" name="Metin kutusu 25"/>
            <p:cNvSpPr txBox="1"/>
            <p:nvPr/>
          </p:nvSpPr>
          <p:spPr>
            <a:xfrm>
              <a:off x="746178" y="1881525"/>
              <a:ext cx="6561118" cy="707886"/>
            </a:xfrm>
            <a:prstGeom prst="rect">
              <a:avLst/>
            </a:prstGeom>
            <a:noFill/>
          </p:spPr>
          <p:txBody>
            <a:bodyPr wrap="square" rtlCol="0">
              <a:spAutoFit/>
            </a:bodyPr>
            <a:lstStyle/>
            <a:p>
              <a:r>
                <a:rPr lang="tr-TR" sz="2000" dirty="0">
                  <a:solidFill>
                    <a:srgbClr val="575757"/>
                  </a:solidFill>
                </a:rPr>
                <a:t>Nikotin deri yoluyla, ağzın içini kaplayan mukoza yardımıyla</a:t>
              </a:r>
            </a:p>
            <a:p>
              <a:r>
                <a:rPr lang="tr-TR" sz="2000" dirty="0">
                  <a:solidFill>
                    <a:srgbClr val="575757"/>
                  </a:solidFill>
                </a:rPr>
                <a:t>veya içe çekilmesiyle ciğerler tarafından emilir.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5" name="Grup 29"/>
          <p:cNvGrpSpPr/>
          <p:nvPr/>
        </p:nvGrpSpPr>
        <p:grpSpPr>
          <a:xfrm>
            <a:off x="554927" y="4020407"/>
            <a:ext cx="6282101" cy="707886"/>
            <a:chOff x="554927" y="1881525"/>
            <a:chExt cx="6282101" cy="707886"/>
          </a:xfrm>
        </p:grpSpPr>
        <p:sp>
          <p:nvSpPr>
            <p:cNvPr id="31" name="Metin kutusu 30"/>
            <p:cNvSpPr txBox="1"/>
            <p:nvPr/>
          </p:nvSpPr>
          <p:spPr>
            <a:xfrm>
              <a:off x="746177" y="1881525"/>
              <a:ext cx="6090851" cy="707886"/>
            </a:xfrm>
            <a:prstGeom prst="rect">
              <a:avLst/>
            </a:prstGeom>
            <a:noFill/>
          </p:spPr>
          <p:txBody>
            <a:bodyPr wrap="square" rtlCol="0">
              <a:spAutoFit/>
            </a:bodyPr>
            <a:lstStyle/>
            <a:p>
              <a:r>
                <a:rPr lang="tr-TR" sz="2000" dirty="0">
                  <a:solidFill>
                    <a:srgbClr val="575757"/>
                  </a:solidFill>
                </a:rPr>
                <a:t>Beyin ve vücut üzerinde, bir kısmı henüz tespit</a:t>
              </a:r>
            </a:p>
            <a:p>
              <a:r>
                <a:rPr lang="tr-TR" sz="2000" dirty="0">
                  <a:solidFill>
                    <a:srgbClr val="575757"/>
                  </a:solidFill>
                </a:rPr>
                <a:t>edilememiş karmaşık birtakım etkileri vardır.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xmlns="" id="{92B17B44-1A5F-1848-BCA4-20CBF0EBB32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D04D1BD2-6297-834F-9E7B-66CD4D325EE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7</a:t>
            </a:fld>
            <a:endParaRPr lang="tr-TR" sz="2400" b="1" dirty="0">
              <a:solidFill>
                <a:srgbClr val="DADADA"/>
              </a:solidFill>
            </a:endParaRPr>
          </a:p>
        </p:txBody>
      </p:sp>
    </p:spTree>
    <p:extLst>
      <p:ext uri="{BB962C8B-B14F-4D97-AF65-F5344CB8AC3E}">
        <p14:creationId xmlns:p14="http://schemas.microsoft.com/office/powerpoint/2010/main" val="120710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Resim 102"/>
          <p:cNvPicPr>
            <a:picLocks noChangeAspect="1"/>
          </p:cNvPicPr>
          <p:nvPr/>
        </p:nvPicPr>
        <p:blipFill>
          <a:blip r:embed="rId3"/>
          <a:stretch>
            <a:fillRect/>
          </a:stretch>
        </p:blipFill>
        <p:spPr>
          <a:xfrm>
            <a:off x="8105104" y="192598"/>
            <a:ext cx="1058054" cy="6472804"/>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49" y="388099"/>
            <a:ext cx="9499869" cy="1015663"/>
          </a:xfrm>
          <a:prstGeom prst="rect">
            <a:avLst/>
          </a:prstGeom>
          <a:noFill/>
        </p:spPr>
        <p:txBody>
          <a:bodyPr wrap="square" rtlCol="0">
            <a:spAutoFit/>
          </a:bodyPr>
          <a:lstStyle/>
          <a:p>
            <a:r>
              <a:rPr lang="tr-TR" sz="6000" b="1" dirty="0"/>
              <a:t>Biraz kimyadan konuşalım…</a:t>
            </a:r>
          </a:p>
        </p:txBody>
      </p:sp>
      <p:sp>
        <p:nvSpPr>
          <p:cNvPr id="16" name="Metin kutusu 15"/>
          <p:cNvSpPr txBox="1"/>
          <p:nvPr/>
        </p:nvSpPr>
        <p:spPr>
          <a:xfrm>
            <a:off x="428077" y="2520868"/>
            <a:ext cx="4308808" cy="1015663"/>
          </a:xfrm>
          <a:prstGeom prst="rect">
            <a:avLst/>
          </a:prstGeom>
          <a:noFill/>
        </p:spPr>
        <p:txBody>
          <a:bodyPr wrap="none" rtlCol="0">
            <a:spAutoFit/>
          </a:bodyPr>
          <a:lstStyle/>
          <a:p>
            <a:r>
              <a:rPr lang="tr-TR" sz="2000" dirty="0">
                <a:solidFill>
                  <a:srgbClr val="575757"/>
                </a:solidFill>
              </a:rPr>
              <a:t>Sigaranın içinde bilinen ve bilinmeyen</a:t>
            </a:r>
          </a:p>
          <a:p>
            <a:r>
              <a:rPr lang="tr-TR" sz="2000" dirty="0">
                <a:solidFill>
                  <a:srgbClr val="575757"/>
                </a:solidFill>
              </a:rPr>
              <a:t>4.000’den fazla zehirli kimyasal madde</a:t>
            </a:r>
          </a:p>
          <a:p>
            <a:r>
              <a:rPr lang="tr-TR" sz="2000" dirty="0">
                <a:solidFill>
                  <a:srgbClr val="575757"/>
                </a:solidFill>
              </a:rPr>
              <a:t>bulunmaktadır. Yanda bazıları yer alıyor.</a:t>
            </a:r>
          </a:p>
        </p:txBody>
      </p:sp>
      <p:sp>
        <p:nvSpPr>
          <p:cNvPr id="17" name="Metin kutusu 16"/>
          <p:cNvSpPr txBox="1"/>
          <p:nvPr/>
        </p:nvSpPr>
        <p:spPr>
          <a:xfrm>
            <a:off x="428077" y="3730308"/>
            <a:ext cx="3412409" cy="707886"/>
          </a:xfrm>
          <a:prstGeom prst="rect">
            <a:avLst/>
          </a:prstGeom>
          <a:noFill/>
        </p:spPr>
        <p:txBody>
          <a:bodyPr wrap="none" rtlCol="0">
            <a:spAutoFit/>
          </a:bodyPr>
          <a:lstStyle/>
          <a:p>
            <a:r>
              <a:rPr lang="tr-TR" sz="2000" b="1" dirty="0">
                <a:solidFill>
                  <a:srgbClr val="575757"/>
                </a:solidFill>
              </a:rPr>
              <a:t>Hangisi nerelerde kullanılıyor?</a:t>
            </a:r>
          </a:p>
          <a:p>
            <a:r>
              <a:rPr lang="tr-TR" sz="2000" b="1" dirty="0">
                <a:solidFill>
                  <a:srgbClr val="575757"/>
                </a:solidFill>
              </a:rPr>
              <a:t>Araştırınız.</a:t>
            </a:r>
          </a:p>
        </p:txBody>
      </p:sp>
      <p:grpSp>
        <p:nvGrpSpPr>
          <p:cNvPr id="2" name="Grup 1"/>
          <p:cNvGrpSpPr/>
          <p:nvPr/>
        </p:nvGrpSpPr>
        <p:grpSpPr>
          <a:xfrm>
            <a:off x="9254301" y="612844"/>
            <a:ext cx="2505074" cy="5632311"/>
            <a:chOff x="9254301" y="612844"/>
            <a:chExt cx="2505074" cy="5632311"/>
          </a:xfrm>
        </p:grpSpPr>
        <p:sp>
          <p:nvSpPr>
            <p:cNvPr id="3" name="Metin kutusu 2"/>
            <p:cNvSpPr txBox="1"/>
            <p:nvPr/>
          </p:nvSpPr>
          <p:spPr>
            <a:xfrm>
              <a:off x="9614301" y="612844"/>
              <a:ext cx="2145074" cy="5632311"/>
            </a:xfrm>
            <a:prstGeom prst="rect">
              <a:avLst/>
            </a:prstGeom>
            <a:noFill/>
          </p:spPr>
          <p:txBody>
            <a:bodyPr wrap="none" rtlCol="0">
              <a:spAutoFit/>
            </a:bodyPr>
            <a:lstStyle/>
            <a:p>
              <a:r>
                <a:rPr lang="tr-TR" dirty="0">
                  <a:solidFill>
                    <a:srgbClr val="E61F4F"/>
                  </a:solidFill>
                </a:rPr>
                <a:t>AKROLEİN</a:t>
              </a:r>
            </a:p>
            <a:p>
              <a:r>
                <a:rPr lang="tr-TR" b="1" dirty="0">
                  <a:solidFill>
                    <a:srgbClr val="E61F4F"/>
                  </a:solidFill>
                </a:rPr>
                <a:t>ARSENİK</a:t>
              </a:r>
            </a:p>
            <a:p>
              <a:r>
                <a:rPr lang="tr-TR" dirty="0">
                  <a:solidFill>
                    <a:srgbClr val="E61F4F"/>
                  </a:solidFill>
                </a:rPr>
                <a:t>AZOTOKSİT</a:t>
              </a:r>
            </a:p>
            <a:p>
              <a:r>
                <a:rPr lang="tr-TR" b="1" dirty="0">
                  <a:solidFill>
                    <a:srgbClr val="E61F4F"/>
                  </a:solidFill>
                </a:rPr>
                <a:t>AMONYAK</a:t>
              </a:r>
            </a:p>
            <a:p>
              <a:r>
                <a:rPr lang="tr-TR" dirty="0">
                  <a:solidFill>
                    <a:srgbClr val="E61F4F"/>
                  </a:solidFill>
                </a:rPr>
                <a:t>BENZEN</a:t>
              </a:r>
            </a:p>
            <a:p>
              <a:r>
                <a:rPr lang="tr-TR" b="1" dirty="0">
                  <a:solidFill>
                    <a:srgbClr val="E61F4F"/>
                  </a:solidFill>
                </a:rPr>
                <a:t>BÜTAN</a:t>
              </a:r>
            </a:p>
            <a:p>
              <a:r>
                <a:rPr lang="tr-TR" dirty="0">
                  <a:solidFill>
                    <a:srgbClr val="E61F4F"/>
                  </a:solidFill>
                </a:rPr>
                <a:t>ASETON</a:t>
              </a:r>
            </a:p>
            <a:p>
              <a:r>
                <a:rPr lang="tr-TR" b="1" dirty="0">
                  <a:solidFill>
                    <a:srgbClr val="E61F4F"/>
                  </a:solidFill>
                </a:rPr>
                <a:t>FORMALDEHİD</a:t>
              </a:r>
            </a:p>
            <a:p>
              <a:r>
                <a:rPr lang="tr-TR" dirty="0" smtClean="0">
                  <a:solidFill>
                    <a:srgbClr val="E61F4F"/>
                  </a:solidFill>
                </a:rPr>
                <a:t>KADMİYUM</a:t>
              </a:r>
              <a:endParaRPr lang="tr-TR" dirty="0">
                <a:solidFill>
                  <a:srgbClr val="E61F4F"/>
                </a:solidFill>
              </a:endParaRPr>
            </a:p>
            <a:p>
              <a:r>
                <a:rPr lang="tr-TR" b="1" dirty="0">
                  <a:solidFill>
                    <a:srgbClr val="E61F4F"/>
                  </a:solidFill>
                </a:rPr>
                <a:t>KATRAN</a:t>
              </a:r>
            </a:p>
            <a:p>
              <a:r>
                <a:rPr lang="tr-TR" dirty="0">
                  <a:solidFill>
                    <a:srgbClr val="E61F4F"/>
                  </a:solidFill>
                </a:rPr>
                <a:t>HİDROJEN SİYANÜR</a:t>
              </a:r>
            </a:p>
            <a:p>
              <a:r>
                <a:rPr lang="tr-TR" b="1" dirty="0" smtClean="0">
                  <a:solidFill>
                    <a:srgbClr val="E61F4F"/>
                  </a:solidFill>
                </a:rPr>
                <a:t>KARBONMONOKSİT</a:t>
              </a:r>
              <a:endParaRPr lang="tr-TR" b="1" dirty="0">
                <a:solidFill>
                  <a:srgbClr val="E61F4F"/>
                </a:solidFill>
              </a:endParaRPr>
            </a:p>
            <a:p>
              <a:r>
                <a:rPr lang="tr-TR" dirty="0">
                  <a:solidFill>
                    <a:srgbClr val="E61F4F"/>
                  </a:solidFill>
                </a:rPr>
                <a:t>UÇUCU AMİNLER</a:t>
              </a:r>
            </a:p>
            <a:p>
              <a:r>
                <a:rPr lang="tr-TR" b="1" dirty="0">
                  <a:solidFill>
                    <a:srgbClr val="E61F4F"/>
                  </a:solidFill>
                </a:rPr>
                <a:t>METANOL</a:t>
              </a:r>
            </a:p>
            <a:p>
              <a:r>
                <a:rPr lang="tr-TR" dirty="0">
                  <a:solidFill>
                    <a:srgbClr val="E61F4F"/>
                  </a:solidFill>
                </a:rPr>
                <a:t>KURŞUN</a:t>
              </a:r>
            </a:p>
            <a:p>
              <a:r>
                <a:rPr lang="tr-TR" b="1" dirty="0">
                  <a:solidFill>
                    <a:srgbClr val="E61F4F"/>
                  </a:solidFill>
                </a:rPr>
                <a:t>TOLÜEN</a:t>
              </a:r>
            </a:p>
            <a:p>
              <a:r>
                <a:rPr lang="tr-TR" dirty="0">
                  <a:solidFill>
                    <a:srgbClr val="E61F4F"/>
                  </a:solidFill>
                </a:rPr>
                <a:t>NAFTALİN</a:t>
              </a:r>
            </a:p>
            <a:p>
              <a:r>
                <a:rPr lang="tr-TR" b="1" dirty="0">
                  <a:solidFill>
                    <a:srgbClr val="E61F4F"/>
                  </a:solidFill>
                </a:rPr>
                <a:t>RADON</a:t>
              </a:r>
            </a:p>
            <a:p>
              <a:r>
                <a:rPr lang="tr-TR" dirty="0">
                  <a:solidFill>
                    <a:srgbClr val="E61F4F"/>
                  </a:solidFill>
                </a:rPr>
                <a:t>TİNER</a:t>
              </a:r>
            </a:p>
            <a:p>
              <a:r>
                <a:rPr lang="tr-TR" b="1" dirty="0">
                  <a:solidFill>
                    <a:srgbClr val="E61F4F"/>
                  </a:solidFill>
                </a:rPr>
                <a:t>NİKOTİN</a:t>
              </a:r>
            </a:p>
          </p:txBody>
        </p:sp>
        <p:sp>
          <p:nvSpPr>
            <p:cNvPr id="10"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1"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2"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5"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Line 5"/>
            <p:cNvSpPr>
              <a:spLocks noChangeShapeType="1"/>
            </p:cNvSpPr>
            <p:nvPr/>
          </p:nvSpPr>
          <p:spPr bwMode="auto">
            <a:xfrm>
              <a:off x="9254301" y="547128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7" name="Line 5"/>
            <p:cNvSpPr>
              <a:spLocks noChangeShapeType="1"/>
            </p:cNvSpPr>
            <p:nvPr/>
          </p:nvSpPr>
          <p:spPr bwMode="auto">
            <a:xfrm>
              <a:off x="9254301" y="57495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8" name="Line 5"/>
            <p:cNvSpPr>
              <a:spLocks noChangeShapeType="1"/>
            </p:cNvSpPr>
            <p:nvPr/>
          </p:nvSpPr>
          <p:spPr bwMode="auto">
            <a:xfrm>
              <a:off x="9254301" y="601157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36" name="Rectangle 13">
            <a:extLst>
              <a:ext uri="{FF2B5EF4-FFF2-40B4-BE49-F238E27FC236}">
                <a16:creationId xmlns:a16="http://schemas.microsoft.com/office/drawing/2014/main" xmlns="" id="{9C2CBEA2-DB19-6B42-BADF-0D218E8FA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7" name="Metin kutusu 36">
            <a:extLst>
              <a:ext uri="{FF2B5EF4-FFF2-40B4-BE49-F238E27FC236}">
                <a16:creationId xmlns:a16="http://schemas.microsoft.com/office/drawing/2014/main" xmlns="" id="{5987E581-B72D-EF48-990E-342E8B2D1E5B}"/>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8</a:t>
            </a:fld>
            <a:endParaRPr lang="tr-TR" sz="2400" b="1" dirty="0">
              <a:solidFill>
                <a:srgbClr val="DADADA"/>
              </a:solidFill>
            </a:endParaRPr>
          </a:p>
        </p:txBody>
      </p:sp>
      <p:pic>
        <p:nvPicPr>
          <p:cNvPr id="31" name="Resim 30">
            <a:extLst>
              <a:ext uri="{FF2B5EF4-FFF2-40B4-BE49-F238E27FC236}">
                <a16:creationId xmlns:a16="http://schemas.microsoft.com/office/drawing/2014/main" xmlns="" id="{53F5BB4D-729E-6948-9B2F-2D993E1EE3B8}"/>
              </a:ext>
            </a:extLst>
          </p:cNvPr>
          <p:cNvPicPr>
            <a:picLocks noChangeAspect="1"/>
          </p:cNvPicPr>
          <p:nvPr/>
        </p:nvPicPr>
        <p:blipFill>
          <a:blip r:embed="rId4"/>
          <a:stretch>
            <a:fillRect/>
          </a:stretch>
        </p:blipFill>
        <p:spPr>
          <a:xfrm>
            <a:off x="6183012" y="1479143"/>
            <a:ext cx="1757007" cy="5110878"/>
          </a:xfrm>
          <a:prstGeom prst="rect">
            <a:avLst/>
          </a:prstGeom>
        </p:spPr>
      </p:pic>
    </p:spTree>
    <p:extLst>
      <p:ext uri="{BB962C8B-B14F-4D97-AF65-F5344CB8AC3E}">
        <p14:creationId xmlns:p14="http://schemas.microsoft.com/office/powerpoint/2010/main" val="42247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250"/>
                                        <p:tgtEl>
                                          <p:spTgt spid="17"/>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1000"/>
                                        <p:tgtEl>
                                          <p:spTgt spid="103"/>
                                        </p:tgtEl>
                                      </p:cBhvr>
                                    </p:animEffect>
                                    <p:anim calcmode="lin" valueType="num">
                                      <p:cBhvr>
                                        <p:cTn id="25" dur="1000" fill="hold"/>
                                        <p:tgtEl>
                                          <p:spTgt spid="103"/>
                                        </p:tgtEl>
                                        <p:attrNameLst>
                                          <p:attrName>ppt_x</p:attrName>
                                        </p:attrNameLst>
                                      </p:cBhvr>
                                      <p:tavLst>
                                        <p:tav tm="0">
                                          <p:val>
                                            <p:strVal val="#ppt_x"/>
                                          </p:val>
                                        </p:tav>
                                        <p:tav tm="100000">
                                          <p:val>
                                            <p:strVal val="#ppt_x"/>
                                          </p:val>
                                        </p:tav>
                                      </p:tavLst>
                                    </p:anim>
                                    <p:anim calcmode="lin" valueType="num">
                                      <p:cBhvr>
                                        <p:cTn id="26" dur="1000" fill="hold"/>
                                        <p:tgtEl>
                                          <p:spTgt spid="10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7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12" y="0"/>
            <a:ext cx="12212637" cy="6858000"/>
          </a:xfrm>
          <a:prstGeom prst="rect">
            <a:avLst/>
          </a:prstGeom>
          <a:blipFill dpi="0" rotWithShape="1">
            <a:blip r:embed="rId2"/>
            <a:srcRect/>
            <a:stretch>
              <a:fillRect l="-8000" t="-31000" r="-23000" b="-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4566443" cy="1015663"/>
          </a:xfrm>
          <a:prstGeom prst="rect">
            <a:avLst/>
          </a:prstGeom>
          <a:noFill/>
        </p:spPr>
        <p:txBody>
          <a:bodyPr wrap="none" rtlCol="0">
            <a:spAutoFit/>
          </a:bodyPr>
          <a:lstStyle/>
          <a:p>
            <a:r>
              <a:rPr lang="tr-TR" sz="6000" b="1" dirty="0">
                <a:solidFill>
                  <a:schemeClr val="bg1"/>
                </a:solidFill>
              </a:rPr>
              <a:t>Katliam gibi…</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744295" cy="1015663"/>
          </a:xfrm>
          <a:prstGeom prst="rect">
            <a:avLst/>
          </a:prstGeom>
          <a:noFill/>
        </p:spPr>
        <p:txBody>
          <a:bodyPr wrap="none" rtlCol="0">
            <a:spAutoFit/>
          </a:bodyPr>
          <a:lstStyle/>
          <a:p>
            <a:r>
              <a:rPr lang="tr-TR" sz="2000" dirty="0">
                <a:solidFill>
                  <a:schemeClr val="bg1"/>
                </a:solidFill>
              </a:rPr>
              <a:t>Sigaradan dünyada her yıl</a:t>
            </a:r>
          </a:p>
          <a:p>
            <a:r>
              <a:rPr lang="tr-TR" sz="2000" dirty="0">
                <a:solidFill>
                  <a:schemeClr val="bg1"/>
                </a:solidFill>
              </a:rPr>
              <a:t>yaklaşık 8 milyon kişi ölüyor,</a:t>
            </a:r>
          </a:p>
          <a:p>
            <a:r>
              <a:rPr lang="tr-TR" sz="2000" dirty="0">
                <a:solidFill>
                  <a:schemeClr val="bg1"/>
                </a:solidFill>
              </a:rPr>
              <a:t>yani günde ortalama 22 bin kişi...</a:t>
            </a:r>
          </a:p>
        </p:txBody>
      </p:sp>
      <p:sp>
        <p:nvSpPr>
          <p:cNvPr id="17" name="Rectangle 13">
            <a:extLst>
              <a:ext uri="{FF2B5EF4-FFF2-40B4-BE49-F238E27FC236}">
                <a16:creationId xmlns:a16="http://schemas.microsoft.com/office/drawing/2014/main" xmlns="" id="{4520260E-AEC1-F349-A947-06AEF2536AB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768CDF62-F6F2-A240-98F5-3B518AD2C48D}"/>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657007F0-1B5F-A04C-A348-266893DA1EDA}" type="slidenum">
              <a:rPr lang="tr-TR" sz="2400" b="1" smtClean="0">
                <a:solidFill>
                  <a:srgbClr val="DADADA"/>
                </a:solidFill>
              </a:rPr>
              <a:pPr algn="r"/>
              <a:t>9</a:t>
            </a:fld>
            <a:endParaRPr lang="tr-TR" sz="2400" b="1" dirty="0">
              <a:solidFill>
                <a:srgbClr val="DADADA"/>
              </a:solidFill>
            </a:endParaRPr>
          </a:p>
        </p:txBody>
      </p:sp>
      <p:pic>
        <p:nvPicPr>
          <p:cNvPr id="19" name="Resim 18">
            <a:extLst>
              <a:ext uri="{FF2B5EF4-FFF2-40B4-BE49-F238E27FC236}">
                <a16:creationId xmlns:a16="http://schemas.microsoft.com/office/drawing/2014/main" xmlns="" id="{8C59C509-BB6F-6648-AED1-2DF273293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Tree>
    <p:extLst>
      <p:ext uri="{BB962C8B-B14F-4D97-AF65-F5344CB8AC3E}">
        <p14:creationId xmlns:p14="http://schemas.microsoft.com/office/powerpoint/2010/main" val="37670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3898</TotalTime>
  <Words>1779</Words>
  <Application>Microsoft Office PowerPoint</Application>
  <PresentationFormat>Özel</PresentationFormat>
  <Paragraphs>353</Paragraphs>
  <Slides>41</Slides>
  <Notes>35</Notes>
  <HiddenSlides>0</HiddenSlides>
  <MMClips>1</MMClips>
  <ScaleCrop>false</ScaleCrop>
  <HeadingPairs>
    <vt:vector size="4" baseType="variant">
      <vt:variant>
        <vt:lpstr>Tema</vt:lpstr>
      </vt:variant>
      <vt:variant>
        <vt:i4>1</vt:i4>
      </vt:variant>
      <vt:variant>
        <vt:lpstr>Slayt Başlıkları</vt:lpstr>
      </vt:variant>
      <vt:variant>
        <vt:i4>41</vt:i4>
      </vt:variant>
    </vt:vector>
  </HeadingPairs>
  <TitlesOfParts>
    <vt:vector size="42"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yavuz hoca</cp:lastModifiedBy>
  <cp:revision>186</cp:revision>
  <dcterms:created xsi:type="dcterms:W3CDTF">2016-11-17T08:54:28Z</dcterms:created>
  <dcterms:modified xsi:type="dcterms:W3CDTF">2024-12-18T13:28:30Z</dcterms:modified>
</cp:coreProperties>
</file>