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06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BB6F78-F5BA-4F83-8707-3500CFF859DA}" type="datetimeFigureOut">
              <a:rPr lang="tr-TR" smtClean="0"/>
              <a:t>5.09.2024</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A15791-627C-4494-98D4-BF7B02CCBF24}" type="slidenum">
              <a:rPr lang="tr-TR" smtClean="0"/>
              <a:t>‹#›</a:t>
            </a:fld>
            <a:endParaRPr lang="tr-TR"/>
          </a:p>
        </p:txBody>
      </p:sp>
    </p:spTree>
    <p:extLst>
      <p:ext uri="{BB962C8B-B14F-4D97-AF65-F5344CB8AC3E}">
        <p14:creationId xmlns:p14="http://schemas.microsoft.com/office/powerpoint/2010/main" val="383550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tr-TR" smtClean="0"/>
              <a:t>Asıl başlık stili için tıklatın</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Date Placeholder 6"/>
          <p:cNvSpPr>
            <a:spLocks noGrp="1"/>
          </p:cNvSpPr>
          <p:nvPr>
            <p:ph type="dt" sz="half" idx="10"/>
          </p:nvPr>
        </p:nvSpPr>
        <p:spPr/>
        <p:txBody>
          <a:bodyPr/>
          <a:lstStyle/>
          <a:p>
            <a:fld id="{AA8911EB-9397-4AFD-898B-C0CA6A7AD434}" type="datetimeFigureOut">
              <a:rPr lang="tr-TR" smtClean="0"/>
              <a:t>5.09.2024</a:t>
            </a:fld>
            <a:endParaRPr lang="tr-TR"/>
          </a:p>
        </p:txBody>
      </p:sp>
      <p:sp>
        <p:nvSpPr>
          <p:cNvPr id="8" name="Slide Number Placeholder 7"/>
          <p:cNvSpPr>
            <a:spLocks noGrp="1"/>
          </p:cNvSpPr>
          <p:nvPr>
            <p:ph type="sldNum" sz="quarter" idx="11"/>
          </p:nvPr>
        </p:nvSpPr>
        <p:spPr/>
        <p:txBody>
          <a:bodyPr/>
          <a:lstStyle/>
          <a:p>
            <a:fld id="{092CC6A5-A91C-47CA-83DA-7D9106035E93}" type="slidenum">
              <a:rPr lang="tr-TR" smtClean="0"/>
              <a:t>‹#›</a:t>
            </a:fld>
            <a:endParaRPr lang="tr-TR"/>
          </a:p>
        </p:txBody>
      </p:sp>
      <p:sp>
        <p:nvSpPr>
          <p:cNvPr id="9" name="Footer Placeholder 8"/>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A8911EB-9397-4AFD-898B-C0CA6A7AD434}" type="datetimeFigureOut">
              <a:rPr lang="tr-TR" smtClean="0"/>
              <a:t>5.09.2024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2CC6A5-A91C-47CA-83DA-7D9106035E93}"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A8911EB-9397-4AFD-898B-C0CA6A7AD434}" type="datetimeFigureOut">
              <a:rPr lang="tr-TR" smtClean="0"/>
              <a:t>5.09.2024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2CC6A5-A91C-47CA-83DA-7D9106035E93}"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10"/>
          </p:nvPr>
        </p:nvSpPr>
        <p:spPr/>
        <p:txBody>
          <a:bodyPr/>
          <a:lstStyle/>
          <a:p>
            <a:fld id="{AA8911EB-9397-4AFD-898B-C0CA6A7AD434}" type="datetimeFigureOut">
              <a:rPr lang="tr-TR" smtClean="0"/>
              <a:t>5.09.2024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2CC6A5-A91C-47CA-83DA-7D9106035E93}"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A8911EB-9397-4AFD-898B-C0CA6A7AD434}" type="datetimeFigureOut">
              <a:rPr lang="tr-TR" smtClean="0"/>
              <a:t>5.09.2024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2CC6A5-A91C-47CA-83DA-7D9106035E93}" type="slidenum">
              <a:rPr lang="tr-TR" smtClean="0"/>
              <a:t>‹#›</a:t>
            </a:fld>
            <a:endParaRPr lang="tr-T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5" name="Date Placeholder 4"/>
          <p:cNvSpPr>
            <a:spLocks noGrp="1"/>
          </p:cNvSpPr>
          <p:nvPr>
            <p:ph type="dt" sz="half" idx="10"/>
          </p:nvPr>
        </p:nvSpPr>
        <p:spPr/>
        <p:txBody>
          <a:bodyPr/>
          <a:lstStyle/>
          <a:p>
            <a:fld id="{AA8911EB-9397-4AFD-898B-C0CA6A7AD434}" type="datetimeFigureOut">
              <a:rPr lang="tr-TR" smtClean="0"/>
              <a:t>5.09.2024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92CC6A5-A91C-47CA-83DA-7D9106035E93}" type="slidenum">
              <a:rPr lang="tr-TR" smtClean="0"/>
              <a:t>‹#›</a:t>
            </a:fld>
            <a:endParaRPr lang="tr-TR"/>
          </a:p>
        </p:txBody>
      </p:sp>
      <p:sp>
        <p:nvSpPr>
          <p:cNvPr id="9" name="Content Placeholder 8"/>
          <p:cNvSpPr>
            <a:spLocks noGrp="1"/>
          </p:cNvSpPr>
          <p:nvPr>
            <p:ph sz="quarter" idx="13"/>
          </p:nvPr>
        </p:nvSpPr>
        <p:spPr>
          <a:xfrm>
            <a:off x="365760" y="1600200"/>
            <a:ext cx="4041648" cy="452628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7" name="Date Placeholder 6"/>
          <p:cNvSpPr>
            <a:spLocks noGrp="1"/>
          </p:cNvSpPr>
          <p:nvPr>
            <p:ph type="dt" sz="half" idx="10"/>
          </p:nvPr>
        </p:nvSpPr>
        <p:spPr/>
        <p:txBody>
          <a:bodyPr/>
          <a:lstStyle/>
          <a:p>
            <a:fld id="{AA8911EB-9397-4AFD-898B-C0CA6A7AD434}" type="datetimeFigureOut">
              <a:rPr lang="tr-TR" smtClean="0"/>
              <a:t>5.09.2024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92CC6A5-A91C-47CA-83DA-7D9106035E93}" type="slidenum">
              <a:rPr lang="tr-TR" smtClean="0"/>
              <a:t>‹#›</a:t>
            </a:fld>
            <a:endParaRPr lang="tr-TR"/>
          </a:p>
        </p:txBody>
      </p:sp>
      <p:sp>
        <p:nvSpPr>
          <p:cNvPr id="11" name="Content Placeholder 10"/>
          <p:cNvSpPr>
            <a:spLocks noGrp="1"/>
          </p:cNvSpPr>
          <p:nvPr>
            <p:ph sz="quarter" idx="13"/>
          </p:nvPr>
        </p:nvSpPr>
        <p:spPr>
          <a:xfrm>
            <a:off x="457200" y="2212848"/>
            <a:ext cx="4041648" cy="391363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A8911EB-9397-4AFD-898B-C0CA6A7AD434}" type="datetimeFigureOut">
              <a:rPr lang="tr-TR" smtClean="0"/>
              <a:t>5.09.2024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92CC6A5-A91C-47CA-83DA-7D9106035E93}"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8911EB-9397-4AFD-898B-C0CA6A7AD434}" type="datetimeFigureOut">
              <a:rPr lang="tr-TR" smtClean="0"/>
              <a:t>5.09.2024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92CC6A5-A91C-47CA-83DA-7D9106035E93}"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tr-TR" smtClean="0"/>
              <a:t>Asıl başlık stili için tıklatın</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A8911EB-9397-4AFD-898B-C0CA6A7AD434}" type="datetimeFigureOut">
              <a:rPr lang="tr-TR" smtClean="0"/>
              <a:t>5.09.2024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92CC6A5-A91C-47CA-83DA-7D9106035E93}"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A8911EB-9397-4AFD-898B-C0CA6A7AD434}" type="datetimeFigureOut">
              <a:rPr lang="tr-TR" smtClean="0"/>
              <a:t>5.09.2024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92CC6A5-A91C-47CA-83DA-7D9106035E93}"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AA8911EB-9397-4AFD-898B-C0CA6A7AD434}" type="datetimeFigureOut">
              <a:rPr lang="tr-TR" smtClean="0"/>
              <a:t>5.09.2024</a:t>
            </a:fld>
            <a:endParaRPr lang="tr-T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tr-T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092CC6A5-A91C-47CA-83DA-7D9106035E93}" type="slidenum">
              <a:rPr lang="tr-TR" smtClean="0"/>
              <a:t>‹#›</a:t>
            </a:fld>
            <a:endParaRPr lang="tr-T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sube.iskur.gov.tr/" TargetMode="External"/><Relationship Id="rId2" Type="http://schemas.openxmlformats.org/officeDocument/2006/relationships/hyperlink" Target="https://dabis.cbiko.gov.tr/" TargetMode="External"/><Relationship Id="rId1" Type="http://schemas.openxmlformats.org/officeDocument/2006/relationships/slideLayout" Target="../slideLayouts/slideLayout2.xml"/><Relationship Id="rId6" Type="http://schemas.openxmlformats.org/officeDocument/2006/relationships/hyperlink" Target="https://meslegimhayatim.meb.gov.tr/meslekler/is-meslekleri-tani" TargetMode="External"/><Relationship Id="rId5" Type="http://schemas.openxmlformats.org/officeDocument/2006/relationships/hyperlink" Target="https://esube.iskur.gov.tr/Meslek/MeslekleriTaniyalim.aspx" TargetMode="External"/><Relationship Id="rId4" Type="http://schemas.openxmlformats.org/officeDocument/2006/relationships/hyperlink" Target="https://esube.iskur.gov.tr/Meslek/meslek.aspx"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 name="Başlık 3"/>
          <p:cNvSpPr>
            <a:spLocks noGrp="1"/>
          </p:cNvSpPr>
          <p:nvPr>
            <p:ph type="title"/>
          </p:nvPr>
        </p:nvSpPr>
        <p:spPr>
          <a:xfrm>
            <a:off x="0" y="3356992"/>
            <a:ext cx="9144000" cy="3156667"/>
          </a:xfrm>
        </p:spPr>
        <p:txBody>
          <a:bodyPr>
            <a:normAutofit fontScale="90000"/>
          </a:bodyPr>
          <a:lstStyle/>
          <a:p>
            <a:r>
              <a:rPr lang="tr-TR" dirty="0"/>
              <a:t/>
            </a:r>
            <a:br>
              <a:rPr lang="tr-TR" dirty="0"/>
            </a:br>
            <a:r>
              <a:rPr lang="tr-TR" sz="5300" dirty="0"/>
              <a:t>NEVŞEHİR İL MİLLİ EĞİTİM MÜDÜRLÜĞÜ</a:t>
            </a:r>
            <a:r>
              <a:rPr lang="tr-TR" sz="6000" dirty="0"/>
              <a:t/>
            </a:r>
            <a:br>
              <a:rPr lang="tr-TR" sz="6000" dirty="0"/>
            </a:br>
            <a:r>
              <a:rPr lang="tr-TR" sz="5300" dirty="0" smtClean="0"/>
              <a:t>OLCAY SAĞLAM </a:t>
            </a:r>
            <a:r>
              <a:rPr lang="tr-TR" sz="5300" dirty="0"/>
              <a:t>REHBERLİK VE ARAŞTIRMA MERKEZİ</a:t>
            </a:r>
            <a:endParaRPr lang="tr-TR" sz="6000" dirty="0"/>
          </a:p>
        </p:txBody>
      </p:sp>
      <p:pic>
        <p:nvPicPr>
          <p:cNvPr id="6" name="İçerik Yer Tutucusu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47687" y="27321"/>
            <a:ext cx="3672408" cy="2708626"/>
          </a:xfrm>
        </p:spPr>
      </p:pic>
      <p:pic>
        <p:nvPicPr>
          <p:cNvPr id="2" name="Resim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 y="0"/>
            <a:ext cx="3060188" cy="2648597"/>
          </a:xfrm>
          <a:prstGeom prst="rect">
            <a:avLst/>
          </a:prstGeom>
        </p:spPr>
      </p:pic>
    </p:spTree>
    <p:extLst>
      <p:ext uri="{BB962C8B-B14F-4D97-AF65-F5344CB8AC3E}">
        <p14:creationId xmlns:p14="http://schemas.microsoft.com/office/powerpoint/2010/main" val="2942385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10000"/>
          </a:bodyPr>
          <a:lstStyle/>
          <a:p>
            <a:r>
              <a:rPr lang="tr-TR" b="1" dirty="0">
                <a:solidFill>
                  <a:schemeClr val="accent5">
                    <a:lumMod val="75000"/>
                  </a:schemeClr>
                </a:solidFill>
              </a:rPr>
              <a:t>Mesleğin adı nedir? Mesleğin tanımı nedir?</a:t>
            </a:r>
          </a:p>
          <a:p>
            <a:r>
              <a:rPr lang="tr-TR" b="1" dirty="0">
                <a:solidFill>
                  <a:schemeClr val="accent5">
                    <a:lumMod val="75000"/>
                  </a:schemeClr>
                </a:solidFill>
              </a:rPr>
              <a:t>Hangi ilgi, yetenek ve değerleri gerektirir?</a:t>
            </a:r>
          </a:p>
          <a:p>
            <a:r>
              <a:rPr lang="tr-TR" b="1" dirty="0">
                <a:solidFill>
                  <a:schemeClr val="accent5">
                    <a:lumMod val="75000"/>
                  </a:schemeClr>
                </a:solidFill>
              </a:rPr>
              <a:t>Nasıl ve kaç yıllık bir öğrenim gerektirmektedir?</a:t>
            </a:r>
          </a:p>
          <a:p>
            <a:r>
              <a:rPr lang="tr-TR" b="1" dirty="0">
                <a:solidFill>
                  <a:schemeClr val="accent5">
                    <a:lumMod val="75000"/>
                  </a:schemeClr>
                </a:solidFill>
              </a:rPr>
              <a:t>Öğrenim süresinde hangi dersler okutulmaktadır?</a:t>
            </a:r>
          </a:p>
          <a:p>
            <a:r>
              <a:rPr lang="tr-TR" b="1" dirty="0">
                <a:solidFill>
                  <a:schemeClr val="accent5">
                    <a:lumMod val="75000"/>
                  </a:schemeClr>
                </a:solidFill>
              </a:rPr>
              <a:t>Bu iş kolunda eleman talebi var mıdır? Meslekte iş bulma olanakları nelerdir?</a:t>
            </a:r>
          </a:p>
          <a:p>
            <a:r>
              <a:rPr lang="tr-TR" b="1" dirty="0">
                <a:solidFill>
                  <a:schemeClr val="accent5">
                    <a:lumMod val="75000"/>
                  </a:schemeClr>
                </a:solidFill>
              </a:rPr>
              <a:t>Bu işte ne gibi faaliyetlerde bulunulmaktadır?</a:t>
            </a:r>
          </a:p>
          <a:p>
            <a:r>
              <a:rPr lang="tr-TR" b="1" dirty="0">
                <a:solidFill>
                  <a:schemeClr val="accent5">
                    <a:lumMod val="75000"/>
                  </a:schemeClr>
                </a:solidFill>
              </a:rPr>
              <a:t>Kullanılan malzeme ve makineler nelerdir?</a:t>
            </a:r>
          </a:p>
          <a:p>
            <a:r>
              <a:rPr lang="tr-TR" b="1" dirty="0">
                <a:solidFill>
                  <a:schemeClr val="accent5">
                    <a:lumMod val="75000"/>
                  </a:schemeClr>
                </a:solidFill>
              </a:rPr>
              <a:t>Çalışma koşulları nelerdir?</a:t>
            </a:r>
          </a:p>
          <a:p>
            <a:r>
              <a:rPr lang="tr-TR" b="1" dirty="0">
                <a:solidFill>
                  <a:schemeClr val="accent5">
                    <a:lumMod val="75000"/>
                  </a:schemeClr>
                </a:solidFill>
              </a:rPr>
              <a:t>Nasıl bir çalışma ortamı vardır? (Büro, açık alan vs.)</a:t>
            </a:r>
          </a:p>
          <a:p>
            <a:r>
              <a:rPr lang="tr-TR" b="1" dirty="0">
                <a:solidFill>
                  <a:schemeClr val="accent5">
                    <a:lumMod val="75000"/>
                  </a:schemeClr>
                </a:solidFill>
              </a:rPr>
              <a:t>İş tehlikeleri var mıdır? (Radyasyon, zehirlenme, patlama, yanma, elektriğe kapılma, mikrop kapma vs.)</a:t>
            </a:r>
          </a:p>
          <a:p>
            <a:r>
              <a:rPr lang="tr-TR" b="1" dirty="0">
                <a:solidFill>
                  <a:schemeClr val="accent5">
                    <a:lumMod val="75000"/>
                  </a:schemeClr>
                </a:solidFill>
              </a:rPr>
              <a:t>Bireysel olarak mı grupla mı çalışmayı gerektirmektedir?</a:t>
            </a:r>
          </a:p>
          <a:p>
            <a:r>
              <a:rPr lang="tr-TR" b="1" dirty="0">
                <a:solidFill>
                  <a:schemeClr val="accent5">
                    <a:lumMod val="75000"/>
                  </a:schemeClr>
                </a:solidFill>
              </a:rPr>
              <a:t>Tercih edilen bedensel ve kişisel özelliklere sahip misiniz? (Boy, ağırlık, cinsiyet, özel yetenekler, kişilik)</a:t>
            </a:r>
          </a:p>
          <a:p>
            <a:r>
              <a:rPr lang="tr-TR" b="1" dirty="0">
                <a:solidFill>
                  <a:schemeClr val="accent5">
                    <a:lumMod val="75000"/>
                  </a:schemeClr>
                </a:solidFill>
              </a:rPr>
              <a:t>Yabancı dil bilme tercih nedeni midir? Kazanç durumu (en az, en çok) nedir? Mesleğin gelecekteki durumu ne olabilir? Mesleğin toplumdaki yeri nedir?</a:t>
            </a:r>
          </a:p>
        </p:txBody>
      </p:sp>
    </p:spTree>
    <p:extLst>
      <p:ext uri="{BB962C8B-B14F-4D97-AF65-F5344CB8AC3E}">
        <p14:creationId xmlns:p14="http://schemas.microsoft.com/office/powerpoint/2010/main" val="3418793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a:xfrm>
            <a:off x="30979" y="548680"/>
            <a:ext cx="9144000" cy="2203648"/>
          </a:xfrm>
        </p:spPr>
        <p:txBody>
          <a:bodyPr/>
          <a:lstStyle/>
          <a:p>
            <a:r>
              <a:rPr lang="tr-TR" dirty="0"/>
              <a:t>Seçeceğim meslekten beklentilerim</a:t>
            </a:r>
            <a:br>
              <a:rPr lang="tr-TR" dirty="0"/>
            </a:br>
            <a:endParaRPr lang="tr-TR" dirty="0"/>
          </a:p>
        </p:txBody>
      </p:sp>
      <p:sp>
        <p:nvSpPr>
          <p:cNvPr id="6" name="İçerik Yer Tutucusu 5"/>
          <p:cNvSpPr>
            <a:spLocks noGrp="1"/>
          </p:cNvSpPr>
          <p:nvPr>
            <p:ph idx="1"/>
          </p:nvPr>
        </p:nvSpPr>
        <p:spPr>
          <a:xfrm>
            <a:off x="467544" y="2332037"/>
            <a:ext cx="8229600" cy="4525963"/>
          </a:xfrm>
        </p:spPr>
        <p:txBody>
          <a:bodyPr>
            <a:normAutofit fontScale="85000" lnSpcReduction="10000"/>
          </a:bodyPr>
          <a:lstStyle/>
          <a:p>
            <a:r>
              <a:rPr lang="tr-TR" b="1" dirty="0" smtClean="0">
                <a:solidFill>
                  <a:schemeClr val="bg2">
                    <a:lumMod val="50000"/>
                  </a:schemeClr>
                </a:solidFill>
              </a:rPr>
              <a:t>Yeteneklerime </a:t>
            </a:r>
            <a:r>
              <a:rPr lang="tr-TR" b="1" dirty="0">
                <a:solidFill>
                  <a:schemeClr val="bg2">
                    <a:lumMod val="50000"/>
                  </a:schemeClr>
                </a:solidFill>
              </a:rPr>
              <a:t>uygun işler yaparak yeteneklerimi geliştirme imkanı bulabilmeliyim.</a:t>
            </a:r>
          </a:p>
          <a:p>
            <a:r>
              <a:rPr lang="tr-TR" b="1" dirty="0">
                <a:solidFill>
                  <a:schemeClr val="bg2">
                    <a:lumMod val="50000"/>
                  </a:schemeClr>
                </a:solidFill>
              </a:rPr>
              <a:t>Özgün fikirler ortaya koyabilmeli ve bunları uygulayabilmeliyim.</a:t>
            </a:r>
          </a:p>
          <a:p>
            <a:r>
              <a:rPr lang="tr-TR" b="1" dirty="0">
                <a:solidFill>
                  <a:schemeClr val="bg2">
                    <a:lumMod val="50000"/>
                  </a:schemeClr>
                </a:solidFill>
              </a:rPr>
              <a:t>İşyerinde yaptığım işler çeşitli ve değişikliğe açık olabilmeli.</a:t>
            </a:r>
          </a:p>
          <a:p>
            <a:r>
              <a:rPr lang="tr-TR" b="1" dirty="0">
                <a:solidFill>
                  <a:schemeClr val="bg2">
                    <a:lumMod val="50000"/>
                  </a:schemeClr>
                </a:solidFill>
              </a:rPr>
              <a:t>Çok para kazanabilmeliyim.</a:t>
            </a:r>
          </a:p>
          <a:p>
            <a:r>
              <a:rPr lang="tr-TR" b="1" dirty="0">
                <a:solidFill>
                  <a:schemeClr val="bg2">
                    <a:lumMod val="50000"/>
                  </a:schemeClr>
                </a:solidFill>
              </a:rPr>
              <a:t>Çalışma saatlerim ve elde ettiğim gelir düzenli olmalı.</a:t>
            </a:r>
          </a:p>
          <a:p>
            <a:r>
              <a:rPr lang="tr-TR" b="1" dirty="0">
                <a:solidFill>
                  <a:schemeClr val="bg2">
                    <a:lumMod val="50000"/>
                  </a:schemeClr>
                </a:solidFill>
              </a:rPr>
              <a:t>Bilgi ve deneyimimi geliştirerek meslekte ilerleyebilmeliyim.</a:t>
            </a:r>
          </a:p>
          <a:p>
            <a:r>
              <a:rPr lang="tr-TR" b="1" dirty="0">
                <a:solidFill>
                  <a:schemeClr val="bg2">
                    <a:lumMod val="50000"/>
                  </a:schemeClr>
                </a:solidFill>
              </a:rPr>
              <a:t>Yönetici konumuna gelebilmeliyim.</a:t>
            </a:r>
          </a:p>
          <a:p>
            <a:r>
              <a:rPr lang="tr-TR" b="1" dirty="0">
                <a:solidFill>
                  <a:schemeClr val="bg2">
                    <a:lumMod val="50000"/>
                  </a:schemeClr>
                </a:solidFill>
              </a:rPr>
              <a:t>Kendi işimi kurarak bağımsız çalışabilmeliyim.</a:t>
            </a:r>
          </a:p>
          <a:p>
            <a:r>
              <a:rPr lang="tr-TR" b="1" dirty="0">
                <a:solidFill>
                  <a:schemeClr val="bg2">
                    <a:lumMod val="50000"/>
                  </a:schemeClr>
                </a:solidFill>
              </a:rPr>
              <a:t>Toplumda saygın bir yer edinerek mevki sahibi olabilmeliyim.</a:t>
            </a:r>
          </a:p>
          <a:p>
            <a:r>
              <a:rPr lang="tr-TR" b="1" dirty="0">
                <a:solidFill>
                  <a:schemeClr val="bg2">
                    <a:lumMod val="50000"/>
                  </a:schemeClr>
                </a:solidFill>
              </a:rPr>
              <a:t>Adımı duyurabilmeli, tanınan bir kimse olabilmeliyim</a:t>
            </a:r>
            <a:r>
              <a:rPr lang="tr-TR" b="1" dirty="0" smtClean="0">
                <a:solidFill>
                  <a:schemeClr val="bg2">
                    <a:lumMod val="50000"/>
                  </a:schemeClr>
                </a:solidFill>
              </a:rPr>
              <a:t>.</a:t>
            </a:r>
            <a:endParaRPr lang="tr-TR" b="1" dirty="0">
              <a:solidFill>
                <a:schemeClr val="bg2">
                  <a:lumMod val="50000"/>
                </a:schemeClr>
              </a:solidFill>
            </a:endParaRPr>
          </a:p>
          <a:p>
            <a:endParaRPr lang="tr-TR" b="1" dirty="0">
              <a:solidFill>
                <a:schemeClr val="bg2">
                  <a:lumMod val="50000"/>
                </a:schemeClr>
              </a:solidFill>
            </a:endParaRPr>
          </a:p>
        </p:txBody>
      </p:sp>
    </p:spTree>
    <p:extLst>
      <p:ext uri="{BB962C8B-B14F-4D97-AF65-F5344CB8AC3E}">
        <p14:creationId xmlns:p14="http://schemas.microsoft.com/office/powerpoint/2010/main" val="4054163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70" y="764704"/>
            <a:ext cx="9144000" cy="1600200"/>
          </a:xfrm>
        </p:spPr>
        <p:txBody>
          <a:bodyPr/>
          <a:lstStyle/>
          <a:p>
            <a:r>
              <a:rPr lang="tr-TR" sz="4400" dirty="0">
                <a:effectLst/>
              </a:rPr>
              <a:t>GELECEKTEKİ MESLEĞİNİZ İLE İLGİLİ DAHA BİLİNÇLİ BİR SEÇİM </a:t>
            </a:r>
            <a:r>
              <a:rPr lang="tr-TR" sz="4400" dirty="0" smtClean="0">
                <a:effectLst/>
              </a:rPr>
              <a:t>YAPABİLMEK </a:t>
            </a:r>
            <a:r>
              <a:rPr lang="tr-TR" sz="4400" dirty="0">
                <a:effectLst/>
              </a:rPr>
              <a:t>İÇİN</a:t>
            </a:r>
            <a:r>
              <a:rPr lang="tr-TR" sz="4400" dirty="0" smtClean="0">
                <a:effectLst/>
              </a:rPr>
              <a:t>;</a:t>
            </a:r>
            <a:endParaRPr lang="tr-TR" dirty="0"/>
          </a:p>
        </p:txBody>
      </p:sp>
      <p:sp>
        <p:nvSpPr>
          <p:cNvPr id="3" name="İçerik Yer Tutucusu 2"/>
          <p:cNvSpPr>
            <a:spLocks noGrp="1"/>
          </p:cNvSpPr>
          <p:nvPr>
            <p:ph idx="1"/>
          </p:nvPr>
        </p:nvSpPr>
        <p:spPr>
          <a:xfrm>
            <a:off x="0" y="2332037"/>
            <a:ext cx="9144000" cy="4525963"/>
          </a:xfrm>
        </p:spPr>
        <p:txBody>
          <a:bodyPr/>
          <a:lstStyle/>
          <a:p>
            <a:r>
              <a:rPr lang="tr-TR" b="1" dirty="0">
                <a:solidFill>
                  <a:srgbClr val="F80629"/>
                </a:solidFill>
              </a:rPr>
              <a:t>Öğretmenlerinize,</a:t>
            </a:r>
          </a:p>
          <a:p>
            <a:r>
              <a:rPr lang="tr-TR" b="1" dirty="0">
                <a:solidFill>
                  <a:srgbClr val="F80629"/>
                </a:solidFill>
              </a:rPr>
              <a:t>Okullarınızın rehberlik ve psikolojik danışma servisine,</a:t>
            </a:r>
          </a:p>
          <a:p>
            <a:r>
              <a:rPr lang="tr-TR" b="1" dirty="0">
                <a:solidFill>
                  <a:srgbClr val="F80629"/>
                </a:solidFill>
              </a:rPr>
              <a:t>Kendinize en yakın rehberlik ve araştırma merkezine, Özel Eğitim Rehberlik ve Danışma Hizmetleri Müdürlüğüne,</a:t>
            </a:r>
          </a:p>
          <a:p>
            <a:r>
              <a:rPr lang="tr-TR" b="1" dirty="0" smtClean="0">
                <a:solidFill>
                  <a:srgbClr val="F80629"/>
                </a:solidFill>
              </a:rPr>
              <a:t>İŞKUR </a:t>
            </a:r>
            <a:r>
              <a:rPr lang="tr-TR" b="1" dirty="0">
                <a:solidFill>
                  <a:srgbClr val="F80629"/>
                </a:solidFill>
              </a:rPr>
              <a:t>bünyesinde bulunan meslek danışma merkezlerine,</a:t>
            </a:r>
          </a:p>
          <a:p>
            <a:r>
              <a:rPr lang="tr-TR" b="1" dirty="0">
                <a:solidFill>
                  <a:srgbClr val="F80629"/>
                </a:solidFill>
              </a:rPr>
              <a:t>Meslek Odalarına başvurarak yardım alabilirsiniz. </a:t>
            </a:r>
          </a:p>
        </p:txBody>
      </p:sp>
    </p:spTree>
    <p:extLst>
      <p:ext uri="{BB962C8B-B14F-4D97-AF65-F5344CB8AC3E}">
        <p14:creationId xmlns:p14="http://schemas.microsoft.com/office/powerpoint/2010/main" val="583201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1556792"/>
            <a:ext cx="8229600" cy="1600200"/>
          </a:xfrm>
        </p:spPr>
        <p:txBody>
          <a:bodyPr/>
          <a:lstStyle/>
          <a:p>
            <a:r>
              <a:rPr lang="tr-TR" dirty="0" smtClean="0"/>
              <a:t>Aşağıdaki siteler aracılığı ile merak ettiğiniz meslekleri de araştırabilirsiniz.</a:t>
            </a:r>
            <a:endParaRPr lang="tr-TR" dirty="0"/>
          </a:p>
        </p:txBody>
      </p:sp>
      <p:sp>
        <p:nvSpPr>
          <p:cNvPr id="3" name="İçerik Yer Tutucusu 2"/>
          <p:cNvSpPr>
            <a:spLocks noGrp="1"/>
          </p:cNvSpPr>
          <p:nvPr>
            <p:ph idx="1"/>
          </p:nvPr>
        </p:nvSpPr>
        <p:spPr>
          <a:xfrm>
            <a:off x="0" y="3501009"/>
            <a:ext cx="9144000" cy="3356992"/>
          </a:xfrm>
        </p:spPr>
        <p:txBody>
          <a:bodyPr/>
          <a:lstStyle/>
          <a:p>
            <a:r>
              <a:rPr lang="tr-TR" b="1" dirty="0">
                <a:hlinkClick r:id="rId2"/>
              </a:rPr>
              <a:t>https://dabis.cbiko.gov.tr</a:t>
            </a:r>
            <a:r>
              <a:rPr lang="tr-TR" b="1" dirty="0" smtClean="0">
                <a:hlinkClick r:id="rId2"/>
              </a:rPr>
              <a:t>/</a:t>
            </a:r>
            <a:endParaRPr lang="tr-TR" b="1" dirty="0" smtClean="0"/>
          </a:p>
          <a:p>
            <a:r>
              <a:rPr lang="tr-TR" b="1" dirty="0">
                <a:hlinkClick r:id="rId3"/>
              </a:rPr>
              <a:t>https://esube.iskur.gov.tr</a:t>
            </a:r>
            <a:r>
              <a:rPr lang="tr-TR" b="1" dirty="0" smtClean="0">
                <a:hlinkClick r:id="rId3"/>
              </a:rPr>
              <a:t>/</a:t>
            </a:r>
            <a:endParaRPr lang="tr-TR" b="1" dirty="0" smtClean="0"/>
          </a:p>
          <a:p>
            <a:r>
              <a:rPr lang="tr-TR" b="1" dirty="0">
                <a:hlinkClick r:id="rId4"/>
              </a:rPr>
              <a:t>https://</a:t>
            </a:r>
            <a:r>
              <a:rPr lang="tr-TR" b="1" dirty="0" smtClean="0">
                <a:hlinkClick r:id="rId4"/>
              </a:rPr>
              <a:t>esube.iskur.gov.tr/Meslek/meslek.aspx</a:t>
            </a:r>
            <a:endParaRPr lang="tr-TR" b="1" dirty="0" smtClean="0"/>
          </a:p>
          <a:p>
            <a:r>
              <a:rPr lang="tr-TR" b="1" dirty="0" smtClean="0">
                <a:hlinkClick r:id="rId5"/>
              </a:rPr>
              <a:t>https</a:t>
            </a:r>
            <a:r>
              <a:rPr lang="tr-TR" b="1" dirty="0">
                <a:hlinkClick r:id="rId5"/>
              </a:rPr>
              <a:t>://</a:t>
            </a:r>
            <a:r>
              <a:rPr lang="tr-TR" b="1" dirty="0" smtClean="0">
                <a:hlinkClick r:id="rId5"/>
              </a:rPr>
              <a:t>esube.iskur.gov.tr/Meslek/MeslekleriTaniyalim.aspx</a:t>
            </a:r>
            <a:endParaRPr lang="tr-TR" b="1" dirty="0"/>
          </a:p>
          <a:p>
            <a:r>
              <a:rPr lang="tr-TR" b="1" dirty="0">
                <a:hlinkClick r:id="rId6"/>
              </a:rPr>
              <a:t>https://</a:t>
            </a:r>
            <a:r>
              <a:rPr lang="tr-TR" b="1" dirty="0" smtClean="0">
                <a:hlinkClick r:id="rId6"/>
              </a:rPr>
              <a:t>meslegimhayatim.meb.gov.tr/meslekler/is-meslekleri-tani</a:t>
            </a:r>
            <a:endParaRPr lang="tr-TR" b="1" dirty="0" smtClean="0"/>
          </a:p>
          <a:p>
            <a:endParaRPr lang="tr-TR" dirty="0" smtClean="0"/>
          </a:p>
          <a:p>
            <a:endParaRPr lang="tr-TR" dirty="0"/>
          </a:p>
        </p:txBody>
      </p:sp>
    </p:spTree>
    <p:extLst>
      <p:ext uri="{BB962C8B-B14F-4D97-AF65-F5344CB8AC3E}">
        <p14:creationId xmlns:p14="http://schemas.microsoft.com/office/powerpoint/2010/main" val="1244406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KENDİNİ TANIYOR MUSUN?</a:t>
            </a:r>
            <a:endParaRPr lang="tr-TR"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520936"/>
            <a:ext cx="9144000" cy="5372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0557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normAutofit/>
          </a:bodyPr>
          <a:lstStyle/>
          <a:p>
            <a:pPr marL="0" indent="0">
              <a:buNone/>
            </a:pPr>
            <a:r>
              <a:rPr lang="tr-TR" b="1" dirty="0">
                <a:solidFill>
                  <a:schemeClr val="tx2"/>
                </a:solidFill>
              </a:rPr>
              <a:t>MESLEK SEÇİMİNİN NE KADAR ÖNEMLİ BİR KARAR </a:t>
            </a:r>
            <a:r>
              <a:rPr lang="tr-TR" b="1" dirty="0" smtClean="0">
                <a:solidFill>
                  <a:schemeClr val="tx2"/>
                </a:solidFill>
              </a:rPr>
              <a:t>OLDUĞUNUN FARKINDA </a:t>
            </a:r>
            <a:r>
              <a:rPr lang="tr-TR" b="1" dirty="0">
                <a:solidFill>
                  <a:schemeClr val="tx2"/>
                </a:solidFill>
              </a:rPr>
              <a:t>MISINIZ?</a:t>
            </a:r>
          </a:p>
          <a:p>
            <a:pPr marL="0" indent="0">
              <a:buNone/>
            </a:pPr>
            <a:endParaRPr lang="tr-TR" b="1" dirty="0">
              <a:solidFill>
                <a:schemeClr val="tx2"/>
              </a:solidFill>
            </a:endParaRPr>
          </a:p>
          <a:p>
            <a:pPr marL="0" indent="0">
              <a:buNone/>
            </a:pPr>
            <a:r>
              <a:rPr lang="tr-TR" dirty="0" smtClean="0"/>
              <a:t>	</a:t>
            </a:r>
            <a:r>
              <a:rPr lang="tr-TR" b="1" dirty="0" smtClean="0">
                <a:solidFill>
                  <a:srgbClr val="00B0F0"/>
                </a:solidFill>
              </a:rPr>
              <a:t>Meslek </a:t>
            </a:r>
            <a:r>
              <a:rPr lang="tr-TR" b="1" dirty="0">
                <a:solidFill>
                  <a:srgbClr val="00B0F0"/>
                </a:solidFill>
              </a:rPr>
              <a:t>seçerken verdiğimiz karar, bizim gelecekte iş bulup bulamayacağımızı ya da iş yaşamında mutlu ve başarılı olup olamayacağımızı belirler.</a:t>
            </a:r>
          </a:p>
          <a:p>
            <a:pPr marL="0" indent="0">
              <a:buNone/>
            </a:pPr>
            <a:r>
              <a:rPr lang="tr-TR" b="1" dirty="0" smtClean="0">
                <a:solidFill>
                  <a:srgbClr val="00B0F0"/>
                </a:solidFill>
              </a:rPr>
              <a:t>	Hayatımızda </a:t>
            </a:r>
            <a:r>
              <a:rPr lang="tr-TR" b="1" dirty="0">
                <a:solidFill>
                  <a:srgbClr val="00B0F0"/>
                </a:solidFill>
              </a:rPr>
              <a:t>verdiğimiz en önemli kararlardan birisi olan meslek seçimi, bir </a:t>
            </a:r>
            <a:r>
              <a:rPr lang="tr-TR" b="1" dirty="0" smtClean="0">
                <a:solidFill>
                  <a:srgbClr val="00B0F0"/>
                </a:solidFill>
              </a:rPr>
              <a:t>anda verilebilecek</a:t>
            </a:r>
            <a:r>
              <a:rPr lang="tr-TR" b="1" dirty="0">
                <a:solidFill>
                  <a:srgbClr val="00B0F0"/>
                </a:solidFill>
              </a:rPr>
              <a:t>, ya da şansa </a:t>
            </a:r>
            <a:r>
              <a:rPr lang="tr-TR" b="1" dirty="0" smtClean="0">
                <a:solidFill>
                  <a:srgbClr val="00B0F0"/>
                </a:solidFill>
              </a:rPr>
              <a:t>ve tesadüflere </a:t>
            </a:r>
            <a:r>
              <a:rPr lang="tr-TR" b="1" dirty="0">
                <a:solidFill>
                  <a:srgbClr val="00B0F0"/>
                </a:solidFill>
              </a:rPr>
              <a:t>bırakılacak bir </a:t>
            </a:r>
            <a:r>
              <a:rPr lang="tr-TR" b="1" dirty="0" smtClean="0">
                <a:solidFill>
                  <a:srgbClr val="00B0F0"/>
                </a:solidFill>
              </a:rPr>
              <a:t>karar değildir</a:t>
            </a:r>
            <a:r>
              <a:rPr lang="tr-TR" b="1" dirty="0">
                <a:solidFill>
                  <a:srgbClr val="00B0F0"/>
                </a:solidFill>
              </a:rPr>
              <a:t>.</a:t>
            </a:r>
          </a:p>
          <a:p>
            <a:endParaRPr lang="tr-TR" b="1" dirty="0"/>
          </a:p>
        </p:txBody>
      </p:sp>
    </p:spTree>
    <p:extLst>
      <p:ext uri="{BB962C8B-B14F-4D97-AF65-F5344CB8AC3E}">
        <p14:creationId xmlns:p14="http://schemas.microsoft.com/office/powerpoint/2010/main" val="11314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1052736"/>
            <a:ext cx="8229600" cy="4192488"/>
          </a:xfrm>
        </p:spPr>
        <p:txBody>
          <a:bodyPr/>
          <a:lstStyle/>
          <a:p>
            <a:r>
              <a:rPr lang="tr-TR" b="1" dirty="0" err="1">
                <a:effectLst/>
              </a:rPr>
              <a:t>KENDiNiZE</a:t>
            </a:r>
            <a:r>
              <a:rPr lang="tr-TR" b="1" dirty="0">
                <a:effectLst/>
              </a:rPr>
              <a:t> </a:t>
            </a:r>
            <a:r>
              <a:rPr lang="tr-TR" b="1" dirty="0" err="1">
                <a:effectLst/>
              </a:rPr>
              <a:t>GÜVENiN</a:t>
            </a:r>
            <a:r>
              <a:rPr lang="tr-TR" b="1" dirty="0">
                <a:effectLst/>
              </a:rPr>
              <a:t>!</a:t>
            </a:r>
            <a:br>
              <a:rPr lang="tr-TR" b="1" dirty="0">
                <a:effectLst/>
              </a:rPr>
            </a:br>
            <a:r>
              <a:rPr lang="tr-TR" dirty="0">
                <a:effectLst/>
              </a:rPr>
              <a:t>VE</a:t>
            </a:r>
            <a:br>
              <a:rPr lang="tr-TR" dirty="0">
                <a:effectLst/>
              </a:rPr>
            </a:br>
            <a:r>
              <a:rPr lang="tr-TR" b="1" dirty="0">
                <a:effectLst/>
              </a:rPr>
              <a:t>AMAÇLARINIZI </a:t>
            </a:r>
            <a:r>
              <a:rPr lang="tr-TR" b="1" dirty="0" err="1">
                <a:effectLst/>
              </a:rPr>
              <a:t>BELiRLEYiN</a:t>
            </a:r>
            <a:r>
              <a:rPr lang="tr-TR" b="1" dirty="0">
                <a:effectLst/>
              </a:rPr>
              <a:t>!</a:t>
            </a:r>
            <a:br>
              <a:rPr lang="tr-TR" b="1" dirty="0">
                <a:effectLst/>
              </a:rPr>
            </a:br>
            <a:endParaRPr lang="tr-TR" dirty="0"/>
          </a:p>
        </p:txBody>
      </p:sp>
    </p:spTree>
    <p:extLst>
      <p:ext uri="{BB962C8B-B14F-4D97-AF65-F5344CB8AC3E}">
        <p14:creationId xmlns:p14="http://schemas.microsoft.com/office/powerpoint/2010/main" val="715539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709120"/>
          </a:xfrm>
        </p:spPr>
        <p:txBody>
          <a:bodyPr/>
          <a:lstStyle/>
          <a:p>
            <a:pPr marL="0" indent="0">
              <a:buNone/>
            </a:pPr>
            <a:r>
              <a:rPr lang="tr-TR" b="1" dirty="0">
                <a:solidFill>
                  <a:schemeClr val="tx2"/>
                </a:solidFill>
              </a:rPr>
              <a:t>Amaçlarınızı Belirlerken Kendinize Şu Soruları Sorun</a:t>
            </a:r>
          </a:p>
          <a:p>
            <a:pPr marL="0" indent="0">
              <a:buNone/>
            </a:pPr>
            <a:endParaRPr lang="tr-TR" dirty="0"/>
          </a:p>
          <a:p>
            <a:r>
              <a:rPr lang="tr-TR" b="1" dirty="0">
                <a:solidFill>
                  <a:schemeClr val="accent3">
                    <a:lumMod val="60000"/>
                    <a:lumOff val="40000"/>
                  </a:schemeClr>
                </a:solidFill>
              </a:rPr>
              <a:t>Gelecekte Nasıl Bir Yaşam İstiyorum? </a:t>
            </a:r>
            <a:endParaRPr lang="tr-TR" b="1" dirty="0" smtClean="0">
              <a:solidFill>
                <a:schemeClr val="accent3">
                  <a:lumMod val="60000"/>
                  <a:lumOff val="40000"/>
                </a:schemeClr>
              </a:solidFill>
            </a:endParaRPr>
          </a:p>
          <a:p>
            <a:r>
              <a:rPr lang="tr-TR" b="1" dirty="0" smtClean="0">
                <a:solidFill>
                  <a:schemeClr val="accent3">
                    <a:lumMod val="60000"/>
                    <a:lumOff val="40000"/>
                  </a:schemeClr>
                </a:solidFill>
              </a:rPr>
              <a:t>Nasıl </a:t>
            </a:r>
            <a:r>
              <a:rPr lang="tr-TR" b="1" dirty="0">
                <a:solidFill>
                  <a:schemeClr val="accent3">
                    <a:lumMod val="60000"/>
                    <a:lumOff val="40000"/>
                  </a:schemeClr>
                </a:solidFill>
              </a:rPr>
              <a:t>Bir İş İstiyorum?</a:t>
            </a:r>
          </a:p>
          <a:p>
            <a:r>
              <a:rPr lang="tr-TR" b="1" dirty="0">
                <a:solidFill>
                  <a:schemeClr val="accent3">
                    <a:lumMod val="60000"/>
                    <a:lumOff val="40000"/>
                  </a:schemeClr>
                </a:solidFill>
              </a:rPr>
              <a:t>Nasıl Bir İş Ortamında Çalışmak İstiyorum?</a:t>
            </a:r>
          </a:p>
          <a:p>
            <a:r>
              <a:rPr lang="tr-TR" b="1" dirty="0">
                <a:solidFill>
                  <a:schemeClr val="accent3">
                    <a:lumMod val="60000"/>
                    <a:lumOff val="40000"/>
                  </a:schemeClr>
                </a:solidFill>
              </a:rPr>
              <a:t>Nasıl Bir Ev İstiyorum? </a:t>
            </a:r>
            <a:endParaRPr lang="tr-TR" b="1" dirty="0" smtClean="0">
              <a:solidFill>
                <a:schemeClr val="accent3">
                  <a:lumMod val="60000"/>
                  <a:lumOff val="40000"/>
                </a:schemeClr>
              </a:solidFill>
            </a:endParaRPr>
          </a:p>
          <a:p>
            <a:r>
              <a:rPr lang="tr-TR" b="1" dirty="0" smtClean="0">
                <a:solidFill>
                  <a:schemeClr val="accent3">
                    <a:lumMod val="60000"/>
                    <a:lumOff val="40000"/>
                  </a:schemeClr>
                </a:solidFill>
              </a:rPr>
              <a:t>Nasıl </a:t>
            </a:r>
            <a:r>
              <a:rPr lang="tr-TR" b="1" dirty="0">
                <a:solidFill>
                  <a:schemeClr val="accent3">
                    <a:lumMod val="60000"/>
                    <a:lumOff val="40000"/>
                  </a:schemeClr>
                </a:solidFill>
              </a:rPr>
              <a:t>Bir Aile İstiyorum? </a:t>
            </a:r>
            <a:endParaRPr lang="tr-TR" b="1" dirty="0" smtClean="0">
              <a:solidFill>
                <a:schemeClr val="accent3">
                  <a:lumMod val="60000"/>
                  <a:lumOff val="40000"/>
                </a:schemeClr>
              </a:solidFill>
            </a:endParaRPr>
          </a:p>
          <a:p>
            <a:r>
              <a:rPr lang="tr-TR" b="1" dirty="0" smtClean="0">
                <a:solidFill>
                  <a:schemeClr val="accent3">
                    <a:lumMod val="60000"/>
                    <a:lumOff val="40000"/>
                  </a:schemeClr>
                </a:solidFill>
              </a:rPr>
              <a:t>Nasıl </a:t>
            </a:r>
            <a:r>
              <a:rPr lang="tr-TR" b="1" dirty="0">
                <a:solidFill>
                  <a:schemeClr val="accent3">
                    <a:lumMod val="60000"/>
                    <a:lumOff val="40000"/>
                  </a:schemeClr>
                </a:solidFill>
              </a:rPr>
              <a:t>Arkadaşlar İstiyorum?</a:t>
            </a:r>
          </a:p>
          <a:p>
            <a:r>
              <a:rPr lang="tr-TR" b="1" dirty="0">
                <a:solidFill>
                  <a:schemeClr val="accent3">
                    <a:lumMod val="60000"/>
                    <a:lumOff val="40000"/>
                  </a:schemeClr>
                </a:solidFill>
              </a:rPr>
              <a:t>Nasıl Bir Sosyal Yaşam İstiyorum? </a:t>
            </a:r>
            <a:endParaRPr lang="tr-TR" b="1" dirty="0" smtClean="0">
              <a:solidFill>
                <a:schemeClr val="accent3">
                  <a:lumMod val="60000"/>
                  <a:lumOff val="40000"/>
                </a:schemeClr>
              </a:solidFill>
            </a:endParaRPr>
          </a:p>
          <a:p>
            <a:r>
              <a:rPr lang="tr-TR" b="1" dirty="0" smtClean="0">
                <a:solidFill>
                  <a:schemeClr val="accent3">
                    <a:lumMod val="60000"/>
                    <a:lumOff val="40000"/>
                  </a:schemeClr>
                </a:solidFill>
              </a:rPr>
              <a:t>Hangi </a:t>
            </a:r>
            <a:r>
              <a:rPr lang="tr-TR" b="1" dirty="0">
                <a:solidFill>
                  <a:schemeClr val="accent3">
                    <a:lumMod val="60000"/>
                    <a:lumOff val="40000"/>
                  </a:schemeClr>
                </a:solidFill>
              </a:rPr>
              <a:t>Mesleği Yapmak İstiyorum?</a:t>
            </a:r>
          </a:p>
          <a:p>
            <a:endParaRPr lang="tr-TR" dirty="0"/>
          </a:p>
        </p:txBody>
      </p:sp>
    </p:spTree>
    <p:extLst>
      <p:ext uri="{BB962C8B-B14F-4D97-AF65-F5344CB8AC3E}">
        <p14:creationId xmlns:p14="http://schemas.microsoft.com/office/powerpoint/2010/main" val="1550818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404664"/>
            <a:ext cx="8229600" cy="5400600"/>
          </a:xfrm>
        </p:spPr>
        <p:txBody>
          <a:bodyPr>
            <a:normAutofit/>
          </a:bodyPr>
          <a:lstStyle/>
          <a:p>
            <a:pPr marL="0" indent="0">
              <a:buNone/>
            </a:pPr>
            <a:r>
              <a:rPr lang="tr-TR" b="1" u="sng" dirty="0"/>
              <a:t>BU SORULARA VERDİĞİNİZ</a:t>
            </a:r>
            <a:r>
              <a:rPr lang="tr-TR" b="1" dirty="0"/>
              <a:t> </a:t>
            </a:r>
            <a:r>
              <a:rPr lang="tr-TR" b="1" u="sng" dirty="0"/>
              <a:t>CEVAPLAR ÇOK ÖNEMLİDİR.</a:t>
            </a:r>
            <a:r>
              <a:rPr lang="tr-TR" b="1" dirty="0"/>
              <a:t> </a:t>
            </a:r>
            <a:r>
              <a:rPr lang="tr-TR" b="1" u="sng" dirty="0"/>
              <a:t>ÇÜNKÜ MESLEK</a:t>
            </a:r>
            <a:r>
              <a:rPr lang="tr-TR" b="1" u="sng" dirty="0" smtClean="0"/>
              <a:t>;</a:t>
            </a:r>
            <a:endParaRPr lang="tr-TR" b="1" dirty="0"/>
          </a:p>
          <a:p>
            <a:pPr marL="0" indent="0">
              <a:buNone/>
            </a:pPr>
            <a:endParaRPr lang="tr-TR" dirty="0"/>
          </a:p>
          <a:p>
            <a:r>
              <a:rPr lang="tr-TR" b="1" dirty="0">
                <a:solidFill>
                  <a:schemeClr val="accent5">
                    <a:lumMod val="75000"/>
                  </a:schemeClr>
                </a:solidFill>
              </a:rPr>
              <a:t>Size toplum içinde belli bir yer ve kariyer sağlar.</a:t>
            </a:r>
          </a:p>
          <a:p>
            <a:r>
              <a:rPr lang="tr-TR" b="1" dirty="0">
                <a:solidFill>
                  <a:schemeClr val="accent5">
                    <a:lumMod val="75000"/>
                  </a:schemeClr>
                </a:solidFill>
              </a:rPr>
              <a:t>Bir statü sembolüdür.</a:t>
            </a:r>
          </a:p>
          <a:p>
            <a:r>
              <a:rPr lang="tr-TR" b="1" dirty="0">
                <a:solidFill>
                  <a:schemeClr val="accent5">
                    <a:lumMod val="75000"/>
                  </a:schemeClr>
                </a:solidFill>
              </a:rPr>
              <a:t>Size bir sorumluluk yükler.</a:t>
            </a:r>
          </a:p>
          <a:p>
            <a:r>
              <a:rPr lang="tr-TR" b="1" dirty="0">
                <a:solidFill>
                  <a:schemeClr val="accent5">
                    <a:lumMod val="75000"/>
                  </a:schemeClr>
                </a:solidFill>
              </a:rPr>
              <a:t>Gerçekleştirebileceklerinizi ortaya koyar.</a:t>
            </a:r>
          </a:p>
          <a:p>
            <a:r>
              <a:rPr lang="tr-TR" b="1" dirty="0">
                <a:solidFill>
                  <a:schemeClr val="accent5">
                    <a:lumMod val="75000"/>
                  </a:schemeClr>
                </a:solidFill>
              </a:rPr>
              <a:t>Olgunlaşmanızı sağlar, yaratıcı olmanıza olanak tanır.</a:t>
            </a:r>
          </a:p>
          <a:p>
            <a:r>
              <a:rPr lang="tr-TR" b="1" dirty="0">
                <a:solidFill>
                  <a:schemeClr val="accent5">
                    <a:lumMod val="75000"/>
                  </a:schemeClr>
                </a:solidFill>
              </a:rPr>
              <a:t>Ekonomik özgürlük sağlar.</a:t>
            </a:r>
          </a:p>
          <a:p>
            <a:r>
              <a:rPr lang="tr-TR" b="1" dirty="0">
                <a:solidFill>
                  <a:schemeClr val="accent5">
                    <a:lumMod val="75000"/>
                  </a:schemeClr>
                </a:solidFill>
              </a:rPr>
              <a:t>Kendinizi gerçekleştirmenizi sağlar</a:t>
            </a:r>
            <a:r>
              <a:rPr lang="tr-TR" b="1" dirty="0" smtClean="0">
                <a:solidFill>
                  <a:schemeClr val="accent5">
                    <a:lumMod val="75000"/>
                  </a:schemeClr>
                </a:solidFill>
              </a:rPr>
              <a:t>.</a:t>
            </a:r>
            <a:endParaRPr lang="tr-TR" b="1" dirty="0">
              <a:solidFill>
                <a:schemeClr val="accent5">
                  <a:lumMod val="75000"/>
                </a:schemeClr>
              </a:solidFill>
            </a:endParaRPr>
          </a:p>
          <a:p>
            <a:endParaRPr lang="tr-TR" b="1" dirty="0"/>
          </a:p>
        </p:txBody>
      </p:sp>
    </p:spTree>
    <p:extLst>
      <p:ext uri="{BB962C8B-B14F-4D97-AF65-F5344CB8AC3E}">
        <p14:creationId xmlns:p14="http://schemas.microsoft.com/office/powerpoint/2010/main" val="2767745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marL="0" indent="0">
              <a:buNone/>
            </a:pPr>
            <a:r>
              <a:rPr lang="tr-TR" b="1" dirty="0"/>
              <a:t>Meslek sadece para kazanmak için mi yapılır</a:t>
            </a:r>
            <a:r>
              <a:rPr lang="tr-TR" b="1" dirty="0" smtClean="0"/>
              <a:t>?</a:t>
            </a:r>
          </a:p>
          <a:p>
            <a:pPr marL="0" indent="0">
              <a:buNone/>
            </a:pPr>
            <a:endParaRPr lang="tr-TR" b="1" dirty="0"/>
          </a:p>
          <a:p>
            <a:r>
              <a:rPr lang="tr-TR" b="1" dirty="0">
                <a:solidFill>
                  <a:srgbClr val="00B0F0"/>
                </a:solidFill>
              </a:rPr>
              <a:t>Para kazanmaya ihtiyacı olmayanların mesleği olmamalı mı? Az kazanç getiren meslekleri çok kazanç getiren mesleklere tercih edenler yok mu?</a:t>
            </a:r>
          </a:p>
          <a:p>
            <a:r>
              <a:rPr lang="tr-TR" b="1" dirty="0">
                <a:solidFill>
                  <a:srgbClr val="00B0F0"/>
                </a:solidFill>
              </a:rPr>
              <a:t>Mesleği sırf para kazanmak için yapılan faaliyet olarak tanımlamak, amacını fazla sınırlamak olur. Çünkü para kazanmaya ihtiyacı olmayan kimselerin de bir meslek edindikleri ya da bazı insanların az kazanç getiren meslekleri çok kazanç getiren mesleklere tercih ettikleri gözlenmektedir. Bu yüzden, meslek para kazanma ve geçim sağlamanın yanı sıra, yetenekleri kullanma ve kendini ifade etmenin de bir yoludur.</a:t>
            </a:r>
          </a:p>
          <a:p>
            <a:r>
              <a:rPr lang="tr-TR" b="1" dirty="0">
                <a:solidFill>
                  <a:srgbClr val="00B0F0"/>
                </a:solidFill>
              </a:rPr>
              <a:t>Meslek seçiminde yapılan işin kazancı kadar, çalışma saatleri, çalışma ortamları, kişinin ilgi, yetenek ve mesleki değerlerine uygunluğu da önemlidir.</a:t>
            </a:r>
          </a:p>
          <a:p>
            <a:endParaRPr lang="tr-TR" b="1" dirty="0">
              <a:solidFill>
                <a:srgbClr val="00B0F0"/>
              </a:solidFill>
            </a:endParaRPr>
          </a:p>
        </p:txBody>
      </p:sp>
    </p:spTree>
    <p:extLst>
      <p:ext uri="{BB962C8B-B14F-4D97-AF65-F5344CB8AC3E}">
        <p14:creationId xmlns:p14="http://schemas.microsoft.com/office/powerpoint/2010/main" val="1205180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lstStyle/>
          <a:p>
            <a:pPr marL="0" indent="0" algn="ctr">
              <a:buNone/>
            </a:pPr>
            <a:endParaRPr lang="tr-TR" b="1" dirty="0" smtClean="0"/>
          </a:p>
          <a:p>
            <a:pPr marL="0" indent="0" algn="ctr">
              <a:buNone/>
            </a:pPr>
            <a:endParaRPr lang="tr-TR" b="1" dirty="0"/>
          </a:p>
          <a:p>
            <a:pPr marL="0" indent="0" algn="ctr">
              <a:buNone/>
            </a:pPr>
            <a:endParaRPr lang="tr-TR" b="1" dirty="0" smtClean="0"/>
          </a:p>
          <a:p>
            <a:pPr marL="0" indent="0" algn="ctr">
              <a:buNone/>
            </a:pPr>
            <a:r>
              <a:rPr lang="tr-TR" b="1" dirty="0" smtClean="0"/>
              <a:t>İŞ </a:t>
            </a:r>
            <a:r>
              <a:rPr lang="tr-TR" b="1" dirty="0"/>
              <a:t>NEDİR?</a:t>
            </a:r>
          </a:p>
          <a:p>
            <a:pPr marL="0" indent="0" algn="ctr">
              <a:buNone/>
            </a:pPr>
            <a:r>
              <a:rPr lang="tr-TR" b="1" dirty="0">
                <a:solidFill>
                  <a:schemeClr val="accent3">
                    <a:lumMod val="60000"/>
                    <a:lumOff val="40000"/>
                  </a:schemeClr>
                </a:solidFill>
              </a:rPr>
              <a:t>Bir kişi mesleği olabilir ama işi olmayabilir.</a:t>
            </a:r>
          </a:p>
          <a:p>
            <a:pPr marL="0" indent="0" algn="ctr">
              <a:buNone/>
            </a:pPr>
            <a:r>
              <a:rPr lang="tr-TR" b="1" dirty="0">
                <a:solidFill>
                  <a:schemeClr val="accent3">
                    <a:lumMod val="60000"/>
                    <a:lumOff val="40000"/>
                  </a:schemeClr>
                </a:solidFill>
              </a:rPr>
              <a:t>Yani iş, mesleki bilgi ve becerilerin uygulamaya konmasıdır</a:t>
            </a:r>
            <a:r>
              <a:rPr lang="tr-TR" b="1" dirty="0" smtClean="0">
                <a:solidFill>
                  <a:schemeClr val="accent3">
                    <a:lumMod val="60000"/>
                    <a:lumOff val="40000"/>
                  </a:schemeClr>
                </a:solidFill>
              </a:rPr>
              <a:t>.</a:t>
            </a:r>
          </a:p>
          <a:p>
            <a:pPr algn="ctr"/>
            <a:endParaRPr lang="tr-TR" b="1" dirty="0">
              <a:solidFill>
                <a:srgbClr val="00B0F0"/>
              </a:solidFill>
            </a:endParaRPr>
          </a:p>
          <a:p>
            <a:pPr algn="ctr"/>
            <a:endParaRPr lang="tr-TR" dirty="0"/>
          </a:p>
          <a:p>
            <a:pPr marL="0" indent="0" algn="ctr">
              <a:buNone/>
            </a:pPr>
            <a:r>
              <a:rPr lang="tr-TR" b="1" dirty="0"/>
              <a:t>KARİYER NEDİR?</a:t>
            </a:r>
          </a:p>
          <a:p>
            <a:pPr algn="ctr"/>
            <a:r>
              <a:rPr lang="tr-TR" b="1" dirty="0">
                <a:solidFill>
                  <a:srgbClr val="00B0F0"/>
                </a:solidFill>
              </a:rPr>
              <a:t>Kariyer, bir ömür boyu yaşanan olaylar dizisi, mesleklerin ve diğer yaşam rollerinin birbirini izlemesi sonucu oluşan genel örüntü ve gelişim çizgisinde, özellikle meslek rollerinde ilerleme, duraklama ve gerileme ifade eden bir kavramdır.</a:t>
            </a:r>
          </a:p>
          <a:p>
            <a:pPr algn="ctr"/>
            <a:endParaRPr lang="tr-TR" b="1" dirty="0">
              <a:solidFill>
                <a:srgbClr val="00B0F0"/>
              </a:solidFill>
            </a:endParaRPr>
          </a:p>
        </p:txBody>
      </p:sp>
    </p:spTree>
    <p:extLst>
      <p:ext uri="{BB962C8B-B14F-4D97-AF65-F5344CB8AC3E}">
        <p14:creationId xmlns:p14="http://schemas.microsoft.com/office/powerpoint/2010/main" val="2182511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395536" y="836712"/>
            <a:ext cx="8229600" cy="5256584"/>
          </a:xfrm>
        </p:spPr>
        <p:txBody>
          <a:bodyPr/>
          <a:lstStyle/>
          <a:p>
            <a:r>
              <a:rPr lang="tr-TR" dirty="0">
                <a:effectLst/>
              </a:rPr>
              <a:t>SEÇMEK İSTEDİĞİNİZ MESLEĞİN ÖZELLİKLERİNİ BİLİYOR MUSUNUZ?</a:t>
            </a:r>
            <a:br>
              <a:rPr lang="tr-TR" dirty="0">
                <a:effectLst/>
              </a:rPr>
            </a:br>
            <a:endParaRPr lang="tr-TR" dirty="0"/>
          </a:p>
        </p:txBody>
      </p:sp>
    </p:spTree>
    <p:extLst>
      <p:ext uri="{BB962C8B-B14F-4D97-AF65-F5344CB8AC3E}">
        <p14:creationId xmlns:p14="http://schemas.microsoft.com/office/powerpoint/2010/main" val="14343727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Üst Düzey">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Üst Düzey">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Üst Düze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39</TotalTime>
  <Words>605</Words>
  <Application>Microsoft Office PowerPoint</Application>
  <PresentationFormat>Ekran Gösterisi (4:3)</PresentationFormat>
  <Paragraphs>78</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Üst Düzey</vt:lpstr>
      <vt:lpstr> NEVŞEHİR İL MİLLİ EĞİTİM MÜDÜRLÜĞÜ OLCAY SAĞLAM REHBERLİK VE ARAŞTIRMA MERKEZİ</vt:lpstr>
      <vt:lpstr>KENDİNİ TANIYOR MUSUN?</vt:lpstr>
      <vt:lpstr>PowerPoint Sunusu</vt:lpstr>
      <vt:lpstr>KENDiNiZE GÜVENiN! VE AMAÇLARINIZI BELiRLEYiN! </vt:lpstr>
      <vt:lpstr>PowerPoint Sunusu</vt:lpstr>
      <vt:lpstr>PowerPoint Sunusu</vt:lpstr>
      <vt:lpstr>PowerPoint Sunusu</vt:lpstr>
      <vt:lpstr>PowerPoint Sunusu</vt:lpstr>
      <vt:lpstr>SEÇMEK İSTEDİĞİNİZ MESLEĞİN ÖZELLİKLERİNİ BİLİYOR MUSUNUZ? </vt:lpstr>
      <vt:lpstr>PowerPoint Sunusu</vt:lpstr>
      <vt:lpstr>Seçeceğim meslekten beklentilerim </vt:lpstr>
      <vt:lpstr>GELECEKTEKİ MESLEĞİNİZ İLE İLGİLİ DAHA BİLİNÇLİ BİR SEÇİM YAPABİLMEK İÇİN;</vt:lpstr>
      <vt:lpstr>Aşağıdaki siteler aracılığı ile merak ettiğiniz meslekleri de araştırabilirsiniz.</vt:lpstr>
    </vt:vector>
  </TitlesOfParts>
  <Company>By NeC ® 2010 | Katilimsiz.Com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NEVŞEHİR REHBERLİK VE ARAŞTIRMA MERKEZİ</dc:title>
  <dc:creator>Admin</dc:creator>
  <cp:lastModifiedBy>Admin</cp:lastModifiedBy>
  <cp:revision>6</cp:revision>
  <dcterms:created xsi:type="dcterms:W3CDTF">2024-09-04T08:35:19Z</dcterms:created>
  <dcterms:modified xsi:type="dcterms:W3CDTF">2024-09-05T09:12:44Z</dcterms:modified>
</cp:coreProperties>
</file>