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5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39" r:id="rId2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579" y="58038"/>
            <a:ext cx="744484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613" y="1860549"/>
            <a:ext cx="856424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86613" y="1860549"/>
            <a:ext cx="8564245" cy="1543720"/>
          </a:xfrm>
          <a:prstGeom prst="rect">
            <a:avLst/>
          </a:prstGeom>
        </p:spPr>
        <p:txBody>
          <a:bodyPr vert="horz" wrap="square" lIns="0" tIns="124868" rIns="0" bIns="0" rtlCol="0">
            <a:spAutoFit/>
          </a:bodyPr>
          <a:lstStyle/>
          <a:p>
            <a:pPr marL="126364" marR="5080" algn="ctr">
              <a:lnSpc>
                <a:spcPct val="121300"/>
              </a:lnSpc>
              <a:spcBef>
                <a:spcPts val="95"/>
              </a:spcBef>
            </a:pPr>
            <a:r>
              <a:rPr sz="40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MESLEK</a:t>
            </a:r>
            <a:r>
              <a:rPr sz="4000" u="sng" spc="-8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40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SEÇİMİNİ</a:t>
            </a:r>
            <a:r>
              <a:rPr sz="4000" u="sng" spc="-7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40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ETKİLEYEN</a:t>
            </a:r>
            <a:r>
              <a:rPr sz="4000" spc="-10" dirty="0">
                <a:solidFill>
                  <a:srgbClr val="D50527"/>
                </a:solidFill>
              </a:rPr>
              <a:t> </a:t>
            </a:r>
            <a:r>
              <a:rPr sz="4000" u="sng" spc="-10" dirty="0" smtClean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FAKTÖRLER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4000563" y="928750"/>
            <a:ext cx="932180" cy="669925"/>
          </a:xfrm>
          <a:custGeom>
            <a:avLst/>
            <a:gdLst/>
            <a:ahLst/>
            <a:cxnLst/>
            <a:rect l="l" t="t" r="r" b="b"/>
            <a:pathLst>
              <a:path w="932179" h="669925">
                <a:moveTo>
                  <a:pt x="583628" y="0"/>
                </a:moveTo>
                <a:lnTo>
                  <a:pt x="527362" y="5616"/>
                </a:lnTo>
                <a:lnTo>
                  <a:pt x="480509" y="23598"/>
                </a:lnTo>
                <a:lnTo>
                  <a:pt x="442721" y="50117"/>
                </a:lnTo>
                <a:lnTo>
                  <a:pt x="413655" y="81345"/>
                </a:lnTo>
                <a:lnTo>
                  <a:pt x="392963" y="113456"/>
                </a:lnTo>
                <a:lnTo>
                  <a:pt x="380301" y="142621"/>
                </a:lnTo>
                <a:lnTo>
                  <a:pt x="349097" y="126208"/>
                </a:lnTo>
                <a:lnTo>
                  <a:pt x="312689" y="117141"/>
                </a:lnTo>
                <a:lnTo>
                  <a:pt x="274020" y="119385"/>
                </a:lnTo>
                <a:lnTo>
                  <a:pt x="236029" y="136906"/>
                </a:lnTo>
                <a:lnTo>
                  <a:pt x="209423" y="161964"/>
                </a:lnTo>
                <a:lnTo>
                  <a:pt x="190436" y="197167"/>
                </a:lnTo>
                <a:lnTo>
                  <a:pt x="180594" y="239418"/>
                </a:lnTo>
                <a:lnTo>
                  <a:pt x="181419" y="285623"/>
                </a:lnTo>
                <a:lnTo>
                  <a:pt x="122459" y="286555"/>
                </a:lnTo>
                <a:lnTo>
                  <a:pt x="73405" y="308990"/>
                </a:lnTo>
                <a:lnTo>
                  <a:pt x="37401" y="340951"/>
                </a:lnTo>
                <a:lnTo>
                  <a:pt x="5603" y="411341"/>
                </a:lnTo>
                <a:lnTo>
                  <a:pt x="0" y="462152"/>
                </a:lnTo>
                <a:lnTo>
                  <a:pt x="4587" y="516298"/>
                </a:lnTo>
                <a:lnTo>
                  <a:pt x="23177" y="567182"/>
                </a:lnTo>
                <a:lnTo>
                  <a:pt x="54764" y="608373"/>
                </a:lnTo>
                <a:lnTo>
                  <a:pt x="91090" y="639349"/>
                </a:lnTo>
                <a:lnTo>
                  <a:pt x="133084" y="659800"/>
                </a:lnTo>
                <a:lnTo>
                  <a:pt x="181673" y="669416"/>
                </a:lnTo>
                <a:lnTo>
                  <a:pt x="740346" y="667258"/>
                </a:lnTo>
                <a:lnTo>
                  <a:pt x="804824" y="652088"/>
                </a:lnTo>
                <a:lnTo>
                  <a:pt x="844470" y="631491"/>
                </a:lnTo>
                <a:lnTo>
                  <a:pt x="882031" y="600258"/>
                </a:lnTo>
                <a:lnTo>
                  <a:pt x="912240" y="556917"/>
                </a:lnTo>
                <a:lnTo>
                  <a:pt x="929830" y="499999"/>
                </a:lnTo>
                <a:lnTo>
                  <a:pt x="931887" y="465123"/>
                </a:lnTo>
                <a:lnTo>
                  <a:pt x="928254" y="423436"/>
                </a:lnTo>
                <a:lnTo>
                  <a:pt x="915844" y="379237"/>
                </a:lnTo>
                <a:lnTo>
                  <a:pt x="891570" y="336827"/>
                </a:lnTo>
                <a:lnTo>
                  <a:pt x="852345" y="300506"/>
                </a:lnTo>
                <a:lnTo>
                  <a:pt x="795083" y="274574"/>
                </a:lnTo>
                <a:lnTo>
                  <a:pt x="793188" y="239553"/>
                </a:lnTo>
                <a:lnTo>
                  <a:pt x="786638" y="200219"/>
                </a:lnTo>
                <a:lnTo>
                  <a:pt x="774705" y="158867"/>
                </a:lnTo>
                <a:lnTo>
                  <a:pt x="756665" y="117792"/>
                </a:lnTo>
                <a:lnTo>
                  <a:pt x="731791" y="79289"/>
                </a:lnTo>
                <a:lnTo>
                  <a:pt x="699357" y="45652"/>
                </a:lnTo>
                <a:lnTo>
                  <a:pt x="658635" y="19177"/>
                </a:lnTo>
                <a:lnTo>
                  <a:pt x="608901" y="2159"/>
                </a:lnTo>
                <a:lnTo>
                  <a:pt x="591883" y="253"/>
                </a:lnTo>
                <a:lnTo>
                  <a:pt x="58362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714" y="1100327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2" y="0"/>
                </a:moveTo>
                <a:lnTo>
                  <a:pt x="419701" y="6790"/>
                </a:lnTo>
                <a:lnTo>
                  <a:pt x="376740" y="27108"/>
                </a:lnTo>
                <a:lnTo>
                  <a:pt x="344218" y="55613"/>
                </a:lnTo>
                <a:lnTo>
                  <a:pt x="321645" y="86965"/>
                </a:lnTo>
                <a:lnTo>
                  <a:pt x="308530" y="115824"/>
                </a:lnTo>
                <a:lnTo>
                  <a:pt x="283205" y="102443"/>
                </a:lnTo>
                <a:lnTo>
                  <a:pt x="253663" y="95075"/>
                </a:lnTo>
                <a:lnTo>
                  <a:pt x="222287" y="96875"/>
                </a:lnTo>
                <a:lnTo>
                  <a:pt x="191462" y="110998"/>
                </a:lnTo>
                <a:lnTo>
                  <a:pt x="169906" y="131423"/>
                </a:lnTo>
                <a:lnTo>
                  <a:pt x="154514" y="160004"/>
                </a:lnTo>
                <a:lnTo>
                  <a:pt x="146527" y="194276"/>
                </a:lnTo>
                <a:lnTo>
                  <a:pt x="147189" y="231775"/>
                </a:lnTo>
                <a:lnTo>
                  <a:pt x="99372" y="232511"/>
                </a:lnTo>
                <a:lnTo>
                  <a:pt x="59580" y="250713"/>
                </a:lnTo>
                <a:lnTo>
                  <a:pt x="30373" y="276655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38" y="493583"/>
                </a:lnTo>
                <a:lnTo>
                  <a:pt x="73915" y="518747"/>
                </a:lnTo>
                <a:lnTo>
                  <a:pt x="147367" y="543179"/>
                </a:lnTo>
                <a:lnTo>
                  <a:pt x="600668" y="541401"/>
                </a:lnTo>
                <a:lnTo>
                  <a:pt x="665830" y="523375"/>
                </a:lnTo>
                <a:lnTo>
                  <a:pt x="703977" y="498314"/>
                </a:lnTo>
                <a:lnTo>
                  <a:pt x="735991" y="459799"/>
                </a:lnTo>
                <a:lnTo>
                  <a:pt x="754491" y="405764"/>
                </a:lnTo>
                <a:lnTo>
                  <a:pt x="755995" y="371016"/>
                </a:lnTo>
                <a:lnTo>
                  <a:pt x="750137" y="329313"/>
                </a:lnTo>
                <a:lnTo>
                  <a:pt x="732585" y="286682"/>
                </a:lnTo>
                <a:lnTo>
                  <a:pt x="699006" y="249154"/>
                </a:lnTo>
                <a:lnTo>
                  <a:pt x="645067" y="222758"/>
                </a:lnTo>
                <a:lnTo>
                  <a:pt x="642219" y="183996"/>
                </a:lnTo>
                <a:lnTo>
                  <a:pt x="632301" y="140123"/>
                </a:lnTo>
                <a:lnTo>
                  <a:pt x="613919" y="95551"/>
                </a:lnTo>
                <a:lnTo>
                  <a:pt x="585681" y="54694"/>
                </a:lnTo>
                <a:lnTo>
                  <a:pt x="546194" y="21965"/>
                </a:lnTo>
                <a:lnTo>
                  <a:pt x="494064" y="1777"/>
                </a:lnTo>
                <a:lnTo>
                  <a:pt x="487029" y="762"/>
                </a:lnTo>
                <a:lnTo>
                  <a:pt x="47359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86726" y="1071947"/>
            <a:ext cx="932180" cy="756920"/>
          </a:xfrm>
          <a:custGeom>
            <a:avLst/>
            <a:gdLst/>
            <a:ahLst/>
            <a:cxnLst/>
            <a:rect l="l" t="t" r="r" b="b"/>
            <a:pathLst>
              <a:path w="932179" h="756919">
                <a:moveTo>
                  <a:pt x="227989" y="183066"/>
                </a:moveTo>
                <a:lnTo>
                  <a:pt x="188359" y="185314"/>
                </a:lnTo>
                <a:lnTo>
                  <a:pt x="149294" y="199232"/>
                </a:lnTo>
                <a:lnTo>
                  <a:pt x="112156" y="222681"/>
                </a:lnTo>
                <a:lnTo>
                  <a:pt x="78304" y="253521"/>
                </a:lnTo>
                <a:lnTo>
                  <a:pt x="49097" y="289612"/>
                </a:lnTo>
                <a:lnTo>
                  <a:pt x="25895" y="328816"/>
                </a:lnTo>
                <a:lnTo>
                  <a:pt x="10057" y="368994"/>
                </a:lnTo>
                <a:lnTo>
                  <a:pt x="2257" y="416762"/>
                </a:lnTo>
                <a:lnTo>
                  <a:pt x="0" y="464195"/>
                </a:lnTo>
                <a:lnTo>
                  <a:pt x="3187" y="510549"/>
                </a:lnTo>
                <a:lnTo>
                  <a:pt x="11722" y="555081"/>
                </a:lnTo>
                <a:lnTo>
                  <a:pt x="25507" y="597049"/>
                </a:lnTo>
                <a:lnTo>
                  <a:pt x="44442" y="635709"/>
                </a:lnTo>
                <a:lnTo>
                  <a:pt x="68432" y="670319"/>
                </a:lnTo>
                <a:lnTo>
                  <a:pt x="97377" y="700134"/>
                </a:lnTo>
                <a:lnTo>
                  <a:pt x="131241" y="724442"/>
                </a:lnTo>
                <a:lnTo>
                  <a:pt x="169742" y="742412"/>
                </a:lnTo>
                <a:lnTo>
                  <a:pt x="212967" y="753388"/>
                </a:lnTo>
                <a:lnTo>
                  <a:pt x="260755" y="756598"/>
                </a:lnTo>
                <a:lnTo>
                  <a:pt x="768755" y="753042"/>
                </a:lnTo>
                <a:lnTo>
                  <a:pt x="822649" y="744788"/>
                </a:lnTo>
                <a:lnTo>
                  <a:pt x="864795" y="724442"/>
                </a:lnTo>
                <a:lnTo>
                  <a:pt x="895995" y="694219"/>
                </a:lnTo>
                <a:lnTo>
                  <a:pt x="917051" y="656333"/>
                </a:lnTo>
                <a:lnTo>
                  <a:pt x="928766" y="613001"/>
                </a:lnTo>
                <a:lnTo>
                  <a:pt x="931941" y="566436"/>
                </a:lnTo>
                <a:lnTo>
                  <a:pt x="927378" y="518854"/>
                </a:lnTo>
                <a:lnTo>
                  <a:pt x="910297" y="464413"/>
                </a:lnTo>
                <a:lnTo>
                  <a:pt x="892521" y="437574"/>
                </a:lnTo>
                <a:lnTo>
                  <a:pt x="610640" y="437574"/>
                </a:lnTo>
                <a:lnTo>
                  <a:pt x="624605" y="395791"/>
                </a:lnTo>
                <a:lnTo>
                  <a:pt x="421664" y="395791"/>
                </a:lnTo>
                <a:lnTo>
                  <a:pt x="406146" y="342642"/>
                </a:lnTo>
                <a:lnTo>
                  <a:pt x="396274" y="318149"/>
                </a:lnTo>
                <a:lnTo>
                  <a:pt x="371642" y="273476"/>
                </a:lnTo>
                <a:lnTo>
                  <a:pt x="344352" y="240439"/>
                </a:lnTo>
                <a:lnTo>
                  <a:pt x="298110" y="206740"/>
                </a:lnTo>
                <a:lnTo>
                  <a:pt x="263540" y="191685"/>
                </a:lnTo>
                <a:lnTo>
                  <a:pt x="227989" y="183066"/>
                </a:lnTo>
                <a:close/>
              </a:path>
              <a:path w="932179" h="756919">
                <a:moveTo>
                  <a:pt x="728210" y="153348"/>
                </a:moveTo>
                <a:lnTo>
                  <a:pt x="681879" y="155848"/>
                </a:lnTo>
                <a:lnTo>
                  <a:pt x="632738" y="184590"/>
                </a:lnTo>
                <a:lnTo>
                  <a:pt x="636901" y="214619"/>
                </a:lnTo>
                <a:lnTo>
                  <a:pt x="640039" y="230353"/>
                </a:lnTo>
                <a:lnTo>
                  <a:pt x="643203" y="275011"/>
                </a:lnTo>
                <a:lnTo>
                  <a:pt x="641283" y="319097"/>
                </a:lnTo>
                <a:lnTo>
                  <a:pt x="634841" y="361575"/>
                </a:lnTo>
                <a:lnTo>
                  <a:pt x="624439" y="401412"/>
                </a:lnTo>
                <a:lnTo>
                  <a:pt x="610640" y="437574"/>
                </a:lnTo>
                <a:lnTo>
                  <a:pt x="892521" y="437574"/>
                </a:lnTo>
                <a:lnTo>
                  <a:pt x="883564" y="424050"/>
                </a:lnTo>
                <a:lnTo>
                  <a:pt x="863980" y="407983"/>
                </a:lnTo>
                <a:lnTo>
                  <a:pt x="726210" y="407983"/>
                </a:lnTo>
                <a:lnTo>
                  <a:pt x="749310" y="388851"/>
                </a:lnTo>
                <a:lnTo>
                  <a:pt x="780054" y="380166"/>
                </a:lnTo>
                <a:lnTo>
                  <a:pt x="838716" y="380166"/>
                </a:lnTo>
                <a:lnTo>
                  <a:pt x="844328" y="348515"/>
                </a:lnTo>
                <a:lnTo>
                  <a:pt x="840161" y="293841"/>
                </a:lnTo>
                <a:lnTo>
                  <a:pt x="825659" y="238072"/>
                </a:lnTo>
                <a:lnTo>
                  <a:pt x="801394" y="196782"/>
                </a:lnTo>
                <a:lnTo>
                  <a:pt x="768970" y="169516"/>
                </a:lnTo>
                <a:lnTo>
                  <a:pt x="728210" y="153348"/>
                </a:lnTo>
                <a:close/>
              </a:path>
              <a:path w="932179" h="756919">
                <a:moveTo>
                  <a:pt x="796560" y="381341"/>
                </a:moveTo>
                <a:lnTo>
                  <a:pt x="778614" y="381821"/>
                </a:lnTo>
                <a:lnTo>
                  <a:pt x="748739" y="390377"/>
                </a:lnTo>
                <a:lnTo>
                  <a:pt x="726210" y="407983"/>
                </a:lnTo>
                <a:lnTo>
                  <a:pt x="863980" y="407983"/>
                </a:lnTo>
                <a:lnTo>
                  <a:pt x="850641" y="397039"/>
                </a:lnTo>
                <a:lnTo>
                  <a:pt x="814984" y="382653"/>
                </a:lnTo>
                <a:lnTo>
                  <a:pt x="796560" y="381341"/>
                </a:lnTo>
                <a:close/>
              </a:path>
              <a:path w="932179" h="756919">
                <a:moveTo>
                  <a:pt x="446837" y="0"/>
                </a:moveTo>
                <a:lnTo>
                  <a:pt x="408373" y="2285"/>
                </a:lnTo>
                <a:lnTo>
                  <a:pt x="369259" y="14149"/>
                </a:lnTo>
                <a:lnTo>
                  <a:pt x="331399" y="34571"/>
                </a:lnTo>
                <a:lnTo>
                  <a:pt x="296694" y="62529"/>
                </a:lnTo>
                <a:lnTo>
                  <a:pt x="267046" y="97003"/>
                </a:lnTo>
                <a:lnTo>
                  <a:pt x="244357" y="136972"/>
                </a:lnTo>
                <a:lnTo>
                  <a:pt x="230529" y="181415"/>
                </a:lnTo>
                <a:lnTo>
                  <a:pt x="260998" y="190657"/>
                </a:lnTo>
                <a:lnTo>
                  <a:pt x="263540" y="191685"/>
                </a:lnTo>
                <a:lnTo>
                  <a:pt x="272714" y="193909"/>
                </a:lnTo>
                <a:lnTo>
                  <a:pt x="287439" y="201349"/>
                </a:lnTo>
                <a:lnTo>
                  <a:pt x="292315" y="203321"/>
                </a:lnTo>
                <a:lnTo>
                  <a:pt x="298110" y="206740"/>
                </a:lnTo>
                <a:lnTo>
                  <a:pt x="311439" y="213475"/>
                </a:lnTo>
                <a:lnTo>
                  <a:pt x="316378" y="217522"/>
                </a:lnTo>
                <a:lnTo>
                  <a:pt x="323339" y="221629"/>
                </a:lnTo>
                <a:lnTo>
                  <a:pt x="352928" y="247807"/>
                </a:lnTo>
                <a:lnTo>
                  <a:pt x="379939" y="284077"/>
                </a:lnTo>
                <a:lnTo>
                  <a:pt x="390427" y="305953"/>
                </a:lnTo>
                <a:lnTo>
                  <a:pt x="393498" y="311263"/>
                </a:lnTo>
                <a:lnTo>
                  <a:pt x="396274" y="318149"/>
                </a:lnTo>
                <a:lnTo>
                  <a:pt x="403232" y="332664"/>
                </a:lnTo>
                <a:lnTo>
                  <a:pt x="406146" y="342642"/>
                </a:lnTo>
                <a:lnTo>
                  <a:pt x="410109" y="352476"/>
                </a:lnTo>
                <a:lnTo>
                  <a:pt x="421664" y="395791"/>
                </a:lnTo>
                <a:lnTo>
                  <a:pt x="624605" y="395791"/>
                </a:lnTo>
                <a:lnTo>
                  <a:pt x="628142" y="385209"/>
                </a:lnTo>
                <a:lnTo>
                  <a:pt x="637877" y="331716"/>
                </a:lnTo>
                <a:lnTo>
                  <a:pt x="641071" y="279108"/>
                </a:lnTo>
                <a:lnTo>
                  <a:pt x="638950" y="229395"/>
                </a:lnTo>
                <a:lnTo>
                  <a:pt x="631226" y="186156"/>
                </a:lnTo>
                <a:lnTo>
                  <a:pt x="616203" y="143457"/>
                </a:lnTo>
                <a:lnTo>
                  <a:pt x="594407" y="103288"/>
                </a:lnTo>
                <a:lnTo>
                  <a:pt x="565275" y="66685"/>
                </a:lnTo>
                <a:lnTo>
                  <a:pt x="528244" y="34682"/>
                </a:lnTo>
                <a:lnTo>
                  <a:pt x="482751" y="8314"/>
                </a:lnTo>
                <a:lnTo>
                  <a:pt x="446837" y="0"/>
                </a:lnTo>
                <a:close/>
              </a:path>
              <a:path w="932179" h="756919">
                <a:moveTo>
                  <a:pt x="838572" y="380979"/>
                </a:moveTo>
                <a:lnTo>
                  <a:pt x="810131" y="380979"/>
                </a:lnTo>
                <a:lnTo>
                  <a:pt x="837589" y="386520"/>
                </a:lnTo>
                <a:lnTo>
                  <a:pt x="838572" y="380979"/>
                </a:lnTo>
                <a:close/>
              </a:path>
              <a:path w="932179" h="756919">
                <a:moveTo>
                  <a:pt x="838716" y="380166"/>
                </a:moveTo>
                <a:lnTo>
                  <a:pt x="780054" y="380166"/>
                </a:lnTo>
                <a:lnTo>
                  <a:pt x="796560" y="381341"/>
                </a:lnTo>
                <a:lnTo>
                  <a:pt x="810131" y="380979"/>
                </a:lnTo>
                <a:lnTo>
                  <a:pt x="838572" y="380979"/>
                </a:lnTo>
                <a:lnTo>
                  <a:pt x="838716" y="38016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2454" y="3572002"/>
            <a:ext cx="777240" cy="558800"/>
          </a:xfrm>
          <a:custGeom>
            <a:avLst/>
            <a:gdLst/>
            <a:ahLst/>
            <a:cxnLst/>
            <a:rect l="l" t="t" r="r" b="b"/>
            <a:pathLst>
              <a:path w="777240" h="558800">
                <a:moveTo>
                  <a:pt x="493696" y="126"/>
                </a:moveTo>
                <a:lnTo>
                  <a:pt x="431434" y="6913"/>
                </a:lnTo>
                <a:lnTo>
                  <a:pt x="387264" y="27787"/>
                </a:lnTo>
                <a:lnTo>
                  <a:pt x="353830" y="57104"/>
                </a:lnTo>
                <a:lnTo>
                  <a:pt x="330630" y="89347"/>
                </a:lnTo>
                <a:lnTo>
                  <a:pt x="317166" y="118999"/>
                </a:lnTo>
                <a:lnTo>
                  <a:pt x="291139" y="105259"/>
                </a:lnTo>
                <a:lnTo>
                  <a:pt x="260778" y="97663"/>
                </a:lnTo>
                <a:lnTo>
                  <a:pt x="228512" y="99496"/>
                </a:lnTo>
                <a:lnTo>
                  <a:pt x="196770" y="114046"/>
                </a:lnTo>
                <a:lnTo>
                  <a:pt x="174646" y="135006"/>
                </a:lnTo>
                <a:lnTo>
                  <a:pt x="158845" y="164385"/>
                </a:lnTo>
                <a:lnTo>
                  <a:pt x="150639" y="199645"/>
                </a:lnTo>
                <a:lnTo>
                  <a:pt x="151304" y="238252"/>
                </a:lnTo>
                <a:lnTo>
                  <a:pt x="102163" y="238944"/>
                </a:lnTo>
                <a:lnTo>
                  <a:pt x="61261" y="257603"/>
                </a:lnTo>
                <a:lnTo>
                  <a:pt x="31218" y="284239"/>
                </a:lnTo>
                <a:lnTo>
                  <a:pt x="4653" y="343021"/>
                </a:lnTo>
                <a:lnTo>
                  <a:pt x="0" y="385429"/>
                </a:lnTo>
                <a:lnTo>
                  <a:pt x="3847" y="430575"/>
                </a:lnTo>
                <a:lnTo>
                  <a:pt x="19351" y="472948"/>
                </a:lnTo>
                <a:lnTo>
                  <a:pt x="45721" y="507339"/>
                </a:lnTo>
                <a:lnTo>
                  <a:pt x="76009" y="533193"/>
                </a:lnTo>
                <a:lnTo>
                  <a:pt x="110988" y="550261"/>
                </a:lnTo>
                <a:lnTo>
                  <a:pt x="151431" y="558292"/>
                </a:lnTo>
                <a:lnTo>
                  <a:pt x="617521" y="556514"/>
                </a:lnTo>
                <a:lnTo>
                  <a:pt x="684516" y="537988"/>
                </a:lnTo>
                <a:lnTo>
                  <a:pt x="723729" y="512220"/>
                </a:lnTo>
                <a:lnTo>
                  <a:pt x="756632" y="472620"/>
                </a:lnTo>
                <a:lnTo>
                  <a:pt x="775636" y="417068"/>
                </a:lnTo>
                <a:lnTo>
                  <a:pt x="777162" y="381327"/>
                </a:lnTo>
                <a:lnTo>
                  <a:pt x="771141" y="338435"/>
                </a:lnTo>
                <a:lnTo>
                  <a:pt x="753105" y="294593"/>
                </a:lnTo>
                <a:lnTo>
                  <a:pt x="718586" y="255999"/>
                </a:lnTo>
                <a:lnTo>
                  <a:pt x="663114" y="228854"/>
                </a:lnTo>
                <a:lnTo>
                  <a:pt x="660208" y="189075"/>
                </a:lnTo>
                <a:lnTo>
                  <a:pt x="650028" y="144013"/>
                </a:lnTo>
                <a:lnTo>
                  <a:pt x="631142" y="98202"/>
                </a:lnTo>
                <a:lnTo>
                  <a:pt x="602116" y="56181"/>
                </a:lnTo>
                <a:lnTo>
                  <a:pt x="561520" y="22484"/>
                </a:lnTo>
                <a:lnTo>
                  <a:pt x="507920" y="1650"/>
                </a:lnTo>
                <a:lnTo>
                  <a:pt x="493696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9950" y="5815342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337" y="0"/>
                </a:moveTo>
                <a:lnTo>
                  <a:pt x="357764" y="9450"/>
                </a:lnTo>
                <a:lnTo>
                  <a:pt x="314991" y="35631"/>
                </a:lnTo>
                <a:lnTo>
                  <a:pt x="286196" y="69367"/>
                </a:lnTo>
                <a:lnTo>
                  <a:pt x="270557" y="101485"/>
                </a:lnTo>
                <a:lnTo>
                  <a:pt x="248380" y="89794"/>
                </a:lnTo>
                <a:lnTo>
                  <a:pt x="222488" y="83337"/>
                </a:lnTo>
                <a:lnTo>
                  <a:pt x="194976" y="84919"/>
                </a:lnTo>
                <a:lnTo>
                  <a:pt x="167941" y="97345"/>
                </a:lnTo>
                <a:lnTo>
                  <a:pt x="149028" y="115205"/>
                </a:lnTo>
                <a:lnTo>
                  <a:pt x="135508" y="140260"/>
                </a:lnTo>
                <a:lnTo>
                  <a:pt x="128490" y="170327"/>
                </a:lnTo>
                <a:lnTo>
                  <a:pt x="129079" y="203225"/>
                </a:lnTo>
                <a:lnTo>
                  <a:pt x="87165" y="203847"/>
                </a:lnTo>
                <a:lnTo>
                  <a:pt x="52276" y="219787"/>
                </a:lnTo>
                <a:lnTo>
                  <a:pt x="12620" y="263524"/>
                </a:lnTo>
                <a:lnTo>
                  <a:pt x="0" y="328771"/>
                </a:lnTo>
                <a:lnTo>
                  <a:pt x="3244" y="367280"/>
                </a:lnTo>
                <a:lnTo>
                  <a:pt x="16430" y="403466"/>
                </a:lnTo>
                <a:lnTo>
                  <a:pt x="64817" y="454826"/>
                </a:lnTo>
                <a:lnTo>
                  <a:pt x="129206" y="476249"/>
                </a:lnTo>
                <a:lnTo>
                  <a:pt x="526716" y="474687"/>
                </a:lnTo>
                <a:lnTo>
                  <a:pt x="600821" y="449254"/>
                </a:lnTo>
                <a:lnTo>
                  <a:pt x="639194" y="412764"/>
                </a:lnTo>
                <a:lnTo>
                  <a:pt x="661590" y="355726"/>
                </a:lnTo>
                <a:lnTo>
                  <a:pt x="662908" y="325249"/>
                </a:lnTo>
                <a:lnTo>
                  <a:pt x="657776" y="288683"/>
                </a:lnTo>
                <a:lnTo>
                  <a:pt x="642397" y="251312"/>
                </a:lnTo>
                <a:lnTo>
                  <a:pt x="612972" y="218419"/>
                </a:lnTo>
                <a:lnTo>
                  <a:pt x="565705" y="195287"/>
                </a:lnTo>
                <a:lnTo>
                  <a:pt x="563196" y="161317"/>
                </a:lnTo>
                <a:lnTo>
                  <a:pt x="554477" y="122857"/>
                </a:lnTo>
                <a:lnTo>
                  <a:pt x="538337" y="83775"/>
                </a:lnTo>
                <a:lnTo>
                  <a:pt x="513560" y="47940"/>
                </a:lnTo>
                <a:lnTo>
                  <a:pt x="478934" y="19221"/>
                </a:lnTo>
                <a:lnTo>
                  <a:pt x="433244" y="1485"/>
                </a:lnTo>
                <a:lnTo>
                  <a:pt x="421052" y="177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278" y="3643376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54" y="0"/>
                </a:moveTo>
                <a:lnTo>
                  <a:pt x="419681" y="6790"/>
                </a:lnTo>
                <a:lnTo>
                  <a:pt x="376732" y="27108"/>
                </a:lnTo>
                <a:lnTo>
                  <a:pt x="344218" y="55613"/>
                </a:lnTo>
                <a:lnTo>
                  <a:pt x="321651" y="86965"/>
                </a:lnTo>
                <a:lnTo>
                  <a:pt x="308543" y="115824"/>
                </a:lnTo>
                <a:lnTo>
                  <a:pt x="283211" y="102425"/>
                </a:lnTo>
                <a:lnTo>
                  <a:pt x="253666" y="95027"/>
                </a:lnTo>
                <a:lnTo>
                  <a:pt x="222293" y="96821"/>
                </a:lnTo>
                <a:lnTo>
                  <a:pt x="191474" y="110998"/>
                </a:lnTo>
                <a:lnTo>
                  <a:pt x="169917" y="131369"/>
                </a:lnTo>
                <a:lnTo>
                  <a:pt x="154522" y="159956"/>
                </a:lnTo>
                <a:lnTo>
                  <a:pt x="146535" y="194258"/>
                </a:lnTo>
                <a:lnTo>
                  <a:pt x="147202" y="231775"/>
                </a:lnTo>
                <a:lnTo>
                  <a:pt x="99377" y="232511"/>
                </a:lnTo>
                <a:lnTo>
                  <a:pt x="59582" y="250713"/>
                </a:lnTo>
                <a:lnTo>
                  <a:pt x="30373" y="276655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44" y="493583"/>
                </a:lnTo>
                <a:lnTo>
                  <a:pt x="73920" y="518747"/>
                </a:lnTo>
                <a:lnTo>
                  <a:pt x="147367" y="543179"/>
                </a:lnTo>
                <a:lnTo>
                  <a:pt x="600681" y="541401"/>
                </a:lnTo>
                <a:lnTo>
                  <a:pt x="665827" y="523375"/>
                </a:lnTo>
                <a:lnTo>
                  <a:pt x="703962" y="498314"/>
                </a:lnTo>
                <a:lnTo>
                  <a:pt x="735971" y="459799"/>
                </a:lnTo>
                <a:lnTo>
                  <a:pt x="754478" y="405765"/>
                </a:lnTo>
                <a:lnTo>
                  <a:pt x="755981" y="370968"/>
                </a:lnTo>
                <a:lnTo>
                  <a:pt x="750131" y="329258"/>
                </a:lnTo>
                <a:lnTo>
                  <a:pt x="732596" y="286646"/>
                </a:lnTo>
                <a:lnTo>
                  <a:pt x="699041" y="249142"/>
                </a:lnTo>
                <a:lnTo>
                  <a:pt x="645131" y="222757"/>
                </a:lnTo>
                <a:lnTo>
                  <a:pt x="642253" y="183995"/>
                </a:lnTo>
                <a:lnTo>
                  <a:pt x="632313" y="140118"/>
                </a:lnTo>
                <a:lnTo>
                  <a:pt x="613921" y="95535"/>
                </a:lnTo>
                <a:lnTo>
                  <a:pt x="585686" y="54657"/>
                </a:lnTo>
                <a:lnTo>
                  <a:pt x="546218" y="21892"/>
                </a:lnTo>
                <a:lnTo>
                  <a:pt x="494128" y="1650"/>
                </a:lnTo>
                <a:lnTo>
                  <a:pt x="487016" y="762"/>
                </a:lnTo>
                <a:lnTo>
                  <a:pt x="47355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9265" y="5506973"/>
            <a:ext cx="662940" cy="476884"/>
          </a:xfrm>
          <a:custGeom>
            <a:avLst/>
            <a:gdLst/>
            <a:ahLst/>
            <a:cxnLst/>
            <a:rect l="l" t="t" r="r" b="b"/>
            <a:pathLst>
              <a:path w="662939" h="476885">
                <a:moveTo>
                  <a:pt x="415226" y="0"/>
                </a:moveTo>
                <a:lnTo>
                  <a:pt x="357673" y="9498"/>
                </a:lnTo>
                <a:lnTo>
                  <a:pt x="314944" y="35693"/>
                </a:lnTo>
                <a:lnTo>
                  <a:pt x="286192" y="69422"/>
                </a:lnTo>
                <a:lnTo>
                  <a:pt x="270573" y="101523"/>
                </a:lnTo>
                <a:lnTo>
                  <a:pt x="248322" y="89834"/>
                </a:lnTo>
                <a:lnTo>
                  <a:pt x="222392" y="83388"/>
                </a:lnTo>
                <a:lnTo>
                  <a:pt x="194867" y="84971"/>
                </a:lnTo>
                <a:lnTo>
                  <a:pt x="167830" y="97370"/>
                </a:lnTo>
                <a:lnTo>
                  <a:pt x="148937" y="115238"/>
                </a:lnTo>
                <a:lnTo>
                  <a:pt x="135461" y="140295"/>
                </a:lnTo>
                <a:lnTo>
                  <a:pt x="128486" y="170360"/>
                </a:lnTo>
                <a:lnTo>
                  <a:pt x="129095" y="203250"/>
                </a:lnTo>
                <a:lnTo>
                  <a:pt x="87125" y="203873"/>
                </a:lnTo>
                <a:lnTo>
                  <a:pt x="52228" y="219814"/>
                </a:lnTo>
                <a:lnTo>
                  <a:pt x="12509" y="263563"/>
                </a:lnTo>
                <a:lnTo>
                  <a:pt x="0" y="328809"/>
                </a:lnTo>
                <a:lnTo>
                  <a:pt x="3258" y="367318"/>
                </a:lnTo>
                <a:lnTo>
                  <a:pt x="16446" y="403504"/>
                </a:lnTo>
                <a:lnTo>
                  <a:pt x="64785" y="454864"/>
                </a:lnTo>
                <a:lnTo>
                  <a:pt x="129222" y="476288"/>
                </a:lnTo>
                <a:lnTo>
                  <a:pt x="526732" y="474725"/>
                </a:lnTo>
                <a:lnTo>
                  <a:pt x="600837" y="449287"/>
                </a:lnTo>
                <a:lnTo>
                  <a:pt x="639210" y="412796"/>
                </a:lnTo>
                <a:lnTo>
                  <a:pt x="661606" y="355765"/>
                </a:lnTo>
                <a:lnTo>
                  <a:pt x="662923" y="325287"/>
                </a:lnTo>
                <a:lnTo>
                  <a:pt x="657784" y="288721"/>
                </a:lnTo>
                <a:lnTo>
                  <a:pt x="642385" y="251347"/>
                </a:lnTo>
                <a:lnTo>
                  <a:pt x="612923" y="218451"/>
                </a:lnTo>
                <a:lnTo>
                  <a:pt x="565594" y="195313"/>
                </a:lnTo>
                <a:lnTo>
                  <a:pt x="563094" y="161339"/>
                </a:lnTo>
                <a:lnTo>
                  <a:pt x="554399" y="122872"/>
                </a:lnTo>
                <a:lnTo>
                  <a:pt x="538289" y="83783"/>
                </a:lnTo>
                <a:lnTo>
                  <a:pt x="513543" y="47947"/>
                </a:lnTo>
                <a:lnTo>
                  <a:pt x="478940" y="19236"/>
                </a:lnTo>
                <a:lnTo>
                  <a:pt x="433260" y="1523"/>
                </a:lnTo>
                <a:lnTo>
                  <a:pt x="427037" y="634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7753" y="249377"/>
            <a:ext cx="88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İLGİ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77469" y="1209801"/>
            <a:ext cx="8589645" cy="3973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Bireyin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faaliyetten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hoşlanma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haz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alma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(doyum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sağlama);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faaliyeti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sevip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sevmeme;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derecesidir.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400">
              <a:latin typeface="Arial"/>
              <a:cs typeface="Arial"/>
            </a:endParaRPr>
          </a:p>
          <a:p>
            <a:pPr marR="6667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Birçok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farklı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arasından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duyulan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belli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başlı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isteyerek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yönelir.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43180" marR="11112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 duyduğu</a:t>
            </a:r>
            <a:r>
              <a:rPr sz="1400" spc="-10" dirty="0">
                <a:latin typeface="Microsoft Sans Serif"/>
                <a:cs typeface="Microsoft Sans Serif"/>
              </a:rPr>
              <a:t> faaliyetleri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kısıtlayıcı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koşullar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altında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diğer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eder.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10" dirty="0">
                <a:latin typeface="Microsoft Sans Serif"/>
                <a:cs typeface="Microsoft Sans Serif"/>
              </a:rPr>
              <a:t> faaliyetleri </a:t>
            </a:r>
            <a:r>
              <a:rPr sz="1400" dirty="0">
                <a:latin typeface="Microsoft Sans Serif"/>
                <a:cs typeface="Microsoft Sans Serif"/>
              </a:rPr>
              <a:t>yaparken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yorgunluk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yerine dinlenmişlik,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bıkkınlık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yerine ona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devam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etme;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sürdürme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isteği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duyar.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39264" marR="1666239" indent="-144780">
              <a:lnSpc>
                <a:spcPct val="100000"/>
              </a:lnSpc>
              <a:buSzPct val="92857"/>
              <a:buFont typeface="Wingdings"/>
              <a:buChar char=""/>
              <a:tabLst>
                <a:tab pos="1977389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İlgilerimizle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yapmamız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mühimdir. 	</a:t>
            </a:r>
            <a:r>
              <a:rPr sz="1400" dirty="0">
                <a:latin typeface="Microsoft Sans Serif"/>
                <a:cs typeface="Microsoft Sans Serif"/>
              </a:rPr>
              <a:t>Çünkü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ilgilerimiz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doyumunu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etkileyen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önemli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faktördür.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71195" marR="598170" indent="-144780">
              <a:lnSpc>
                <a:spcPct val="100000"/>
              </a:lnSpc>
              <a:buSzPct val="92857"/>
              <a:buFont typeface="Wingdings"/>
              <a:buChar char=""/>
              <a:tabLst>
                <a:tab pos="3684904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Sevmediğimiz faaliyetlerle </a:t>
            </a:r>
            <a:r>
              <a:rPr sz="1400" dirty="0">
                <a:latin typeface="Microsoft Sans Serif"/>
                <a:cs typeface="Microsoft Sans Serif"/>
              </a:rPr>
              <a:t>dolu bir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işte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uzun yıllar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çalışmayı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sürdürmek;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stabil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olmak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mümkün 	olamayacaktır.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41605" marR="69215" indent="-141605" algn="ctr">
              <a:lnSpc>
                <a:spcPct val="100000"/>
              </a:lnSpc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dirty="0">
                <a:latin typeface="Microsoft Sans Serif"/>
                <a:cs typeface="Microsoft Sans Serif"/>
              </a:rPr>
              <a:t>İlgi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duyduğumuz,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sevdiğimiz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 işi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yaptığımız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takdirde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hem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işten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sağladığımız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doyumumuz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hem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iş</a:t>
            </a:r>
            <a:endParaRPr sz="1400">
              <a:latin typeface="Microsoft Sans Serif"/>
              <a:cs typeface="Microsoft Sans Serif"/>
            </a:endParaRPr>
          </a:p>
          <a:p>
            <a:pPr marR="63500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performansımız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artacaktır.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80670" lvl="1" indent="-14478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"/>
              <a:tabLst>
                <a:tab pos="280670" algn="l"/>
              </a:tabLst>
            </a:pPr>
            <a:r>
              <a:rPr sz="1400" dirty="0">
                <a:latin typeface="Microsoft Sans Serif"/>
                <a:cs typeface="Microsoft Sans Serif"/>
              </a:rPr>
              <a:t>O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halde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sağlıklı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seçimi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yeteneklerimize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ek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ilgilerimizin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belirlenmesi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gerekmektedir.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730" y="249377"/>
            <a:ext cx="7002145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6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İLGİ</a:t>
            </a:r>
            <a:endParaRPr sz="3600"/>
          </a:p>
          <a:p>
            <a:pPr marL="12700" marR="5080" algn="ctr">
              <a:lnSpc>
                <a:spcPct val="120000"/>
              </a:lnSpc>
              <a:spcBef>
                <a:spcPts val="77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İlgilerin</a:t>
            </a:r>
            <a:r>
              <a:rPr sz="1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oluşumunda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içsel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dinamikler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kadar,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aile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yapısı,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sosyal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sınıf,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kültür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çevre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gibi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faktörlerin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etkili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olduğu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söylenebilir.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670431"/>
            <a:ext cx="870204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9137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İlgi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konusunu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kuramcılardan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Super’a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bireylerin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ilgilerini </a:t>
            </a:r>
            <a:r>
              <a:rPr sz="1400" dirty="0">
                <a:latin typeface="Microsoft Sans Serif"/>
                <a:cs typeface="Microsoft Sans Serif"/>
              </a:rPr>
              <a:t>tanımanın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dört </a:t>
            </a:r>
            <a:r>
              <a:rPr sz="1400" dirty="0">
                <a:latin typeface="Microsoft Sans Serif"/>
                <a:cs typeface="Microsoft Sans Serif"/>
              </a:rPr>
              <a:t>temel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yolu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vardır;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70180" algn="l"/>
              </a:tabLst>
            </a:pPr>
            <a:r>
              <a:rPr sz="1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İfade</a:t>
            </a:r>
            <a:r>
              <a:rPr sz="1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Edilen</a:t>
            </a:r>
            <a:r>
              <a:rPr sz="1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Font typeface="Arial"/>
              <a:buAutoNum type="arabicParenR"/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sözcükleriyle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ifade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ettiği;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neleri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yapmaktan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hoşlandığı,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neleri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yapmaktan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hoşlanmadığını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sözlü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olarak </a:t>
            </a:r>
            <a:r>
              <a:rPr sz="1400" dirty="0">
                <a:latin typeface="Microsoft Sans Serif"/>
                <a:cs typeface="Microsoft Sans Serif"/>
              </a:rPr>
              <a:t>açıklaması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2"/>
              <a:tabLst>
                <a:tab pos="170180" algn="l"/>
              </a:tabLst>
            </a:pP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Gözlemlenen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FF0000"/>
              </a:buClr>
              <a:buFont typeface="Arial"/>
              <a:buAutoNum type="arabicParenR" startAt="2"/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davranışlarına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yaptığı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faaliyetlere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(sıklıkla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 ettiği)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bakarak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3"/>
              <a:tabLst>
                <a:tab pos="170180" algn="l"/>
              </a:tabLst>
            </a:pP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Envanterlerle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Ölçülen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Font typeface="Arial"/>
              <a:buAutoNum type="arabicParenR" startAt="3"/>
            </a:pPr>
            <a:endParaRPr sz="1400">
              <a:latin typeface="Arial"/>
              <a:cs typeface="Arial"/>
            </a:endParaRPr>
          </a:p>
          <a:p>
            <a:pPr marL="12700" marR="3634104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Envanterlerden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elde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sonuçlara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 </a:t>
            </a:r>
            <a:r>
              <a:rPr sz="1400" dirty="0">
                <a:latin typeface="Microsoft Sans Serif"/>
                <a:cs typeface="Microsoft Sans Serif"/>
              </a:rPr>
              <a:t>(Kuder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İlgi Envanteri,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tüm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Lise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kademelerinde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uygulanabilir.)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(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Akademik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Benlik Kavramı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Ölçeği,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Ortaokul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sınıflarda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tüm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Lise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kademelerinde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uygulanabilir.)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4"/>
              <a:tabLst>
                <a:tab pos="170180" algn="l"/>
              </a:tabLst>
            </a:pP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Testlerle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Ölçülen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4138295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Testlerden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sonuçlara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bakarak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belirlenen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ilgiler. </a:t>
            </a:r>
            <a:r>
              <a:rPr sz="1400" spc="-20" dirty="0">
                <a:latin typeface="Microsoft Sans Serif"/>
                <a:cs typeface="Microsoft Sans Serif"/>
              </a:rPr>
              <a:t>(Yetenek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testleri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sonucuna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yordanması.)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BE2D0E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06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B682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27296" y="2953334"/>
            <a:ext cx="2093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KİŞİLİK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3629405" y="3685158"/>
            <a:ext cx="388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ÖZELLİKLERİ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1691" y="1468374"/>
            <a:ext cx="6426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Meslek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seçiminde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dikkate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alınması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gereken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 diğer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etmen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de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özellikleridir.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2236724"/>
            <a:ext cx="8272780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İnsanın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sahip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olduğu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insanda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oranda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araya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gelerek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biricik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insanı</a:t>
            </a:r>
            <a:r>
              <a:rPr sz="1400" spc="1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oluşturmuştur.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Kişiliğimizi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oluşturan</a:t>
            </a:r>
            <a:r>
              <a:rPr sz="14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temel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unsurlar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insanda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oranlarda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araya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gelmiştir.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3346145"/>
            <a:ext cx="8271509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Bu farklılık,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 anne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babalardan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gen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donanımlarıyla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dünyaya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gelmemizin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yanında farklı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sosyal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ortamlarda</a:t>
            </a:r>
            <a:r>
              <a:rPr sz="14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koşullarda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yaşamamızın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sonucudur.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4455921"/>
            <a:ext cx="7115175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Kişilik,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bireylerin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duygu, düşünce,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davranış biçimleri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alışkanlıklarını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içinde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barındıran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bireyleri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benzersiz</a:t>
            </a:r>
            <a:r>
              <a:rPr sz="14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kılan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özelliklerdir.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5608421"/>
            <a:ext cx="7016750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Kişilik,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içinde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yaşadığımız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çevreye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kendimize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özgü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 şekilde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uyum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sağlamamızı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belirler;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Bireyin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değişik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durumlarda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nasıl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davranacağının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belirlenmesinde</a:t>
            </a:r>
            <a:r>
              <a:rPr sz="14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önemli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rol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oynar.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355600"/>
            <a:ext cx="6696075" cy="635000"/>
          </a:xfrm>
          <a:prstGeom prst="rect">
            <a:avLst/>
          </a:prstGeom>
          <a:solidFill>
            <a:srgbClr val="FF6666"/>
          </a:solidFill>
          <a:ln w="12700">
            <a:solidFill>
              <a:srgbClr val="7E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3500" dirty="0">
                <a:solidFill>
                  <a:srgbClr val="252525"/>
                </a:solidFill>
              </a:rPr>
              <a:t>KİŞİLİK</a:t>
            </a:r>
            <a:r>
              <a:rPr sz="3500" spc="-80" dirty="0">
                <a:solidFill>
                  <a:srgbClr val="252525"/>
                </a:solidFill>
              </a:rPr>
              <a:t> </a:t>
            </a:r>
            <a:r>
              <a:rPr sz="3500" spc="-10" dirty="0">
                <a:solidFill>
                  <a:srgbClr val="252525"/>
                </a:solidFill>
              </a:rPr>
              <a:t>ÖZELLİKLERİ</a:t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389634"/>
            <a:ext cx="8843645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Kişiliğin</a:t>
            </a:r>
            <a:r>
              <a:rPr sz="18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yüzlerce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boyutu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vardır.</a:t>
            </a:r>
            <a:r>
              <a:rPr sz="18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Bunlardan</a:t>
            </a:r>
            <a:r>
              <a:rPr sz="18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bazıları;</a:t>
            </a:r>
            <a:endParaRPr sz="1800">
              <a:latin typeface="Microsoft Sans Serif"/>
              <a:cs typeface="Microsoft Sans Serif"/>
            </a:endParaRPr>
          </a:p>
          <a:p>
            <a:pPr marL="327660">
              <a:lnSpc>
                <a:spcPct val="100000"/>
              </a:lnSpc>
              <a:tabLst>
                <a:tab pos="52571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</a:t>
            </a:r>
            <a:r>
              <a:rPr sz="18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saygı,</a:t>
            </a:r>
            <a:r>
              <a:rPr sz="1800" spc="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denetim,</a:t>
            </a:r>
            <a:r>
              <a:rPr sz="18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yetkinlik,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güven, </a:t>
            </a:r>
            <a:r>
              <a:rPr sz="1800" spc="725" dirty="0">
                <a:solidFill>
                  <a:srgbClr val="252525"/>
                </a:solidFill>
                <a:latin typeface="Microsoft Sans Serif"/>
                <a:cs typeface="Microsoft Sans Serif"/>
              </a:rPr>
              <a:t>…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	gibi</a:t>
            </a:r>
            <a:r>
              <a:rPr sz="18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özelliklerdir.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3695" marR="5080" indent="-340995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Kişiliğin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bütün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boyutları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çalışma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davranışları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ile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ilişkilidir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kariyer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gelişimini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etkilemektedir.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Hemen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hemen</a:t>
            </a:r>
            <a:r>
              <a:rPr sz="18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bireyin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kariyerinin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temel</a:t>
            </a:r>
            <a:r>
              <a:rPr sz="18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taşları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onun</a:t>
            </a:r>
            <a:r>
              <a:rPr sz="1800" spc="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tarafından</a:t>
            </a:r>
            <a:r>
              <a:rPr sz="1800" spc="32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belirlenmektedir</a:t>
            </a:r>
            <a:r>
              <a:rPr sz="1800" spc="33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çünkü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meslek</a:t>
            </a:r>
            <a:r>
              <a:rPr sz="1800" spc="32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33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özellikleri 	gerektirmektedir.</a:t>
            </a:r>
            <a:r>
              <a:rPr sz="18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Clr>
                <a:srgbClr val="252525"/>
              </a:buClr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53695" marR="6350" indent="-340995" algn="just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değişkenlerinin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ölçülmesi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bağımsız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ölçekler,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envanterler</a:t>
            </a:r>
            <a:r>
              <a:rPr sz="1800" spc="1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testler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geliştirilmiştir.</a:t>
            </a:r>
            <a:r>
              <a:rPr sz="1800" spc="19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Örneğin;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Hacettepe</a:t>
            </a:r>
            <a:r>
              <a:rPr sz="1800" spc="18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9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Envanteri</a:t>
            </a:r>
            <a:r>
              <a:rPr sz="1800" spc="18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,</a:t>
            </a:r>
            <a:r>
              <a:rPr sz="1800" spc="19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(14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üstü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bireylere 	uygulanabilir)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52525"/>
              </a:buClr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1945"/>
              </a:lnSpc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Holland’ın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Tipoloji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Kuramı,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Goldberg’in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Beş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Faktör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Modeli,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Eysenck’in</a:t>
            </a:r>
            <a:r>
              <a:rPr sz="1800" spc="10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Kuramı belli</a:t>
            </a:r>
            <a:r>
              <a:rPr sz="18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başlı</a:t>
            </a:r>
            <a:r>
              <a:rPr sz="18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kuramlarıdır.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355600"/>
            <a:ext cx="6696075" cy="635000"/>
          </a:xfrm>
          <a:prstGeom prst="rect">
            <a:avLst/>
          </a:prstGeom>
          <a:solidFill>
            <a:srgbClr val="6BD2F5"/>
          </a:solidFill>
          <a:ln w="12700">
            <a:solidFill>
              <a:srgbClr val="085774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3500" dirty="0">
                <a:solidFill>
                  <a:srgbClr val="4D4D4D"/>
                </a:solidFill>
              </a:rPr>
              <a:t>KİŞİLİK</a:t>
            </a:r>
            <a:r>
              <a:rPr sz="3500" spc="-80" dirty="0">
                <a:solidFill>
                  <a:srgbClr val="4D4D4D"/>
                </a:solidFill>
              </a:rPr>
              <a:t> </a:t>
            </a:r>
            <a:r>
              <a:rPr sz="3500" spc="-10" dirty="0">
                <a:solidFill>
                  <a:srgbClr val="4D4D4D"/>
                </a:solidFill>
              </a:rPr>
              <a:t>ÖZELLİKLERİ</a:t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6F2F9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00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2826" y="2953334"/>
            <a:ext cx="2499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252525"/>
                </a:solidFill>
              </a:rPr>
              <a:t>MESLEK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3798570" y="3685158"/>
            <a:ext cx="3549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DEĞERLERİ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095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62" y="428561"/>
            <a:ext cx="7315200" cy="716280"/>
          </a:xfrm>
          <a:prstGeom prst="rect">
            <a:avLst/>
          </a:prstGeom>
          <a:solidFill>
            <a:srgbClr val="FFC000"/>
          </a:solidFill>
          <a:ln w="12700">
            <a:solidFill>
              <a:srgbClr val="003767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75"/>
              </a:spcBef>
            </a:pPr>
            <a:r>
              <a:rPr sz="4400" dirty="0">
                <a:solidFill>
                  <a:srgbClr val="4D4D4D"/>
                </a:solidFill>
              </a:rPr>
              <a:t>MESLEK</a:t>
            </a:r>
            <a:r>
              <a:rPr sz="4400" spc="-90" dirty="0">
                <a:solidFill>
                  <a:srgbClr val="4D4D4D"/>
                </a:solidFill>
              </a:rPr>
              <a:t> </a:t>
            </a:r>
            <a:r>
              <a:rPr sz="4400" spc="-10" dirty="0">
                <a:solidFill>
                  <a:srgbClr val="4D4D4D"/>
                </a:solidFill>
              </a:rPr>
              <a:t>DEĞERLERİ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70966" y="1323949"/>
            <a:ext cx="7940040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439420" indent="738505">
              <a:lnSpc>
                <a:spcPct val="120100"/>
              </a:lnSpc>
              <a:spcBef>
                <a:spcPts val="95"/>
              </a:spcBef>
              <a:tabLst>
                <a:tab pos="2571750" algn="l"/>
              </a:tabLst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Değerler;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tutumlar,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ilgiler,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ihtiyaçlar,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ki</a:t>
            </a:r>
            <a:r>
              <a:rPr lang="tr-TR" sz="2000" spc="-8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8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ilik</a:t>
            </a:r>
            <a:r>
              <a:rPr sz="2000" spc="-2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özellikleri,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normlar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ile</a:t>
            </a:r>
            <a:r>
              <a:rPr sz="20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birlikte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	</a:t>
            </a:r>
            <a:r>
              <a:rPr sz="2000" dirty="0" err="1">
                <a:solidFill>
                  <a:srgbClr val="FF0000"/>
                </a:solidFill>
                <a:latin typeface="Microsoft Sans Serif"/>
                <a:cs typeface="Microsoft Sans Serif"/>
              </a:rPr>
              <a:t>sosyal</a:t>
            </a:r>
            <a:r>
              <a:rPr sz="20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ya</a:t>
            </a:r>
            <a:r>
              <a:rPr lang="tr-TR" sz="2000" spc="-9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ş</a:t>
            </a:r>
            <a:r>
              <a:rPr sz="2000" spc="-9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ama</a:t>
            </a:r>
            <a:r>
              <a:rPr sz="2000" spc="-2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uyum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sağlamamızı</a:t>
            </a:r>
            <a:r>
              <a:rPr sz="20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etkileyen</a:t>
            </a:r>
            <a:endParaRPr sz="2000" dirty="0">
              <a:latin typeface="Microsoft Sans Serif"/>
              <a:cs typeface="Microsoft Sans Serif"/>
            </a:endParaRPr>
          </a:p>
          <a:p>
            <a:pPr marL="286893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psikolojik</a:t>
            </a: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yapılardır.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7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ilgi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ihtiyaçlarımızla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yakından</a:t>
            </a:r>
            <a:r>
              <a:rPr sz="2000" spc="-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ili</a:t>
            </a:r>
            <a:r>
              <a:rPr lang="tr-TR" sz="2000" spc="-5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5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kilidir</a:t>
            </a:r>
            <a:r>
              <a:rPr sz="2000" spc="-2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içinde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ya</a:t>
            </a:r>
            <a:r>
              <a:rPr lang="tr-TR" sz="2000" spc="-1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1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adığımız</a:t>
            </a:r>
            <a:endParaRPr sz="2000" dirty="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toplumun</a:t>
            </a:r>
            <a:r>
              <a:rPr sz="2000" spc="-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norm,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inanç</a:t>
            </a:r>
            <a:r>
              <a:rPr sz="20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değerlerinden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etkilenir.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9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ula</a:t>
            </a:r>
            <a:r>
              <a:rPr lang="tr-TR" sz="2000" spc="-6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6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mayı</a:t>
            </a:r>
            <a:r>
              <a:rPr sz="2000" spc="-6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istediğimiz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hedeflere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atfettiğimiz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önemdir.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180340" marR="172720" indent="-635" algn="ctr">
              <a:lnSpc>
                <a:spcPct val="120000"/>
              </a:lnSpc>
              <a:tabLst>
                <a:tab pos="6003925" algn="l"/>
              </a:tabLst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içsel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003300"/>
                </a:solidFill>
                <a:latin typeface="Microsoft Sans Serif"/>
                <a:cs typeface="Microsoft Sans Serif"/>
              </a:rPr>
              <a:t>dıĢsal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olarak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ikiye</a:t>
            </a:r>
            <a:r>
              <a:rPr sz="20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ayrılır.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Örneğin; 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BaĢkalarına</a:t>
            </a:r>
            <a:r>
              <a:rPr sz="2000" spc="-6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yardım</a:t>
            </a:r>
            <a:r>
              <a:rPr sz="2000" spc="-4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etmek,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yenilik,</a:t>
            </a:r>
            <a:r>
              <a:rPr sz="20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çeĢitlilik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içsel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29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</a:t>
            </a:r>
            <a:r>
              <a:rPr lang="tr-TR" sz="2000" spc="-29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1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değerleri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iken,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Kazanç,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sosyal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statü,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güvenlik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gibi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ise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dı</a:t>
            </a:r>
            <a:r>
              <a:rPr lang="tr-TR" sz="2000" spc="-9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9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sal</a:t>
            </a:r>
            <a:r>
              <a:rPr sz="2000" spc="-2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29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</a:t>
            </a:r>
            <a:r>
              <a:rPr lang="tr-TR" sz="2000" spc="-29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değerlerdir.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472" y="1600276"/>
            <a:ext cx="869251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mesleği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birey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için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değerli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kılan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özelliklere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ise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meslek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değerleri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denir.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Meslek</a:t>
            </a:r>
            <a:r>
              <a:rPr sz="1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değerleri;</a:t>
            </a:r>
            <a:r>
              <a:rPr sz="1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girme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sonucunda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mesleğin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getirilerinden</a:t>
            </a:r>
            <a:r>
              <a:rPr sz="15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elde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edilen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doyumdur.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97860"/>
            <a:ext cx="898842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Mesleğin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kazanç</a:t>
            </a:r>
            <a:r>
              <a:rPr sz="1500" b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durumu,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sosyal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güvencesi,</a:t>
            </a:r>
            <a:r>
              <a:rPr sz="15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kazandırdığı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toplumsal</a:t>
            </a:r>
            <a:r>
              <a:rPr sz="1500" b="1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saygınlık</a:t>
            </a:r>
            <a:r>
              <a:rPr sz="15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bazı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değerleridir.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değerlerimizle</a:t>
            </a:r>
            <a:r>
              <a:rPr sz="15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uyumlu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seçmek</a:t>
            </a:r>
            <a:r>
              <a:rPr sz="15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yaptığımız</a:t>
            </a:r>
            <a:r>
              <a:rPr sz="15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işten</a:t>
            </a:r>
            <a:r>
              <a:rPr sz="15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doyum</a:t>
            </a:r>
            <a:r>
              <a:rPr sz="15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sağlamak</a:t>
            </a:r>
            <a:r>
              <a:rPr sz="15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5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işin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sürdürülebilirliği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açısından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oldukça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önemlidir.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FFFFFF"/>
              </a:buClr>
              <a:buFont typeface="Microsoft Sans Serif"/>
              <a:buChar char="•"/>
            </a:pPr>
            <a:endParaRPr sz="150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mesleğe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atfedilen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bireyden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bireye</a:t>
            </a: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değişir.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mesleğin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cazip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yanı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birisi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yüksek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kazanç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iken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başkası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güvence,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diğeri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yeteneğini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kullanmasına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olanak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tanıması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veya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başka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biri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işin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saygınlığı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olabilir.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Microsoft Sans Serif"/>
              <a:buChar char="•"/>
            </a:pPr>
            <a:endParaRPr sz="15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Onlarca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değeri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bulunmaktadır.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2008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yılında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Gerçek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Pişkin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gerçekleştirilen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çalışmada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değeri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belirlenmiştir.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662" y="285686"/>
            <a:ext cx="7315200" cy="716280"/>
          </a:xfrm>
          <a:prstGeom prst="rect">
            <a:avLst/>
          </a:prstGeom>
          <a:solidFill>
            <a:srgbClr val="00AFEF"/>
          </a:solidFill>
          <a:ln w="12700">
            <a:solidFill>
              <a:srgbClr val="003767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75"/>
              </a:spcBef>
            </a:pPr>
            <a:r>
              <a:rPr sz="4400" dirty="0">
                <a:solidFill>
                  <a:srgbClr val="FFFFFF"/>
                </a:solidFill>
              </a:rPr>
              <a:t>MESLEK</a:t>
            </a:r>
            <a:r>
              <a:rPr sz="4400" spc="-2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DEĞERLERİ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7357"/>
            <a:ext cx="9144000" cy="260985"/>
          </a:xfrm>
          <a:custGeom>
            <a:avLst/>
            <a:gdLst/>
            <a:ahLst/>
            <a:cxnLst/>
            <a:rect l="l" t="t" r="r" b="b"/>
            <a:pathLst>
              <a:path w="9144000" h="260984">
                <a:moveTo>
                  <a:pt x="9144000" y="0"/>
                </a:moveTo>
                <a:lnTo>
                  <a:pt x="0" y="0"/>
                </a:lnTo>
                <a:lnTo>
                  <a:pt x="0" y="260642"/>
                </a:lnTo>
                <a:lnTo>
                  <a:pt x="9144000" y="260642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844" y="156464"/>
            <a:ext cx="629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1610" algn="l"/>
              </a:tabLst>
            </a:pP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MESLEK</a:t>
            </a:r>
            <a:r>
              <a:rPr sz="4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DEĞERLERİ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215" y="1689226"/>
            <a:ext cx="2794635" cy="44723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Ekonomik Kazanç</a:t>
            </a:r>
            <a:endParaRPr sz="1200">
              <a:latin typeface="Arial"/>
              <a:cs typeface="Arial"/>
            </a:endParaRPr>
          </a:p>
          <a:p>
            <a:pPr marL="193675" marR="18669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para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kazanma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yüksek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hayat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standartlarında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yaşama.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Toplumsal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Saygınlık</a:t>
            </a:r>
            <a:endParaRPr sz="1200">
              <a:latin typeface="Arial"/>
              <a:cs typeface="Arial"/>
            </a:endParaRPr>
          </a:p>
          <a:p>
            <a:pPr marL="12700" marR="5080" indent="284480">
              <a:lnSpc>
                <a:spcPct val="100000"/>
              </a:lnSpc>
              <a:spcBef>
                <a:spcPts val="740"/>
              </a:spcBef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Toplumda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saygın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yer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edinme,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yaptıklarından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ötürü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onurlandırılma,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statü</a:t>
            </a:r>
            <a:endParaRPr sz="1200">
              <a:latin typeface="Microsoft Sans Serif"/>
              <a:cs typeface="Microsoft Sans Serif"/>
            </a:endParaRPr>
          </a:p>
          <a:p>
            <a:pPr marL="70421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itibar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endParaRPr sz="1200">
              <a:latin typeface="Microsoft Sans Serif"/>
              <a:cs typeface="Microsoft Sans Serif"/>
            </a:endParaRPr>
          </a:p>
          <a:p>
            <a:pPr marR="27940" algn="ctr">
              <a:lnSpc>
                <a:spcPct val="100000"/>
              </a:lnSpc>
              <a:spcBef>
                <a:spcPts val="8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Sosyal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Güvence</a:t>
            </a:r>
            <a:endParaRPr sz="1200">
              <a:latin typeface="Arial"/>
              <a:cs typeface="Arial"/>
            </a:endParaRPr>
          </a:p>
          <a:p>
            <a:pPr marL="125095" marR="11811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İşsiz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kalmama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 gelecekte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kendini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güvende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hissedebilecek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emeklilik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gibi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endParaRPr sz="1200">
              <a:latin typeface="Microsoft Sans Serif"/>
              <a:cs typeface="Microsoft Sans Serif"/>
            </a:endParaRPr>
          </a:p>
          <a:p>
            <a:pPr marR="26034" algn="ctr">
              <a:lnSpc>
                <a:spcPct val="100000"/>
              </a:lnSpc>
              <a:spcBef>
                <a:spcPts val="79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Güvenlik</a:t>
            </a:r>
            <a:endParaRPr sz="1200">
              <a:latin typeface="Arial"/>
              <a:cs typeface="Arial"/>
            </a:endParaRPr>
          </a:p>
          <a:p>
            <a:pPr marL="26034" marR="1905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İşin,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tehlikelerden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uzak,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güvenli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koşullarda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yapılması.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R="26034" algn="ctr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Meslekte</a:t>
            </a:r>
            <a:r>
              <a:rPr sz="1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İlerleme</a:t>
            </a:r>
            <a:endParaRPr sz="1200">
              <a:latin typeface="Arial"/>
              <a:cs typeface="Arial"/>
            </a:endParaRPr>
          </a:p>
          <a:p>
            <a:pPr marL="109855" marR="10033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Bilgi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becerileri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geliştirerek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meslekte ilerleme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olanakları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1227" y="1833879"/>
            <a:ext cx="4757420" cy="4286885"/>
            <a:chOff x="681227" y="1833879"/>
            <a:chExt cx="4757420" cy="4286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802635"/>
              <a:ext cx="928116" cy="23180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92497" y="460247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2497" y="3679570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2497" y="2756788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11323" y="3707129"/>
              <a:ext cx="1050290" cy="276860"/>
            </a:xfrm>
            <a:custGeom>
              <a:avLst/>
              <a:gdLst/>
              <a:ahLst/>
              <a:cxnLst/>
              <a:rect l="l" t="t" r="r" b="b"/>
              <a:pathLst>
                <a:path w="1050289" h="276860">
                  <a:moveTo>
                    <a:pt x="1050289" y="0"/>
                  </a:moveTo>
                  <a:lnTo>
                    <a:pt x="532257" y="0"/>
                  </a:lnTo>
                  <a:lnTo>
                    <a:pt x="0" y="276860"/>
                  </a:lnTo>
                  <a:lnTo>
                    <a:pt x="518032" y="276860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2497" y="552529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2497" y="183387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4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A2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6516" y="3794749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6516" y="3871965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6516" y="3949181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BD8AE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6516" y="4026397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6516" y="4103740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5394" y="3972468"/>
              <a:ext cx="545465" cy="37465"/>
            </a:xfrm>
            <a:custGeom>
              <a:avLst/>
              <a:gdLst/>
              <a:ahLst/>
              <a:cxnLst/>
              <a:rect l="l" t="t" r="r" b="b"/>
              <a:pathLst>
                <a:path w="545464" h="37464">
                  <a:moveTo>
                    <a:pt x="545401" y="0"/>
                  </a:moveTo>
                  <a:lnTo>
                    <a:pt x="0" y="0"/>
                  </a:lnTo>
                  <a:lnTo>
                    <a:pt x="0" y="37175"/>
                  </a:lnTo>
                  <a:lnTo>
                    <a:pt x="545401" y="37175"/>
                  </a:lnTo>
                  <a:lnTo>
                    <a:pt x="54540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8655" y="4042282"/>
              <a:ext cx="951865" cy="622300"/>
            </a:xfrm>
            <a:custGeom>
              <a:avLst/>
              <a:gdLst/>
              <a:ahLst/>
              <a:cxnLst/>
              <a:rect l="l" t="t" r="r" b="b"/>
              <a:pathLst>
                <a:path w="951864" h="622300">
                  <a:moveTo>
                    <a:pt x="546481" y="0"/>
                  </a:moveTo>
                  <a:lnTo>
                    <a:pt x="0" y="19177"/>
                  </a:lnTo>
                  <a:lnTo>
                    <a:pt x="405130" y="622046"/>
                  </a:lnTo>
                  <a:lnTo>
                    <a:pt x="951738" y="602869"/>
                  </a:lnTo>
                  <a:lnTo>
                    <a:pt x="546481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8655" y="3312413"/>
              <a:ext cx="951865" cy="622300"/>
            </a:xfrm>
            <a:custGeom>
              <a:avLst/>
              <a:gdLst/>
              <a:ahLst/>
              <a:cxnLst/>
              <a:rect l="l" t="t" r="r" b="b"/>
              <a:pathLst>
                <a:path w="951864" h="622300">
                  <a:moveTo>
                    <a:pt x="405130" y="0"/>
                  </a:moveTo>
                  <a:lnTo>
                    <a:pt x="0" y="602869"/>
                  </a:lnTo>
                  <a:lnTo>
                    <a:pt x="546481" y="621919"/>
                  </a:lnTo>
                  <a:lnTo>
                    <a:pt x="951738" y="19050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0285" y="3887723"/>
              <a:ext cx="1085215" cy="207010"/>
            </a:xfrm>
            <a:custGeom>
              <a:avLst/>
              <a:gdLst/>
              <a:ahLst/>
              <a:cxnLst/>
              <a:rect l="l" t="t" r="r" b="b"/>
              <a:pathLst>
                <a:path w="1085214" h="207010">
                  <a:moveTo>
                    <a:pt x="0" y="0"/>
                  </a:moveTo>
                  <a:lnTo>
                    <a:pt x="0" y="206628"/>
                  </a:lnTo>
                  <a:lnTo>
                    <a:pt x="1084834" y="155828"/>
                  </a:lnTo>
                  <a:lnTo>
                    <a:pt x="1084834" y="5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244" y="3873245"/>
              <a:ext cx="78358" cy="235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74063" y="3863975"/>
              <a:ext cx="506730" cy="254635"/>
            </a:xfrm>
            <a:custGeom>
              <a:avLst/>
              <a:gdLst/>
              <a:ahLst/>
              <a:cxnLst/>
              <a:rect l="l" t="t" r="r" b="b"/>
              <a:pathLst>
                <a:path w="506730" h="254635">
                  <a:moveTo>
                    <a:pt x="0" y="0"/>
                  </a:moveTo>
                  <a:lnTo>
                    <a:pt x="0" y="254126"/>
                  </a:lnTo>
                  <a:lnTo>
                    <a:pt x="506222" y="230377"/>
                  </a:lnTo>
                  <a:lnTo>
                    <a:pt x="506222" y="23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5005" y="3983989"/>
              <a:ext cx="1094105" cy="276860"/>
            </a:xfrm>
            <a:custGeom>
              <a:avLst/>
              <a:gdLst/>
              <a:ahLst/>
              <a:cxnLst/>
              <a:rect l="l" t="t" r="r" b="b"/>
              <a:pathLst>
                <a:path w="1094104" h="276860">
                  <a:moveTo>
                    <a:pt x="523875" y="0"/>
                  </a:moveTo>
                  <a:lnTo>
                    <a:pt x="0" y="0"/>
                  </a:lnTo>
                  <a:lnTo>
                    <a:pt x="570103" y="276860"/>
                  </a:lnTo>
                  <a:lnTo>
                    <a:pt x="1093851" y="27686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0288" y="1833879"/>
              <a:ext cx="903605" cy="2020570"/>
            </a:xfrm>
            <a:custGeom>
              <a:avLst/>
              <a:gdLst/>
              <a:ahLst/>
              <a:cxnLst/>
              <a:rect l="l" t="t" r="r" b="b"/>
              <a:pathLst>
                <a:path w="903604" h="2020570">
                  <a:moveTo>
                    <a:pt x="901319" y="0"/>
                  </a:moveTo>
                  <a:lnTo>
                    <a:pt x="381" y="1963420"/>
                  </a:lnTo>
                  <a:lnTo>
                    <a:pt x="0" y="2020062"/>
                  </a:lnTo>
                  <a:lnTo>
                    <a:pt x="903605" y="591185"/>
                  </a:lnTo>
                  <a:lnTo>
                    <a:pt x="901319" y="0"/>
                  </a:lnTo>
                  <a:close/>
                </a:path>
              </a:pathLst>
            </a:custGeom>
            <a:solidFill>
              <a:srgbClr val="A2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0416" y="2756788"/>
              <a:ext cx="903605" cy="1172210"/>
            </a:xfrm>
            <a:custGeom>
              <a:avLst/>
              <a:gdLst/>
              <a:ahLst/>
              <a:cxnLst/>
              <a:rect l="l" t="t" r="r" b="b"/>
              <a:pathLst>
                <a:path w="903604" h="1172210">
                  <a:moveTo>
                    <a:pt x="902716" y="0"/>
                  </a:moveTo>
                  <a:lnTo>
                    <a:pt x="0" y="1118108"/>
                  </a:lnTo>
                  <a:lnTo>
                    <a:pt x="89" y="1131714"/>
                  </a:lnTo>
                  <a:lnTo>
                    <a:pt x="982" y="1158023"/>
                  </a:lnTo>
                  <a:lnTo>
                    <a:pt x="1143" y="1171702"/>
                  </a:lnTo>
                  <a:lnTo>
                    <a:pt x="903478" y="597788"/>
                  </a:lnTo>
                  <a:lnTo>
                    <a:pt x="902716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90396" y="3679444"/>
              <a:ext cx="903605" cy="594995"/>
            </a:xfrm>
            <a:custGeom>
              <a:avLst/>
              <a:gdLst/>
              <a:ahLst/>
              <a:cxnLst/>
              <a:rect l="l" t="t" r="r" b="b"/>
              <a:pathLst>
                <a:path w="903604" h="594995">
                  <a:moveTo>
                    <a:pt x="901592" y="0"/>
                  </a:moveTo>
                  <a:lnTo>
                    <a:pt x="1797" y="270509"/>
                  </a:lnTo>
                  <a:lnTo>
                    <a:pt x="0" y="288141"/>
                  </a:lnTo>
                  <a:lnTo>
                    <a:pt x="178" y="296211"/>
                  </a:lnTo>
                  <a:lnTo>
                    <a:pt x="976" y="305210"/>
                  </a:lnTo>
                  <a:lnTo>
                    <a:pt x="1035" y="325627"/>
                  </a:lnTo>
                  <a:lnTo>
                    <a:pt x="903497" y="594613"/>
                  </a:lnTo>
                  <a:lnTo>
                    <a:pt x="901592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1939" y="4102861"/>
              <a:ext cx="902335" cy="2016760"/>
            </a:xfrm>
            <a:custGeom>
              <a:avLst/>
              <a:gdLst/>
              <a:ahLst/>
              <a:cxnLst/>
              <a:rect l="l" t="t" r="r" b="b"/>
              <a:pathLst>
                <a:path w="902335" h="2016760">
                  <a:moveTo>
                    <a:pt x="0" y="0"/>
                  </a:moveTo>
                  <a:lnTo>
                    <a:pt x="254" y="58927"/>
                  </a:lnTo>
                  <a:lnTo>
                    <a:pt x="901700" y="2016760"/>
                  </a:lnTo>
                  <a:lnTo>
                    <a:pt x="901654" y="1473347"/>
                  </a:lnTo>
                  <a:lnTo>
                    <a:pt x="901826" y="1423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0416" y="4026407"/>
              <a:ext cx="903605" cy="1174750"/>
            </a:xfrm>
            <a:custGeom>
              <a:avLst/>
              <a:gdLst/>
              <a:ahLst/>
              <a:cxnLst/>
              <a:rect l="l" t="t" r="r" b="b"/>
              <a:pathLst>
                <a:path w="903604" h="1174750">
                  <a:moveTo>
                    <a:pt x="1143" y="0"/>
                  </a:moveTo>
                  <a:lnTo>
                    <a:pt x="982" y="13680"/>
                  </a:lnTo>
                  <a:lnTo>
                    <a:pt x="89" y="40040"/>
                  </a:lnTo>
                  <a:lnTo>
                    <a:pt x="0" y="53721"/>
                  </a:lnTo>
                  <a:lnTo>
                    <a:pt x="902716" y="1174496"/>
                  </a:lnTo>
                  <a:lnTo>
                    <a:pt x="903478" y="57937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732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252525"/>
                </a:solidFill>
              </a:rPr>
              <a:t>MESLEK</a:t>
            </a:r>
            <a:r>
              <a:rPr sz="5000" spc="35" dirty="0">
                <a:solidFill>
                  <a:srgbClr val="252525"/>
                </a:solidFill>
              </a:rPr>
              <a:t> </a:t>
            </a:r>
            <a:r>
              <a:rPr sz="5000" spc="-10" dirty="0">
                <a:solidFill>
                  <a:srgbClr val="252525"/>
                </a:solidFill>
              </a:rPr>
              <a:t>DEĞERLERİ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5570220" y="1856232"/>
            <a:ext cx="1587500" cy="3585210"/>
            <a:chOff x="5570220" y="1856232"/>
            <a:chExt cx="1587500" cy="3585210"/>
          </a:xfrm>
        </p:grpSpPr>
        <p:sp>
          <p:nvSpPr>
            <p:cNvPr id="4" name="object 4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0220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72125" y="1857375"/>
            <a:ext cx="1551305" cy="3024505"/>
          </a:xfrm>
          <a:prstGeom prst="rect">
            <a:avLst/>
          </a:prstGeom>
          <a:ln w="63500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200">
              <a:latin typeface="Times New Roman"/>
              <a:cs typeface="Times New Roman"/>
            </a:endParaRPr>
          </a:p>
          <a:p>
            <a:pPr marL="379095" marR="267335" indent="-63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Başkalarını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yönetecek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denetleyecek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konumda olma.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84091" y="1856232"/>
            <a:ext cx="1581785" cy="3578860"/>
            <a:chOff x="3784091" y="1856232"/>
            <a:chExt cx="1581785" cy="3578860"/>
          </a:xfrm>
        </p:grpSpPr>
        <p:sp>
          <p:nvSpPr>
            <p:cNvPr id="9" name="object 9"/>
            <p:cNvSpPr/>
            <p:nvPr/>
          </p:nvSpPr>
          <p:spPr>
            <a:xfrm>
              <a:off x="4840985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091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86123" y="1857375"/>
            <a:ext cx="1551305" cy="3024505"/>
          </a:xfrm>
          <a:prstGeom prst="rect">
            <a:avLst/>
          </a:prstGeom>
          <a:ln w="63500">
            <a:solidFill>
              <a:srgbClr val="97DC5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00">
              <a:latin typeface="Times New Roman"/>
              <a:cs typeface="Times New Roman"/>
            </a:endParaRPr>
          </a:p>
          <a:p>
            <a:pPr marL="372110" marR="260985" indent="1270" algn="ctr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Bağımsız olabilme,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işini başkalarına bağımlı olmadan istediği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gibi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yapabilme.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7964" y="1856232"/>
            <a:ext cx="1581785" cy="3569335"/>
            <a:chOff x="1997964" y="1856232"/>
            <a:chExt cx="1581785" cy="3569335"/>
          </a:xfrm>
        </p:grpSpPr>
        <p:sp>
          <p:nvSpPr>
            <p:cNvPr id="13" name="object 13"/>
            <p:cNvSpPr/>
            <p:nvPr/>
          </p:nvSpPr>
          <p:spPr>
            <a:xfrm>
              <a:off x="3054985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964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00250" y="1857375"/>
            <a:ext cx="1551305" cy="3024505"/>
          </a:xfrm>
          <a:prstGeom prst="rect">
            <a:avLst/>
          </a:prstGeom>
          <a:ln w="63500">
            <a:solidFill>
              <a:srgbClr val="333E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Times New Roman"/>
              <a:cs typeface="Times New Roman"/>
            </a:endParaRPr>
          </a:p>
          <a:p>
            <a:pPr marL="268605" marR="302260" indent="-1270"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yeniliklere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açık</a:t>
            </a:r>
            <a:r>
              <a:rPr sz="12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özgün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şeyler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düşünceler keşfetme,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tasarlama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bunları uygulayabilme olanağı 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0250" y="5572137"/>
            <a:ext cx="1566545" cy="432434"/>
          </a:xfrm>
          <a:prstGeom prst="rect">
            <a:avLst/>
          </a:prstGeom>
          <a:ln w="38100">
            <a:solidFill>
              <a:srgbClr val="333E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3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Yaratıcılık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6123" y="5572137"/>
            <a:ext cx="1566545" cy="432434"/>
          </a:xfrm>
          <a:prstGeom prst="rect">
            <a:avLst/>
          </a:prstGeom>
          <a:ln w="38100">
            <a:solidFill>
              <a:srgbClr val="97DC5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3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Bağımsızlık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2125" y="5572137"/>
            <a:ext cx="1566545" cy="432434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R="63500" algn="ctr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Güç</a:t>
            </a:r>
            <a:r>
              <a:rPr sz="1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Otorite</a:t>
            </a:r>
            <a:endParaRPr sz="1200">
              <a:latin typeface="Arial"/>
              <a:cs typeface="Arial"/>
            </a:endParaRPr>
          </a:p>
          <a:p>
            <a:pPr marR="65405" algn="ctr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Liderlik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3359" y="1856232"/>
            <a:ext cx="1594485" cy="3569335"/>
            <a:chOff x="213359" y="1856232"/>
            <a:chExt cx="1594485" cy="3569335"/>
          </a:xfrm>
        </p:grpSpPr>
        <p:sp>
          <p:nvSpPr>
            <p:cNvPr id="20" name="object 20"/>
            <p:cNvSpPr/>
            <p:nvPr/>
          </p:nvSpPr>
          <p:spPr>
            <a:xfrm>
              <a:off x="1283334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1856232"/>
              <a:ext cx="1552956" cy="302666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4287" y="1857375"/>
            <a:ext cx="1551305" cy="3024505"/>
          </a:xfrm>
          <a:prstGeom prst="rect">
            <a:avLst/>
          </a:prstGeom>
          <a:ln w="63500">
            <a:solidFill>
              <a:srgbClr val="5EBDE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Times New Roman"/>
              <a:cs typeface="Times New Roman"/>
            </a:endParaRPr>
          </a:p>
          <a:p>
            <a:pPr marL="264795" marR="249554" indent="1270"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becerileri işinde kullanabilme olanağı 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929" y="5540654"/>
            <a:ext cx="1566545" cy="432434"/>
          </a:xfrm>
          <a:prstGeom prst="rect">
            <a:avLst/>
          </a:prstGeom>
          <a:ln w="38100">
            <a:solidFill>
              <a:srgbClr val="5EBDE3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14020" marR="396240" indent="-59690">
              <a:lnSpc>
                <a:spcPct val="10000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Yetenekleri Kullanma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56347" y="1856232"/>
            <a:ext cx="1587500" cy="3585210"/>
            <a:chOff x="7356347" y="1856232"/>
            <a:chExt cx="1587500" cy="3585210"/>
          </a:xfrm>
        </p:grpSpPr>
        <p:sp>
          <p:nvSpPr>
            <p:cNvPr id="25" name="object 25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7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358126" y="1857375"/>
            <a:ext cx="1551305" cy="3024505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200">
              <a:latin typeface="Times New Roman"/>
              <a:cs typeface="Times New Roman"/>
            </a:endParaRPr>
          </a:p>
          <a:p>
            <a:pPr marL="309245" marR="280670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yeniliklere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açık</a:t>
            </a:r>
            <a:r>
              <a:rPr sz="12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 kendini</a:t>
            </a:r>
            <a:endParaRPr sz="1200">
              <a:latin typeface="Microsoft Sans Serif"/>
              <a:cs typeface="Microsoft Sans Serif"/>
            </a:endParaRPr>
          </a:p>
          <a:p>
            <a:pPr marL="22225" algn="ctr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güncelleyebilmesi.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8126" y="5572137"/>
            <a:ext cx="1566545" cy="43243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894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Yenilik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280" y="648461"/>
            <a:ext cx="7399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1190" marR="5080" indent="-61912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MESLEK</a:t>
            </a:r>
            <a:r>
              <a:rPr sz="4000" spc="-16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SEÇİMİNİ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ETKİLEYEN </a:t>
            </a:r>
            <a:r>
              <a:rPr sz="4000" dirty="0">
                <a:solidFill>
                  <a:srgbClr val="FFFFFF"/>
                </a:solidFill>
              </a:rPr>
              <a:t>PSİKOLOJİK</a:t>
            </a:r>
            <a:r>
              <a:rPr sz="4000" spc="-23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FAKTÖRLER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64819" y="2726207"/>
            <a:ext cx="3108325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Yetenek</a:t>
            </a:r>
            <a:endParaRPr sz="2800" dirty="0">
              <a:latin typeface="Microsoft Sans Serif"/>
              <a:cs typeface="Microsoft Sans Serif"/>
            </a:endParaRPr>
          </a:p>
          <a:p>
            <a:pPr marL="422275" indent="-409575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İlgi</a:t>
            </a:r>
            <a:endParaRPr sz="2800" dirty="0">
              <a:latin typeface="Microsoft Sans Serif"/>
              <a:cs typeface="Microsoft Sans Serif"/>
            </a:endParaRPr>
          </a:p>
          <a:p>
            <a:pPr marL="421640" indent="-408940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21640" algn="l"/>
              </a:tabLst>
            </a:pPr>
            <a:r>
              <a:rPr sz="28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Ki</a:t>
            </a:r>
            <a:r>
              <a:rPr lang="tr-TR" sz="28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ş</a:t>
            </a:r>
            <a:r>
              <a:rPr sz="2800" spc="-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ilik</a:t>
            </a:r>
            <a:r>
              <a:rPr sz="2800" spc="-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Özellikleri</a:t>
            </a:r>
            <a:endParaRPr sz="2800" dirty="0">
              <a:latin typeface="Microsoft Sans Serif"/>
              <a:cs typeface="Microsoft Sans Serif"/>
            </a:endParaRPr>
          </a:p>
          <a:p>
            <a:pPr marL="422275" indent="-40957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Mesleki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Değerler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07681" y="5008371"/>
            <a:ext cx="652780" cy="1365885"/>
            <a:chOff x="8207681" y="5008371"/>
            <a:chExt cx="652780" cy="1365885"/>
          </a:xfrm>
        </p:grpSpPr>
        <p:sp>
          <p:nvSpPr>
            <p:cNvPr id="3" name="object 3"/>
            <p:cNvSpPr/>
            <p:nvPr/>
          </p:nvSpPr>
          <p:spPr>
            <a:xfrm>
              <a:off x="8229906" y="5030596"/>
              <a:ext cx="608330" cy="978535"/>
            </a:xfrm>
            <a:custGeom>
              <a:avLst/>
              <a:gdLst/>
              <a:ahLst/>
              <a:cxnLst/>
              <a:rect l="l" t="t" r="r" b="b"/>
              <a:pathLst>
                <a:path w="608329" h="978535">
                  <a:moveTo>
                    <a:pt x="303986" y="0"/>
                  </a:moveTo>
                  <a:lnTo>
                    <a:pt x="350624" y="4768"/>
                  </a:lnTo>
                  <a:lnTo>
                    <a:pt x="396373" y="19064"/>
                  </a:lnTo>
                  <a:lnTo>
                    <a:pt x="440341" y="42876"/>
                  </a:lnTo>
                  <a:lnTo>
                    <a:pt x="481639" y="76191"/>
                  </a:lnTo>
                  <a:lnTo>
                    <a:pt x="519378" y="118998"/>
                  </a:lnTo>
                  <a:lnTo>
                    <a:pt x="544727" y="157261"/>
                  </a:lnTo>
                  <a:lnTo>
                    <a:pt x="565851" y="198481"/>
                  </a:lnTo>
                  <a:lnTo>
                    <a:pt x="582750" y="242120"/>
                  </a:lnTo>
                  <a:lnTo>
                    <a:pt x="595424" y="287640"/>
                  </a:lnTo>
                  <a:lnTo>
                    <a:pt x="603874" y="334503"/>
                  </a:lnTo>
                  <a:lnTo>
                    <a:pt x="608099" y="382173"/>
                  </a:lnTo>
                  <a:lnTo>
                    <a:pt x="608099" y="430111"/>
                  </a:lnTo>
                  <a:lnTo>
                    <a:pt x="603874" y="477780"/>
                  </a:lnTo>
                  <a:lnTo>
                    <a:pt x="595424" y="524642"/>
                  </a:lnTo>
                  <a:lnTo>
                    <a:pt x="582750" y="570159"/>
                  </a:lnTo>
                  <a:lnTo>
                    <a:pt x="565851" y="613795"/>
                  </a:lnTo>
                  <a:lnTo>
                    <a:pt x="544727" y="655010"/>
                  </a:lnTo>
                  <a:lnTo>
                    <a:pt x="519378" y="693267"/>
                  </a:lnTo>
                  <a:lnTo>
                    <a:pt x="446353" y="790663"/>
                  </a:lnTo>
                  <a:lnTo>
                    <a:pt x="446353" y="899299"/>
                  </a:lnTo>
                  <a:lnTo>
                    <a:pt x="441693" y="930072"/>
                  </a:lnTo>
                  <a:lnTo>
                    <a:pt x="428985" y="955201"/>
                  </a:lnTo>
                  <a:lnTo>
                    <a:pt x="410134" y="972144"/>
                  </a:lnTo>
                  <a:lnTo>
                    <a:pt x="387044" y="978357"/>
                  </a:lnTo>
                  <a:lnTo>
                    <a:pt x="221055" y="978357"/>
                  </a:lnTo>
                  <a:lnTo>
                    <a:pt x="197964" y="972144"/>
                  </a:lnTo>
                  <a:lnTo>
                    <a:pt x="179113" y="955201"/>
                  </a:lnTo>
                  <a:lnTo>
                    <a:pt x="166405" y="930072"/>
                  </a:lnTo>
                  <a:lnTo>
                    <a:pt x="161746" y="899299"/>
                  </a:lnTo>
                  <a:lnTo>
                    <a:pt x="161746" y="790663"/>
                  </a:lnTo>
                  <a:lnTo>
                    <a:pt x="88721" y="693267"/>
                  </a:lnTo>
                  <a:lnTo>
                    <a:pt x="63372" y="655010"/>
                  </a:lnTo>
                  <a:lnTo>
                    <a:pt x="42248" y="613795"/>
                  </a:lnTo>
                  <a:lnTo>
                    <a:pt x="25348" y="570159"/>
                  </a:lnTo>
                  <a:lnTo>
                    <a:pt x="12674" y="524642"/>
                  </a:lnTo>
                  <a:lnTo>
                    <a:pt x="4224" y="477780"/>
                  </a:lnTo>
                  <a:lnTo>
                    <a:pt x="0" y="430111"/>
                  </a:lnTo>
                  <a:lnTo>
                    <a:pt x="0" y="382173"/>
                  </a:lnTo>
                  <a:lnTo>
                    <a:pt x="4224" y="334503"/>
                  </a:lnTo>
                  <a:lnTo>
                    <a:pt x="12674" y="287640"/>
                  </a:lnTo>
                  <a:lnTo>
                    <a:pt x="25348" y="242120"/>
                  </a:lnTo>
                  <a:lnTo>
                    <a:pt x="42248" y="198481"/>
                  </a:lnTo>
                  <a:lnTo>
                    <a:pt x="63372" y="157261"/>
                  </a:lnTo>
                  <a:lnTo>
                    <a:pt x="88721" y="118998"/>
                  </a:lnTo>
                  <a:lnTo>
                    <a:pt x="126458" y="76191"/>
                  </a:lnTo>
                  <a:lnTo>
                    <a:pt x="167749" y="42876"/>
                  </a:lnTo>
                  <a:lnTo>
                    <a:pt x="211698" y="19064"/>
                  </a:lnTo>
                  <a:lnTo>
                    <a:pt x="257409" y="4768"/>
                  </a:lnTo>
                  <a:lnTo>
                    <a:pt x="303986" y="0"/>
                  </a:lnTo>
                  <a:close/>
                </a:path>
              </a:pathLst>
            </a:custGeom>
            <a:ln w="44450">
              <a:solidFill>
                <a:srgbClr val="00B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2574" y="5442584"/>
              <a:ext cx="262890" cy="931544"/>
            </a:xfrm>
            <a:custGeom>
              <a:avLst/>
              <a:gdLst/>
              <a:ahLst/>
              <a:cxnLst/>
              <a:rect l="l" t="t" r="r" b="b"/>
              <a:pathLst>
                <a:path w="262890" h="931545">
                  <a:moveTo>
                    <a:pt x="229870" y="895019"/>
                  </a:moveTo>
                  <a:lnTo>
                    <a:pt x="227723" y="880821"/>
                  </a:lnTo>
                  <a:lnTo>
                    <a:pt x="221881" y="869226"/>
                  </a:lnTo>
                  <a:lnTo>
                    <a:pt x="213194" y="861402"/>
                  </a:lnTo>
                  <a:lnTo>
                    <a:pt x="202565" y="858532"/>
                  </a:lnTo>
                  <a:lnTo>
                    <a:pt x="60198" y="858532"/>
                  </a:lnTo>
                  <a:lnTo>
                    <a:pt x="49555" y="861402"/>
                  </a:lnTo>
                  <a:lnTo>
                    <a:pt x="40868" y="869226"/>
                  </a:lnTo>
                  <a:lnTo>
                    <a:pt x="35026" y="880821"/>
                  </a:lnTo>
                  <a:lnTo>
                    <a:pt x="32893" y="895019"/>
                  </a:lnTo>
                  <a:lnTo>
                    <a:pt x="35026" y="909231"/>
                  </a:lnTo>
                  <a:lnTo>
                    <a:pt x="40868" y="920826"/>
                  </a:lnTo>
                  <a:lnTo>
                    <a:pt x="49555" y="928649"/>
                  </a:lnTo>
                  <a:lnTo>
                    <a:pt x="60198" y="931506"/>
                  </a:lnTo>
                  <a:lnTo>
                    <a:pt x="202565" y="931506"/>
                  </a:lnTo>
                  <a:lnTo>
                    <a:pt x="213194" y="928649"/>
                  </a:lnTo>
                  <a:lnTo>
                    <a:pt x="221881" y="920826"/>
                  </a:lnTo>
                  <a:lnTo>
                    <a:pt x="227723" y="909231"/>
                  </a:lnTo>
                  <a:lnTo>
                    <a:pt x="229870" y="895019"/>
                  </a:lnTo>
                  <a:close/>
                </a:path>
                <a:path w="262890" h="931545">
                  <a:moveTo>
                    <a:pt x="251714" y="781926"/>
                  </a:moveTo>
                  <a:lnTo>
                    <a:pt x="249567" y="767727"/>
                  </a:lnTo>
                  <a:lnTo>
                    <a:pt x="243725" y="756132"/>
                  </a:lnTo>
                  <a:lnTo>
                    <a:pt x="235038" y="748309"/>
                  </a:lnTo>
                  <a:lnTo>
                    <a:pt x="224409" y="745439"/>
                  </a:lnTo>
                  <a:lnTo>
                    <a:pt x="38354" y="745439"/>
                  </a:lnTo>
                  <a:lnTo>
                    <a:pt x="27686" y="748309"/>
                  </a:lnTo>
                  <a:lnTo>
                    <a:pt x="18961" y="756132"/>
                  </a:lnTo>
                  <a:lnTo>
                    <a:pt x="13081" y="767727"/>
                  </a:lnTo>
                  <a:lnTo>
                    <a:pt x="10922" y="781926"/>
                  </a:lnTo>
                  <a:lnTo>
                    <a:pt x="13081" y="796137"/>
                  </a:lnTo>
                  <a:lnTo>
                    <a:pt x="18961" y="807732"/>
                  </a:lnTo>
                  <a:lnTo>
                    <a:pt x="27686" y="815555"/>
                  </a:lnTo>
                  <a:lnTo>
                    <a:pt x="38354" y="818413"/>
                  </a:lnTo>
                  <a:lnTo>
                    <a:pt x="224409" y="818413"/>
                  </a:lnTo>
                  <a:lnTo>
                    <a:pt x="235038" y="815555"/>
                  </a:lnTo>
                  <a:lnTo>
                    <a:pt x="243725" y="807732"/>
                  </a:lnTo>
                  <a:lnTo>
                    <a:pt x="249567" y="796137"/>
                  </a:lnTo>
                  <a:lnTo>
                    <a:pt x="251714" y="781926"/>
                  </a:lnTo>
                  <a:close/>
                </a:path>
                <a:path w="262890" h="931545">
                  <a:moveTo>
                    <a:pt x="259588" y="80264"/>
                  </a:moveTo>
                  <a:lnTo>
                    <a:pt x="242189" y="54991"/>
                  </a:lnTo>
                  <a:lnTo>
                    <a:pt x="240157" y="55118"/>
                  </a:lnTo>
                  <a:lnTo>
                    <a:pt x="238506" y="57531"/>
                  </a:lnTo>
                  <a:lnTo>
                    <a:pt x="237998" y="57277"/>
                  </a:lnTo>
                  <a:lnTo>
                    <a:pt x="210058" y="57277"/>
                  </a:lnTo>
                  <a:lnTo>
                    <a:pt x="210058" y="22860"/>
                  </a:lnTo>
                  <a:lnTo>
                    <a:pt x="208711" y="13995"/>
                  </a:lnTo>
                  <a:lnTo>
                    <a:pt x="205054" y="6718"/>
                  </a:lnTo>
                  <a:lnTo>
                    <a:pt x="199605" y="1816"/>
                  </a:lnTo>
                  <a:lnTo>
                    <a:pt x="192913" y="0"/>
                  </a:lnTo>
                  <a:lnTo>
                    <a:pt x="186283" y="1816"/>
                  </a:lnTo>
                  <a:lnTo>
                    <a:pt x="180873" y="6718"/>
                  </a:lnTo>
                  <a:lnTo>
                    <a:pt x="177228" y="13995"/>
                  </a:lnTo>
                  <a:lnTo>
                    <a:pt x="175895" y="22860"/>
                  </a:lnTo>
                  <a:lnTo>
                    <a:pt x="175895" y="57277"/>
                  </a:lnTo>
                  <a:lnTo>
                    <a:pt x="152400" y="57277"/>
                  </a:lnTo>
                  <a:lnTo>
                    <a:pt x="152400" y="22860"/>
                  </a:lnTo>
                  <a:lnTo>
                    <a:pt x="151053" y="13995"/>
                  </a:lnTo>
                  <a:lnTo>
                    <a:pt x="147408" y="6718"/>
                  </a:lnTo>
                  <a:lnTo>
                    <a:pt x="141998" y="1816"/>
                  </a:lnTo>
                  <a:lnTo>
                    <a:pt x="135382" y="0"/>
                  </a:lnTo>
                  <a:lnTo>
                    <a:pt x="128727" y="1816"/>
                  </a:lnTo>
                  <a:lnTo>
                    <a:pt x="123278" y="6718"/>
                  </a:lnTo>
                  <a:lnTo>
                    <a:pt x="119583" y="13995"/>
                  </a:lnTo>
                  <a:lnTo>
                    <a:pt x="118237" y="22860"/>
                  </a:lnTo>
                  <a:lnTo>
                    <a:pt x="118237" y="57277"/>
                  </a:lnTo>
                  <a:lnTo>
                    <a:pt x="94869" y="57277"/>
                  </a:lnTo>
                  <a:lnTo>
                    <a:pt x="94869" y="22860"/>
                  </a:lnTo>
                  <a:lnTo>
                    <a:pt x="93522" y="13995"/>
                  </a:lnTo>
                  <a:lnTo>
                    <a:pt x="89877" y="6718"/>
                  </a:lnTo>
                  <a:lnTo>
                    <a:pt x="84467" y="1816"/>
                  </a:lnTo>
                  <a:lnTo>
                    <a:pt x="77851" y="0"/>
                  </a:lnTo>
                  <a:lnTo>
                    <a:pt x="71145" y="1816"/>
                  </a:lnTo>
                  <a:lnTo>
                    <a:pt x="65697" y="6718"/>
                  </a:lnTo>
                  <a:lnTo>
                    <a:pt x="62039" y="13995"/>
                  </a:lnTo>
                  <a:lnTo>
                    <a:pt x="60706" y="22860"/>
                  </a:lnTo>
                  <a:lnTo>
                    <a:pt x="60706" y="57277"/>
                  </a:lnTo>
                  <a:lnTo>
                    <a:pt x="31877" y="57277"/>
                  </a:lnTo>
                  <a:lnTo>
                    <a:pt x="31496" y="58039"/>
                  </a:lnTo>
                  <a:lnTo>
                    <a:pt x="27051" y="56134"/>
                  </a:lnTo>
                  <a:lnTo>
                    <a:pt x="20535" y="58724"/>
                  </a:lnTo>
                  <a:lnTo>
                    <a:pt x="15430" y="64236"/>
                  </a:lnTo>
                  <a:lnTo>
                    <a:pt x="12217" y="71894"/>
                  </a:lnTo>
                  <a:lnTo>
                    <a:pt x="11430" y="80899"/>
                  </a:lnTo>
                  <a:lnTo>
                    <a:pt x="42291" y="549859"/>
                  </a:lnTo>
                  <a:lnTo>
                    <a:pt x="44183" y="558546"/>
                  </a:lnTo>
                  <a:lnTo>
                    <a:pt x="48323" y="565327"/>
                  </a:lnTo>
                  <a:lnTo>
                    <a:pt x="54076" y="569569"/>
                  </a:lnTo>
                  <a:lnTo>
                    <a:pt x="60833" y="570572"/>
                  </a:lnTo>
                  <a:lnTo>
                    <a:pt x="67322" y="568020"/>
                  </a:lnTo>
                  <a:lnTo>
                    <a:pt x="72390" y="562533"/>
                  </a:lnTo>
                  <a:lnTo>
                    <a:pt x="75539" y="554888"/>
                  </a:lnTo>
                  <a:lnTo>
                    <a:pt x="76327" y="545896"/>
                  </a:lnTo>
                  <a:lnTo>
                    <a:pt x="46228" y="87630"/>
                  </a:lnTo>
                  <a:lnTo>
                    <a:pt x="60706" y="87630"/>
                  </a:lnTo>
                  <a:lnTo>
                    <a:pt x="60706" y="128270"/>
                  </a:lnTo>
                  <a:lnTo>
                    <a:pt x="62611" y="133985"/>
                  </a:lnTo>
                  <a:lnTo>
                    <a:pt x="65659" y="138049"/>
                  </a:lnTo>
                  <a:lnTo>
                    <a:pt x="77851" y="144780"/>
                  </a:lnTo>
                  <a:lnTo>
                    <a:pt x="89916" y="138049"/>
                  </a:lnTo>
                  <a:lnTo>
                    <a:pt x="92964" y="133985"/>
                  </a:lnTo>
                  <a:lnTo>
                    <a:pt x="94869" y="128270"/>
                  </a:lnTo>
                  <a:lnTo>
                    <a:pt x="94869" y="87630"/>
                  </a:lnTo>
                  <a:lnTo>
                    <a:pt x="118237" y="87630"/>
                  </a:lnTo>
                  <a:lnTo>
                    <a:pt x="118237" y="122047"/>
                  </a:lnTo>
                  <a:lnTo>
                    <a:pt x="119583" y="130911"/>
                  </a:lnTo>
                  <a:lnTo>
                    <a:pt x="123278" y="138137"/>
                  </a:lnTo>
                  <a:lnTo>
                    <a:pt x="128727" y="143002"/>
                  </a:lnTo>
                  <a:lnTo>
                    <a:pt x="135382" y="144780"/>
                  </a:lnTo>
                  <a:lnTo>
                    <a:pt x="141998" y="143002"/>
                  </a:lnTo>
                  <a:lnTo>
                    <a:pt x="147408" y="138137"/>
                  </a:lnTo>
                  <a:lnTo>
                    <a:pt x="151053" y="130911"/>
                  </a:lnTo>
                  <a:lnTo>
                    <a:pt x="152400" y="122047"/>
                  </a:lnTo>
                  <a:lnTo>
                    <a:pt x="152400" y="87630"/>
                  </a:lnTo>
                  <a:lnTo>
                    <a:pt x="175895" y="87630"/>
                  </a:lnTo>
                  <a:lnTo>
                    <a:pt x="175895" y="122047"/>
                  </a:lnTo>
                  <a:lnTo>
                    <a:pt x="177228" y="130911"/>
                  </a:lnTo>
                  <a:lnTo>
                    <a:pt x="180873" y="138137"/>
                  </a:lnTo>
                  <a:lnTo>
                    <a:pt x="186283" y="143002"/>
                  </a:lnTo>
                  <a:lnTo>
                    <a:pt x="192913" y="144780"/>
                  </a:lnTo>
                  <a:lnTo>
                    <a:pt x="199605" y="143002"/>
                  </a:lnTo>
                  <a:lnTo>
                    <a:pt x="205054" y="138137"/>
                  </a:lnTo>
                  <a:lnTo>
                    <a:pt x="208711" y="130911"/>
                  </a:lnTo>
                  <a:lnTo>
                    <a:pt x="210058" y="122047"/>
                  </a:lnTo>
                  <a:lnTo>
                    <a:pt x="210058" y="87630"/>
                  </a:lnTo>
                  <a:lnTo>
                    <a:pt x="224536" y="87630"/>
                  </a:lnTo>
                  <a:lnTo>
                    <a:pt x="188595" y="543737"/>
                  </a:lnTo>
                  <a:lnTo>
                    <a:pt x="189268" y="552754"/>
                  </a:lnTo>
                  <a:lnTo>
                    <a:pt x="192354" y="560463"/>
                  </a:lnTo>
                  <a:lnTo>
                    <a:pt x="197358" y="566077"/>
                  </a:lnTo>
                  <a:lnTo>
                    <a:pt x="203835" y="568782"/>
                  </a:lnTo>
                  <a:lnTo>
                    <a:pt x="210591" y="567931"/>
                  </a:lnTo>
                  <a:lnTo>
                    <a:pt x="216369" y="563829"/>
                  </a:lnTo>
                  <a:lnTo>
                    <a:pt x="220586" y="557136"/>
                  </a:lnTo>
                  <a:lnTo>
                    <a:pt x="222631" y="548500"/>
                  </a:lnTo>
                  <a:lnTo>
                    <a:pt x="259588" y="80264"/>
                  </a:lnTo>
                  <a:close/>
                </a:path>
                <a:path w="262890" h="931545">
                  <a:moveTo>
                    <a:pt x="262763" y="668845"/>
                  </a:moveTo>
                  <a:lnTo>
                    <a:pt x="260591" y="654646"/>
                  </a:lnTo>
                  <a:lnTo>
                    <a:pt x="254711" y="643051"/>
                  </a:lnTo>
                  <a:lnTo>
                    <a:pt x="245986" y="635228"/>
                  </a:lnTo>
                  <a:lnTo>
                    <a:pt x="235331" y="632358"/>
                  </a:lnTo>
                  <a:lnTo>
                    <a:pt x="27305" y="632358"/>
                  </a:lnTo>
                  <a:lnTo>
                    <a:pt x="16662" y="635228"/>
                  </a:lnTo>
                  <a:lnTo>
                    <a:pt x="7975" y="643051"/>
                  </a:lnTo>
                  <a:lnTo>
                    <a:pt x="2133" y="654646"/>
                  </a:lnTo>
                  <a:lnTo>
                    <a:pt x="0" y="668845"/>
                  </a:lnTo>
                  <a:lnTo>
                    <a:pt x="2133" y="683056"/>
                  </a:lnTo>
                  <a:lnTo>
                    <a:pt x="7975" y="694651"/>
                  </a:lnTo>
                  <a:lnTo>
                    <a:pt x="16662" y="702475"/>
                  </a:lnTo>
                  <a:lnTo>
                    <a:pt x="27305" y="705332"/>
                  </a:lnTo>
                  <a:lnTo>
                    <a:pt x="235331" y="705332"/>
                  </a:lnTo>
                  <a:lnTo>
                    <a:pt x="245986" y="702475"/>
                  </a:lnTo>
                  <a:lnTo>
                    <a:pt x="254711" y="694651"/>
                  </a:lnTo>
                  <a:lnTo>
                    <a:pt x="260591" y="683056"/>
                  </a:lnTo>
                  <a:lnTo>
                    <a:pt x="262763" y="668845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699514"/>
            <a:ext cx="8551545" cy="4912995"/>
            <a:chOff x="0" y="1699514"/>
            <a:chExt cx="8551545" cy="4912995"/>
          </a:xfrm>
        </p:grpSpPr>
        <p:sp>
          <p:nvSpPr>
            <p:cNvPr id="6" name="object 6"/>
            <p:cNvSpPr/>
            <p:nvPr/>
          </p:nvSpPr>
          <p:spPr>
            <a:xfrm>
              <a:off x="0" y="6374091"/>
              <a:ext cx="8551545" cy="238760"/>
            </a:xfrm>
            <a:custGeom>
              <a:avLst/>
              <a:gdLst/>
              <a:ahLst/>
              <a:cxnLst/>
              <a:rect l="l" t="t" r="r" b="b"/>
              <a:pathLst>
                <a:path w="8551545" h="238759">
                  <a:moveTo>
                    <a:pt x="8551037" y="0"/>
                  </a:moveTo>
                  <a:lnTo>
                    <a:pt x="8516747" y="0"/>
                  </a:lnTo>
                  <a:lnTo>
                    <a:pt x="8516747" y="149644"/>
                  </a:lnTo>
                  <a:lnTo>
                    <a:pt x="8516112" y="149682"/>
                  </a:lnTo>
                  <a:lnTo>
                    <a:pt x="8499424" y="197904"/>
                  </a:lnTo>
                  <a:lnTo>
                    <a:pt x="8488464" y="202831"/>
                  </a:lnTo>
                  <a:lnTo>
                    <a:pt x="8483346" y="201599"/>
                  </a:lnTo>
                  <a:lnTo>
                    <a:pt x="8483346" y="192087"/>
                  </a:lnTo>
                  <a:lnTo>
                    <a:pt x="0" y="192087"/>
                  </a:lnTo>
                  <a:lnTo>
                    <a:pt x="0" y="237807"/>
                  </a:lnTo>
                  <a:lnTo>
                    <a:pt x="8480628" y="237807"/>
                  </a:lnTo>
                  <a:lnTo>
                    <a:pt x="8483346" y="238188"/>
                  </a:lnTo>
                  <a:lnTo>
                    <a:pt x="8490331" y="237667"/>
                  </a:lnTo>
                  <a:lnTo>
                    <a:pt x="8515083" y="229031"/>
                  </a:lnTo>
                  <a:lnTo>
                    <a:pt x="8534717" y="209105"/>
                  </a:lnTo>
                  <a:lnTo>
                    <a:pt x="8537499" y="202831"/>
                  </a:lnTo>
                  <a:lnTo>
                    <a:pt x="8547290" y="180809"/>
                  </a:lnTo>
                  <a:lnTo>
                    <a:pt x="8550008" y="155448"/>
                  </a:lnTo>
                  <a:lnTo>
                    <a:pt x="8551037" y="155448"/>
                  </a:lnTo>
                  <a:lnTo>
                    <a:pt x="8551037" y="0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070" y="1699514"/>
              <a:ext cx="3681476" cy="49092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732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252525"/>
                </a:solidFill>
              </a:rPr>
              <a:t>MESLEK</a:t>
            </a:r>
            <a:r>
              <a:rPr sz="5000" spc="35" dirty="0">
                <a:solidFill>
                  <a:srgbClr val="252525"/>
                </a:solidFill>
              </a:rPr>
              <a:t> </a:t>
            </a:r>
            <a:r>
              <a:rPr sz="5000" spc="-10" dirty="0">
                <a:solidFill>
                  <a:srgbClr val="252525"/>
                </a:solidFill>
              </a:rPr>
              <a:t>DEĞERLERİ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765759" y="5200294"/>
            <a:ext cx="1883410" cy="10083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İkna</a:t>
            </a:r>
            <a:endParaRPr sz="1200">
              <a:latin typeface="Arial"/>
              <a:cs typeface="Arial"/>
            </a:endParaRPr>
          </a:p>
          <a:p>
            <a:pPr marL="12700" marR="5080" indent="141605" algn="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başkalarını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ikna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edip,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onları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etkileyerek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belli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eylemlere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yöneltme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endParaRPr sz="12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74" y="1758949"/>
            <a:ext cx="1762760" cy="10083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011555" algn="r">
              <a:lnSpc>
                <a:spcPct val="109400"/>
              </a:lnSpc>
              <a:spcBef>
                <a:spcPts val="229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Risk</a:t>
            </a:r>
            <a:r>
              <a:rPr sz="1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Alma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bazı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tehlikelerini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göze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alarak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çok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kazanç</a:t>
            </a:r>
            <a:endParaRPr sz="1200">
              <a:latin typeface="Microsoft Sans Serif"/>
              <a:cs typeface="Microsoft Sans Serif"/>
            </a:endParaRPr>
          </a:p>
          <a:p>
            <a:pPr marL="17145" marR="6350" indent="170180" algn="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sağlama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üst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düzeyde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konuma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ulaşma.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526" y="2619247"/>
            <a:ext cx="1922145" cy="8255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Değişiklik</a:t>
            </a:r>
            <a:endParaRPr sz="1200">
              <a:latin typeface="Arial"/>
              <a:cs typeface="Arial"/>
            </a:endParaRPr>
          </a:p>
          <a:p>
            <a:pPr marL="12700" marR="5080" indent="69850" algn="just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İşlerin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çeşitli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sıkça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değişik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görev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etkinlikler yapabilme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7218" y="4339590"/>
            <a:ext cx="1516380" cy="8261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Düzenlilik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saatlerinin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yapılan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işlerin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rutin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düzenli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515" y="3479672"/>
            <a:ext cx="1931035" cy="8255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310640" algn="r">
              <a:lnSpc>
                <a:spcPct val="109300"/>
              </a:lnSpc>
              <a:spcBef>
                <a:spcPts val="23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Rekabet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yarışarak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başkalarından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üstün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olduğunu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kanıtlama</a:t>
            </a:r>
            <a:endParaRPr sz="12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925" y="104902"/>
            <a:ext cx="69602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MESLEK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DEĞERLERİ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916678" y="2801620"/>
            <a:ext cx="3505200" cy="1541780"/>
            <a:chOff x="4916678" y="2801620"/>
            <a:chExt cx="3505200" cy="1541780"/>
          </a:xfrm>
        </p:grpSpPr>
        <p:sp>
          <p:nvSpPr>
            <p:cNvPr id="7" name="object 7"/>
            <p:cNvSpPr/>
            <p:nvPr/>
          </p:nvSpPr>
          <p:spPr>
            <a:xfrm>
              <a:off x="4948428" y="2833370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1720723" y="0"/>
                  </a:moveTo>
                  <a:lnTo>
                    <a:pt x="1319276" y="231139"/>
                  </a:lnTo>
                  <a:lnTo>
                    <a:pt x="1525397" y="231139"/>
                  </a:lnTo>
                  <a:lnTo>
                    <a:pt x="1525397" y="390016"/>
                  </a:lnTo>
                  <a:lnTo>
                    <a:pt x="0" y="390016"/>
                  </a:lnTo>
                  <a:lnTo>
                    <a:pt x="0" y="1477898"/>
                  </a:lnTo>
                  <a:lnTo>
                    <a:pt x="3441446" y="1477898"/>
                  </a:lnTo>
                  <a:lnTo>
                    <a:pt x="3441446" y="390016"/>
                  </a:lnTo>
                  <a:lnTo>
                    <a:pt x="1916049" y="390016"/>
                  </a:lnTo>
                  <a:lnTo>
                    <a:pt x="1916049" y="231139"/>
                  </a:lnTo>
                  <a:lnTo>
                    <a:pt x="2122043" y="231139"/>
                  </a:lnTo>
                  <a:lnTo>
                    <a:pt x="1720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8428" y="2833370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446" y="1477898"/>
                  </a:moveTo>
                  <a:lnTo>
                    <a:pt x="0" y="1477898"/>
                  </a:lnTo>
                  <a:lnTo>
                    <a:pt x="0" y="390016"/>
                  </a:lnTo>
                  <a:lnTo>
                    <a:pt x="1525397" y="390016"/>
                  </a:lnTo>
                  <a:lnTo>
                    <a:pt x="1525397" y="231139"/>
                  </a:lnTo>
                  <a:lnTo>
                    <a:pt x="1319276" y="231139"/>
                  </a:lnTo>
                  <a:lnTo>
                    <a:pt x="1720723" y="0"/>
                  </a:lnTo>
                  <a:lnTo>
                    <a:pt x="2122043" y="231139"/>
                  </a:lnTo>
                  <a:lnTo>
                    <a:pt x="1916049" y="231139"/>
                  </a:lnTo>
                  <a:lnTo>
                    <a:pt x="1916049" y="390016"/>
                  </a:lnTo>
                  <a:lnTo>
                    <a:pt x="3441446" y="390016"/>
                  </a:lnTo>
                  <a:lnTo>
                    <a:pt x="3441446" y="1477898"/>
                  </a:lnTo>
                  <a:close/>
                </a:path>
              </a:pathLst>
            </a:custGeom>
            <a:ln w="635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7501" y="4397375"/>
            <a:ext cx="3505200" cy="1541780"/>
            <a:chOff x="4897501" y="4397375"/>
            <a:chExt cx="3505200" cy="1541780"/>
          </a:xfrm>
        </p:grpSpPr>
        <p:sp>
          <p:nvSpPr>
            <p:cNvPr id="10" name="object 10"/>
            <p:cNvSpPr/>
            <p:nvPr/>
          </p:nvSpPr>
          <p:spPr>
            <a:xfrm>
              <a:off x="4929251" y="4429125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1720723" y="0"/>
                  </a:moveTo>
                  <a:lnTo>
                    <a:pt x="1319276" y="231267"/>
                  </a:lnTo>
                  <a:lnTo>
                    <a:pt x="1525397" y="231267"/>
                  </a:lnTo>
                  <a:lnTo>
                    <a:pt x="1525397" y="390017"/>
                  </a:lnTo>
                  <a:lnTo>
                    <a:pt x="0" y="390017"/>
                  </a:lnTo>
                  <a:lnTo>
                    <a:pt x="0" y="1477937"/>
                  </a:lnTo>
                  <a:lnTo>
                    <a:pt x="3441446" y="1477937"/>
                  </a:lnTo>
                  <a:lnTo>
                    <a:pt x="3441446" y="390017"/>
                  </a:lnTo>
                  <a:lnTo>
                    <a:pt x="1916049" y="390017"/>
                  </a:lnTo>
                  <a:lnTo>
                    <a:pt x="1916049" y="231267"/>
                  </a:lnTo>
                  <a:lnTo>
                    <a:pt x="2122043" y="231267"/>
                  </a:lnTo>
                  <a:lnTo>
                    <a:pt x="1720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29251" y="4429125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446" y="1477937"/>
                  </a:moveTo>
                  <a:lnTo>
                    <a:pt x="0" y="1477937"/>
                  </a:lnTo>
                  <a:lnTo>
                    <a:pt x="0" y="390017"/>
                  </a:lnTo>
                  <a:lnTo>
                    <a:pt x="1525397" y="390017"/>
                  </a:lnTo>
                  <a:lnTo>
                    <a:pt x="1525397" y="231267"/>
                  </a:lnTo>
                  <a:lnTo>
                    <a:pt x="1319276" y="231267"/>
                  </a:lnTo>
                  <a:lnTo>
                    <a:pt x="1720723" y="0"/>
                  </a:lnTo>
                  <a:lnTo>
                    <a:pt x="2122043" y="231267"/>
                  </a:lnTo>
                  <a:lnTo>
                    <a:pt x="1916049" y="231267"/>
                  </a:lnTo>
                  <a:lnTo>
                    <a:pt x="1916049" y="390017"/>
                  </a:lnTo>
                  <a:lnTo>
                    <a:pt x="3441446" y="390017"/>
                  </a:lnTo>
                  <a:lnTo>
                    <a:pt x="3441446" y="1477937"/>
                  </a:lnTo>
                  <a:close/>
                </a:path>
              </a:pathLst>
            </a:custGeom>
            <a:ln w="63500">
              <a:solidFill>
                <a:srgbClr val="FC2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54037" y="1611249"/>
            <a:ext cx="3505200" cy="3113405"/>
            <a:chOff x="754037" y="1611249"/>
            <a:chExt cx="3505200" cy="3113405"/>
          </a:xfrm>
        </p:grpSpPr>
        <p:sp>
          <p:nvSpPr>
            <p:cNvPr id="13" name="object 13"/>
            <p:cNvSpPr/>
            <p:nvPr/>
          </p:nvSpPr>
          <p:spPr>
            <a:xfrm>
              <a:off x="785787" y="3214624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534" y="0"/>
                  </a:moveTo>
                  <a:lnTo>
                    <a:pt x="0" y="0"/>
                  </a:lnTo>
                  <a:lnTo>
                    <a:pt x="0" y="1088008"/>
                  </a:lnTo>
                  <a:lnTo>
                    <a:pt x="1525358" y="1088008"/>
                  </a:lnTo>
                  <a:lnTo>
                    <a:pt x="1525358" y="1246758"/>
                  </a:lnTo>
                  <a:lnTo>
                    <a:pt x="1319364" y="1246758"/>
                  </a:lnTo>
                  <a:lnTo>
                    <a:pt x="1720811" y="1478026"/>
                  </a:lnTo>
                  <a:lnTo>
                    <a:pt x="2122131" y="1246758"/>
                  </a:lnTo>
                  <a:lnTo>
                    <a:pt x="1916137" y="1246758"/>
                  </a:lnTo>
                  <a:lnTo>
                    <a:pt x="1916137" y="1088008"/>
                  </a:lnTo>
                  <a:lnTo>
                    <a:pt x="3441534" y="1088008"/>
                  </a:lnTo>
                  <a:lnTo>
                    <a:pt x="344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5787" y="3214624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0" y="0"/>
                  </a:moveTo>
                  <a:lnTo>
                    <a:pt x="3441534" y="0"/>
                  </a:lnTo>
                  <a:lnTo>
                    <a:pt x="3441534" y="1088008"/>
                  </a:lnTo>
                  <a:lnTo>
                    <a:pt x="1916137" y="1088008"/>
                  </a:lnTo>
                  <a:lnTo>
                    <a:pt x="1916137" y="1246758"/>
                  </a:lnTo>
                  <a:lnTo>
                    <a:pt x="2122131" y="1246758"/>
                  </a:lnTo>
                  <a:lnTo>
                    <a:pt x="1720811" y="1478026"/>
                  </a:lnTo>
                  <a:lnTo>
                    <a:pt x="1319364" y="1246758"/>
                  </a:lnTo>
                  <a:lnTo>
                    <a:pt x="1525358" y="1246758"/>
                  </a:lnTo>
                  <a:lnTo>
                    <a:pt x="1525358" y="1088008"/>
                  </a:lnTo>
                  <a:lnTo>
                    <a:pt x="0" y="1088008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FC2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5787" y="1642999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80">
                  <a:moveTo>
                    <a:pt x="3441534" y="0"/>
                  </a:moveTo>
                  <a:lnTo>
                    <a:pt x="0" y="0"/>
                  </a:lnTo>
                  <a:lnTo>
                    <a:pt x="0" y="1088009"/>
                  </a:lnTo>
                  <a:lnTo>
                    <a:pt x="1525358" y="1088009"/>
                  </a:lnTo>
                  <a:lnTo>
                    <a:pt x="1525358" y="1246759"/>
                  </a:lnTo>
                  <a:lnTo>
                    <a:pt x="1319364" y="1246759"/>
                  </a:lnTo>
                  <a:lnTo>
                    <a:pt x="1720811" y="1478026"/>
                  </a:lnTo>
                  <a:lnTo>
                    <a:pt x="2122131" y="1246759"/>
                  </a:lnTo>
                  <a:lnTo>
                    <a:pt x="1916137" y="1246759"/>
                  </a:lnTo>
                  <a:lnTo>
                    <a:pt x="1916137" y="1088009"/>
                  </a:lnTo>
                  <a:lnTo>
                    <a:pt x="3441534" y="1088009"/>
                  </a:lnTo>
                  <a:lnTo>
                    <a:pt x="344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787" y="1642999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80">
                  <a:moveTo>
                    <a:pt x="0" y="0"/>
                  </a:moveTo>
                  <a:lnTo>
                    <a:pt x="3441534" y="0"/>
                  </a:lnTo>
                  <a:lnTo>
                    <a:pt x="3441534" y="1088009"/>
                  </a:lnTo>
                  <a:lnTo>
                    <a:pt x="1916137" y="1088009"/>
                  </a:lnTo>
                  <a:lnTo>
                    <a:pt x="1916137" y="1246759"/>
                  </a:lnTo>
                  <a:lnTo>
                    <a:pt x="2122131" y="1246759"/>
                  </a:lnTo>
                  <a:lnTo>
                    <a:pt x="1720811" y="1478026"/>
                  </a:lnTo>
                  <a:lnTo>
                    <a:pt x="1319364" y="1246759"/>
                  </a:lnTo>
                  <a:lnTo>
                    <a:pt x="1525358" y="1246759"/>
                  </a:lnTo>
                  <a:lnTo>
                    <a:pt x="1525358" y="1088009"/>
                  </a:lnTo>
                  <a:lnTo>
                    <a:pt x="0" y="108800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74800" y="1720595"/>
            <a:ext cx="2639060" cy="5797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Seyahat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sıkça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seyahat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etmeyi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3303" y="3292475"/>
            <a:ext cx="204470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Sorumluluk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Alma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oranda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sorumluluk üstlenmeyi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5582" y="5007355"/>
            <a:ext cx="232791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Arkadaşlık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arkadaşlarıyla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dostane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ilişkilerin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işte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çalışma.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2779" y="3228467"/>
            <a:ext cx="188341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Yalnız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yalnız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başına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9251" y="1643100"/>
            <a:ext cx="3450590" cy="1109345"/>
          </a:xfrm>
          <a:prstGeom prst="rect">
            <a:avLst/>
          </a:prstGeom>
          <a:ln w="63500">
            <a:solidFill>
              <a:srgbClr val="FC2905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Times New Roman"/>
              <a:cs typeface="Times New Roman"/>
            </a:endParaRPr>
          </a:p>
          <a:p>
            <a:pPr marR="22225" algn="ctr">
              <a:lnSpc>
                <a:spcPct val="100000"/>
              </a:lnSpc>
            </a:pP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Takım</a:t>
            </a:r>
            <a:r>
              <a:rPr sz="1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Çalışması</a:t>
            </a:r>
            <a:endParaRPr sz="1200">
              <a:latin typeface="Arial"/>
              <a:cs typeface="Arial"/>
            </a:endParaRPr>
          </a:p>
          <a:p>
            <a:pPr marR="2159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ekip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halinde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çalışmayı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224" y="4786325"/>
            <a:ext cx="3450590" cy="1109345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imes New Roman"/>
              <a:cs typeface="Times New Roman"/>
            </a:endParaRPr>
          </a:p>
          <a:p>
            <a:pPr marR="22225" algn="ctr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İş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birliği</a:t>
            </a:r>
            <a:endParaRPr sz="1200">
              <a:latin typeface="Arial"/>
              <a:cs typeface="Arial"/>
            </a:endParaRPr>
          </a:p>
          <a:p>
            <a:pPr marL="435609" marR="449580" indent="-1905" algn="ctr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başkalarıyla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işbirliği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yapma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sorumluluğu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onlarla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paylaşma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tanıması.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38" rIns="0" bIns="0" rtlCol="0">
            <a:spAutoFit/>
          </a:bodyPr>
          <a:lstStyle/>
          <a:p>
            <a:pPr marL="14109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040"/>
                </a:solidFill>
              </a:rPr>
              <a:t>MESLEK</a:t>
            </a:r>
            <a:r>
              <a:rPr sz="3600" spc="15" dirty="0">
                <a:solidFill>
                  <a:srgbClr val="404040"/>
                </a:solidFill>
              </a:rPr>
              <a:t> </a:t>
            </a:r>
            <a:r>
              <a:rPr sz="3600" spc="-10" dirty="0">
                <a:solidFill>
                  <a:srgbClr val="404040"/>
                </a:solidFill>
              </a:rPr>
              <a:t>DEĞERLERİ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899591" y="2028659"/>
            <a:ext cx="4833620" cy="3840479"/>
            <a:chOff x="899591" y="2028659"/>
            <a:chExt cx="4833620" cy="3840479"/>
          </a:xfrm>
        </p:grpSpPr>
        <p:sp>
          <p:nvSpPr>
            <p:cNvPr id="5" name="object 5"/>
            <p:cNvSpPr/>
            <p:nvPr/>
          </p:nvSpPr>
          <p:spPr>
            <a:xfrm>
              <a:off x="899591" y="2028659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57" y="792137"/>
                  </a:moveTo>
                  <a:lnTo>
                    <a:pt x="0" y="792137"/>
                  </a:lnTo>
                  <a:lnTo>
                    <a:pt x="864057" y="1584109"/>
                  </a:lnTo>
                  <a:lnTo>
                    <a:pt x="864057" y="792137"/>
                  </a:lnTo>
                  <a:close/>
                </a:path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8926" y="2028659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  <a:path w="864235" h="1584325">
                  <a:moveTo>
                    <a:pt x="864108" y="792137"/>
                  </a:moveTo>
                  <a:lnTo>
                    <a:pt x="0" y="792137"/>
                  </a:lnTo>
                  <a:lnTo>
                    <a:pt x="864108" y="1584109"/>
                  </a:lnTo>
                  <a:lnTo>
                    <a:pt x="864108" y="792137"/>
                  </a:lnTo>
                  <a:close/>
                </a:path>
              </a:pathLst>
            </a:custGeom>
            <a:solidFill>
              <a:srgbClr val="527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9591" y="4284941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57" y="792137"/>
                  </a:moveTo>
                  <a:lnTo>
                    <a:pt x="0" y="792137"/>
                  </a:lnTo>
                  <a:lnTo>
                    <a:pt x="864057" y="1584096"/>
                  </a:lnTo>
                  <a:lnTo>
                    <a:pt x="864057" y="792137"/>
                  </a:lnTo>
                  <a:close/>
                </a:path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F06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8926" y="4284941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108" y="792010"/>
                  </a:moveTo>
                  <a:lnTo>
                    <a:pt x="864095" y="0"/>
                  </a:lnTo>
                  <a:lnTo>
                    <a:pt x="0" y="0"/>
                  </a:lnTo>
                  <a:lnTo>
                    <a:pt x="0" y="792010"/>
                  </a:lnTo>
                  <a:lnTo>
                    <a:pt x="864108" y="1584045"/>
                  </a:lnTo>
                  <a:lnTo>
                    <a:pt x="864108" y="79201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6757" y="2123948"/>
            <a:ext cx="2160270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270D6"/>
                </a:solidFill>
                <a:latin typeface="Arial"/>
                <a:cs typeface="Arial"/>
              </a:rPr>
              <a:t>Tanınma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Çevresinde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bilinen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kişi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olma,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adını</a:t>
            </a:r>
            <a:r>
              <a:rPr sz="1200" spc="1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duyurma.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6717" y="4380991"/>
            <a:ext cx="248031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06144"/>
                </a:solidFill>
                <a:latin typeface="Arial"/>
                <a:cs typeface="Arial"/>
              </a:rPr>
              <a:t>Yardım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icrasının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insanlarla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ilişki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kurmayı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onlara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yardım</a:t>
            </a:r>
            <a:r>
              <a:rPr sz="12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etmeyi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5421" y="4380687"/>
            <a:ext cx="2202180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Estetik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icrasının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güzeli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da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yapma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faaliyetlerinde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bulunmayı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2123897"/>
            <a:ext cx="2440940" cy="1162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38953"/>
                </a:solidFill>
                <a:latin typeface="Arial"/>
                <a:cs typeface="Arial"/>
              </a:rPr>
              <a:t>Esnek</a:t>
            </a:r>
            <a:r>
              <a:rPr sz="1400" b="1" spc="-65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38953"/>
                </a:solidFill>
                <a:latin typeface="Arial"/>
                <a:cs typeface="Arial"/>
              </a:rPr>
              <a:t>Çalışma</a:t>
            </a:r>
            <a:r>
              <a:rPr sz="1400" b="1" spc="-5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38953"/>
                </a:solidFill>
                <a:latin typeface="Arial"/>
                <a:cs typeface="Arial"/>
              </a:rPr>
              <a:t>Saatleri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5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saatlerini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kendisinin belirleyebilmesi,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gerektiğinde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ofise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gelmeden de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imkanının olması.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33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8280" y="84835"/>
            <a:ext cx="464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040"/>
                </a:solidFill>
              </a:rPr>
              <a:t>MESLEK</a:t>
            </a:r>
            <a:r>
              <a:rPr sz="3600" spc="25" dirty="0">
                <a:solidFill>
                  <a:srgbClr val="404040"/>
                </a:solidFill>
              </a:rPr>
              <a:t> </a:t>
            </a:r>
            <a:r>
              <a:rPr sz="3600" spc="-10" dirty="0">
                <a:solidFill>
                  <a:srgbClr val="404040"/>
                </a:solidFill>
              </a:rPr>
              <a:t>DEĞERLERİ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928748" y="642873"/>
            <a:ext cx="6553200" cy="1219200"/>
            <a:chOff x="1928748" y="642873"/>
            <a:chExt cx="6553200" cy="1219200"/>
          </a:xfrm>
        </p:grpSpPr>
        <p:sp>
          <p:nvSpPr>
            <p:cNvPr id="5" name="object 5"/>
            <p:cNvSpPr/>
            <p:nvPr/>
          </p:nvSpPr>
          <p:spPr>
            <a:xfrm>
              <a:off x="2411094" y="855598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19">
                  <a:moveTo>
                    <a:pt x="5590412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590412" y="959992"/>
                  </a:lnTo>
                  <a:lnTo>
                    <a:pt x="6070473" y="480060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F8B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1094" y="772540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79933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094" y="772540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0" y="0"/>
                  </a:moveTo>
                  <a:lnTo>
                    <a:pt x="5434964" y="0"/>
                  </a:lnTo>
                  <a:lnTo>
                    <a:pt x="5915025" y="479933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8B1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8748" y="642873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B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9495" y="957453"/>
            <a:ext cx="4194175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Özel</a:t>
            </a:r>
            <a:r>
              <a:rPr sz="12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Yaşam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kişinin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özel yaşamına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ayırabilme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28748" y="1857375"/>
            <a:ext cx="6553200" cy="3791585"/>
            <a:chOff x="1928748" y="1857375"/>
            <a:chExt cx="6553200" cy="3791585"/>
          </a:xfrm>
        </p:grpSpPr>
        <p:sp>
          <p:nvSpPr>
            <p:cNvPr id="11" name="object 11"/>
            <p:cNvSpPr/>
            <p:nvPr/>
          </p:nvSpPr>
          <p:spPr>
            <a:xfrm>
              <a:off x="2411094" y="2070100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19">
                  <a:moveTo>
                    <a:pt x="5590412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590412" y="959992"/>
                  </a:lnTo>
                  <a:lnTo>
                    <a:pt x="6070473" y="479933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1094" y="1986914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80060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1094" y="1986914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0" y="0"/>
                  </a:moveTo>
                  <a:lnTo>
                    <a:pt x="5434964" y="0"/>
                  </a:lnTo>
                  <a:lnTo>
                    <a:pt x="5915025" y="480060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3B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8748" y="1857375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1094" y="3355975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590412" y="959993"/>
                  </a:lnTo>
                  <a:lnTo>
                    <a:pt x="6070473" y="479932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9A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1094" y="3272789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434964" y="960120"/>
                  </a:lnTo>
                  <a:lnTo>
                    <a:pt x="5915025" y="480060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1094" y="3272789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80060"/>
                  </a:lnTo>
                  <a:lnTo>
                    <a:pt x="5434964" y="960120"/>
                  </a:lnTo>
                  <a:lnTo>
                    <a:pt x="0" y="96012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AD2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8748" y="314325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A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1094" y="4641850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590412" y="959993"/>
                  </a:lnTo>
                  <a:lnTo>
                    <a:pt x="6070473" y="479932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97D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1094" y="4558792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434964" y="959992"/>
                  </a:lnTo>
                  <a:lnTo>
                    <a:pt x="5915025" y="479932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1094" y="4558792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79932"/>
                  </a:lnTo>
                  <a:lnTo>
                    <a:pt x="5434964" y="959992"/>
                  </a:lnTo>
                  <a:lnTo>
                    <a:pt x="0" y="95999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7DF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8748" y="4429125"/>
              <a:ext cx="914400" cy="1219835"/>
            </a:xfrm>
            <a:custGeom>
              <a:avLst/>
              <a:gdLst/>
              <a:ahLst/>
              <a:cxnLst/>
              <a:rect l="l" t="t" r="r" b="b"/>
              <a:pathLst>
                <a:path w="914400" h="1219835">
                  <a:moveTo>
                    <a:pt x="457200" y="0"/>
                  </a:moveTo>
                  <a:lnTo>
                    <a:pt x="0" y="609600"/>
                  </a:lnTo>
                  <a:lnTo>
                    <a:pt x="457200" y="1219212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7D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79495" y="2140711"/>
            <a:ext cx="4221480" cy="6369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İş</a:t>
            </a: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Sükûneti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sakin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huzurlu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ortamda;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stres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gerginlikten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uzak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bir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ortamda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edilmesi.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9495" y="3386709"/>
            <a:ext cx="4112260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Değerlerle</a:t>
            </a:r>
            <a:r>
              <a:rPr sz="1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Uyuşum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Yapılan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inanç,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değer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düşünceleriyle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uyuşması.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1123" y="4672965"/>
            <a:ext cx="4311015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Macera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tehlikeli,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ilginç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çetrefilli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durumlarla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karşılaşabilme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tanıması.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16048" y="5626100"/>
            <a:ext cx="6578600" cy="1244600"/>
            <a:chOff x="1916048" y="5626100"/>
            <a:chExt cx="6578600" cy="1244600"/>
          </a:xfrm>
        </p:grpSpPr>
        <p:sp>
          <p:nvSpPr>
            <p:cNvPr id="27" name="object 27"/>
            <p:cNvSpPr/>
            <p:nvPr/>
          </p:nvSpPr>
          <p:spPr>
            <a:xfrm>
              <a:off x="2411094" y="5851499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60004"/>
                  </a:lnTo>
                  <a:lnTo>
                    <a:pt x="5590412" y="960004"/>
                  </a:lnTo>
                  <a:lnTo>
                    <a:pt x="6070473" y="480009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BE2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1094" y="5851499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0" y="0"/>
                  </a:moveTo>
                  <a:lnTo>
                    <a:pt x="5590412" y="0"/>
                  </a:lnTo>
                  <a:lnTo>
                    <a:pt x="6070473" y="480009"/>
                  </a:lnTo>
                  <a:lnTo>
                    <a:pt x="5590412" y="960004"/>
                  </a:lnTo>
                  <a:lnTo>
                    <a:pt x="0" y="96000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1094" y="5768403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79996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11094" y="5768403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79996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28748" y="56388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199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E2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28748" y="56388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609600"/>
                  </a:moveTo>
                  <a:lnTo>
                    <a:pt x="457200" y="0"/>
                  </a:lnTo>
                  <a:lnTo>
                    <a:pt x="914400" y="609600"/>
                  </a:lnTo>
                  <a:lnTo>
                    <a:pt x="457200" y="1219199"/>
                  </a:lnTo>
                  <a:lnTo>
                    <a:pt x="0" y="609600"/>
                  </a:lnTo>
                  <a:close/>
                </a:path>
              </a:pathLst>
            </a:custGeom>
            <a:ln w="254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79495" y="5959246"/>
            <a:ext cx="439102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Üniforma</a:t>
            </a:r>
            <a:r>
              <a:rPr sz="12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Giyme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Üniforma</a:t>
            </a:r>
            <a:r>
              <a:rPr sz="12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giyilen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(Subaylık,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hakimlik,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doktorluk)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7357"/>
            <a:ext cx="9144000" cy="260985"/>
          </a:xfrm>
          <a:custGeom>
            <a:avLst/>
            <a:gdLst/>
            <a:ahLst/>
            <a:cxnLst/>
            <a:rect l="l" t="t" r="r" b="b"/>
            <a:pathLst>
              <a:path w="9144000" h="260984">
                <a:moveTo>
                  <a:pt x="9144000" y="0"/>
                </a:moveTo>
                <a:lnTo>
                  <a:pt x="0" y="0"/>
                </a:lnTo>
                <a:lnTo>
                  <a:pt x="0" y="260642"/>
                </a:lnTo>
                <a:lnTo>
                  <a:pt x="9144000" y="260642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844" y="156464"/>
            <a:ext cx="629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1610" algn="l"/>
              </a:tabLst>
            </a:pP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MESLEK</a:t>
            </a:r>
            <a:r>
              <a:rPr sz="4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DEĞERLERİ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261" y="717169"/>
            <a:ext cx="9149080" cy="5881370"/>
            <a:chOff x="-2261" y="717169"/>
            <a:chExt cx="9149080" cy="5881370"/>
          </a:xfrm>
        </p:grpSpPr>
        <p:sp>
          <p:nvSpPr>
            <p:cNvPr id="5" name="object 5"/>
            <p:cNvSpPr/>
            <p:nvPr/>
          </p:nvSpPr>
          <p:spPr>
            <a:xfrm>
              <a:off x="-2260" y="717168"/>
              <a:ext cx="9149080" cy="5881370"/>
            </a:xfrm>
            <a:custGeom>
              <a:avLst/>
              <a:gdLst/>
              <a:ahLst/>
              <a:cxnLst/>
              <a:rect l="l" t="t" r="r" b="b"/>
              <a:pathLst>
                <a:path w="9149080" h="5881370">
                  <a:moveTo>
                    <a:pt x="1980666" y="2515108"/>
                  </a:moveTo>
                  <a:lnTo>
                    <a:pt x="689127" y="2515108"/>
                  </a:lnTo>
                  <a:lnTo>
                    <a:pt x="0" y="3788410"/>
                  </a:lnTo>
                  <a:lnTo>
                    <a:pt x="0" y="5876772"/>
                  </a:lnTo>
                  <a:lnTo>
                    <a:pt x="177546" y="5881179"/>
                  </a:lnTo>
                  <a:lnTo>
                    <a:pt x="1980666" y="2515108"/>
                  </a:lnTo>
                  <a:close/>
                </a:path>
                <a:path w="9149080" h="5881370">
                  <a:moveTo>
                    <a:pt x="9148674" y="2522474"/>
                  </a:moveTo>
                  <a:lnTo>
                    <a:pt x="9145626" y="0"/>
                  </a:lnTo>
                  <a:lnTo>
                    <a:pt x="7152995" y="3880993"/>
                  </a:lnTo>
                  <a:lnTo>
                    <a:pt x="8449285" y="3880993"/>
                  </a:lnTo>
                  <a:lnTo>
                    <a:pt x="9148674" y="2522474"/>
                  </a:lnTo>
                  <a:close/>
                </a:path>
              </a:pathLst>
            </a:custGeom>
            <a:solidFill>
              <a:srgbClr val="03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9462" y="2511298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8" y="0"/>
                  </a:lnTo>
                  <a:lnTo>
                    <a:pt x="0" y="3168472"/>
                  </a:lnTo>
                  <a:lnTo>
                    <a:pt x="925068" y="3168472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7C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6553" y="2150744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8" y="0"/>
                  </a:lnTo>
                  <a:lnTo>
                    <a:pt x="0" y="3168522"/>
                  </a:lnTo>
                  <a:lnTo>
                    <a:pt x="925068" y="3168522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476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3643" y="1790191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7" y="0"/>
                  </a:lnTo>
                  <a:lnTo>
                    <a:pt x="0" y="3168523"/>
                  </a:lnTo>
                  <a:lnTo>
                    <a:pt x="925067" y="3168523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03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396" y="2871723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00" y="0"/>
                  </a:moveTo>
                  <a:lnTo>
                    <a:pt x="1988032" y="0"/>
                  </a:lnTo>
                  <a:lnTo>
                    <a:pt x="0" y="3168586"/>
                  </a:lnTo>
                  <a:lnTo>
                    <a:pt x="925042" y="3168586"/>
                  </a:lnTo>
                  <a:lnTo>
                    <a:pt x="2913100" y="0"/>
                  </a:lnTo>
                  <a:close/>
                </a:path>
              </a:pathLst>
            </a:custGeom>
            <a:solidFill>
              <a:srgbClr val="73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2396" y="3232340"/>
            <a:ext cx="1296035" cy="2807970"/>
          </a:xfrm>
          <a:prstGeom prst="rect">
            <a:avLst/>
          </a:prstGeom>
          <a:solidFill>
            <a:srgbClr val="E62500"/>
          </a:solidFill>
        </p:spPr>
        <p:txBody>
          <a:bodyPr vert="horz" wrap="square" lIns="0" tIns="136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75"/>
              </a:spcBef>
            </a:pPr>
            <a:endParaRPr sz="1200">
              <a:latin typeface="Times New Roman"/>
              <a:cs typeface="Times New Roman"/>
            </a:endParaRPr>
          </a:p>
          <a:p>
            <a:pPr marR="19050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Sayılarla</a:t>
            </a:r>
            <a:endParaRPr sz="1200">
              <a:latin typeface="Arial"/>
              <a:cs typeface="Arial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200">
              <a:latin typeface="Arial"/>
              <a:cs typeface="Arial"/>
            </a:endParaRPr>
          </a:p>
          <a:p>
            <a:pPr marL="208915" marR="227329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sayılarla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verilerle</a:t>
            </a:r>
            <a:endParaRPr sz="1200">
              <a:latin typeface="Microsoft Sans Serif"/>
              <a:cs typeface="Microsoft Sans Serif"/>
            </a:endParaRPr>
          </a:p>
          <a:p>
            <a:pPr marL="198755" marR="216535" indent="635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9461" y="2871800"/>
            <a:ext cx="1296035" cy="2807970"/>
          </a:xfrm>
          <a:prstGeom prst="rect">
            <a:avLst/>
          </a:prstGeom>
          <a:solidFill>
            <a:srgbClr val="FAA1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Times New Roman"/>
              <a:cs typeface="Times New Roman"/>
            </a:endParaRPr>
          </a:p>
          <a:p>
            <a:pPr marL="295275" marR="262255" indent="1270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Fiziksel Etkinlikler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00">
              <a:latin typeface="Arial"/>
              <a:cs typeface="Arial"/>
            </a:endParaRPr>
          </a:p>
          <a:p>
            <a:pPr marL="175895" marR="143510" indent="63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fiziksel etkinlikler yapmayı, bedensel olarak</a:t>
            </a:r>
            <a:endParaRPr sz="1200">
              <a:latin typeface="Microsoft Sans Serif"/>
              <a:cs typeface="Microsoft Sans Serif"/>
            </a:endParaRPr>
          </a:p>
          <a:p>
            <a:pPr marL="224790" marR="189865" indent="1270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6553" y="2511298"/>
            <a:ext cx="1296035" cy="2807970"/>
          </a:xfrm>
          <a:prstGeom prst="rect">
            <a:avLst/>
          </a:prstGeom>
          <a:solidFill>
            <a:srgbClr val="90C22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44170" marR="257175" indent="93980" algn="just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Alet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Makine Kullanma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200">
              <a:latin typeface="Arial"/>
              <a:cs typeface="Arial"/>
            </a:endParaRPr>
          </a:p>
          <a:p>
            <a:pPr marL="164465" marR="14224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alet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makine kullanmayı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3644" y="2150745"/>
            <a:ext cx="1296035" cy="2807970"/>
          </a:xfrm>
          <a:prstGeom prst="rect">
            <a:avLst/>
          </a:prstGeom>
          <a:solidFill>
            <a:srgbClr val="07A297"/>
          </a:solidFill>
        </p:spPr>
        <p:txBody>
          <a:bodyPr vert="horz" wrap="square" lIns="0" tIns="146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5"/>
              </a:spcBef>
            </a:pPr>
            <a:endParaRPr sz="1200">
              <a:latin typeface="Times New Roman"/>
              <a:cs typeface="Times New Roman"/>
            </a:endParaRPr>
          </a:p>
          <a:p>
            <a:pPr marL="201295" marR="207010" indent="1270" algn="ctr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Takma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Kurma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İşleri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73355" marR="15113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takma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kurma işlerinden oluşması.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0734" y="1790192"/>
            <a:ext cx="1296035" cy="2807970"/>
          </a:xfrm>
          <a:prstGeom prst="rect">
            <a:avLst/>
          </a:prstGeom>
          <a:solidFill>
            <a:srgbClr val="0580C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200">
              <a:latin typeface="Times New Roman"/>
              <a:cs typeface="Times New Roman"/>
            </a:endParaRPr>
          </a:p>
          <a:p>
            <a:pPr marL="3810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Becerisi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endParaRPr sz="1200">
              <a:latin typeface="Arial"/>
              <a:cs typeface="Arial"/>
            </a:endParaRPr>
          </a:p>
          <a:p>
            <a:pPr marL="41275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"/>
              <a:cs typeface="Arial"/>
            </a:endParaRPr>
          </a:p>
          <a:p>
            <a:pPr marL="231775" marR="182880" indent="-63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parmak becerisi gerektirmesi.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80890" cy="6858000"/>
          </a:xfrm>
          <a:custGeom>
            <a:avLst/>
            <a:gdLst/>
            <a:ahLst/>
            <a:cxnLst/>
            <a:rect l="l" t="t" r="r" b="b"/>
            <a:pathLst>
              <a:path w="4580890" h="6858000">
                <a:moveTo>
                  <a:pt x="4580890" y="0"/>
                </a:moveTo>
                <a:lnTo>
                  <a:pt x="0" y="0"/>
                </a:lnTo>
                <a:lnTo>
                  <a:pt x="0" y="6858000"/>
                </a:lnTo>
                <a:lnTo>
                  <a:pt x="4580890" y="6858000"/>
                </a:lnTo>
                <a:lnTo>
                  <a:pt x="4580890" y="0"/>
                </a:lnTo>
                <a:close/>
              </a:path>
            </a:pathLst>
          </a:custGeom>
          <a:solidFill>
            <a:srgbClr val="FC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4897322"/>
            <a:ext cx="3839210" cy="920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850" spc="-640" dirty="0">
                <a:latin typeface="Microsoft Sans Serif"/>
                <a:cs typeface="Microsoft Sans Serif"/>
              </a:rPr>
              <a:t>T</a:t>
            </a:r>
            <a:r>
              <a:rPr sz="5850" spc="5" dirty="0">
                <a:latin typeface="Microsoft Sans Serif"/>
                <a:cs typeface="Microsoft Sans Serif"/>
              </a:rPr>
              <a:t>eşek</a:t>
            </a:r>
            <a:r>
              <a:rPr sz="5850" spc="20" dirty="0">
                <a:latin typeface="Microsoft Sans Serif"/>
                <a:cs typeface="Microsoft Sans Serif"/>
              </a:rPr>
              <a:t>k</a:t>
            </a:r>
            <a:r>
              <a:rPr sz="5850" spc="5" dirty="0">
                <a:latin typeface="Microsoft Sans Serif"/>
                <a:cs typeface="Microsoft Sans Serif"/>
              </a:rPr>
              <a:t>ürler</a:t>
            </a:r>
            <a:endParaRPr sz="58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673" y="739520"/>
            <a:ext cx="4216400" cy="3818254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50"/>
            <a:ext cx="2994025" cy="2270760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7774"/>
            <a:ext cx="2978150" cy="199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2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FFFFF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009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00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3514" y="2949955"/>
            <a:ext cx="2871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YETENEK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095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2782" y="238201"/>
            <a:ext cx="1680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</a:rPr>
              <a:t>YETENEK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806700" y="811529"/>
            <a:ext cx="588581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830" indent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Herhangi bir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davranışı;</a:t>
            </a:r>
            <a:r>
              <a:rPr sz="2400" spc="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bilgi</a:t>
            </a:r>
            <a:r>
              <a:rPr sz="2400" spc="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veya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beceriyi öğrenebilmek</a:t>
            </a:r>
            <a:r>
              <a:rPr sz="2400" spc="-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için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doğuştan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sahip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olunan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gizil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gücün;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kapasitenin,</a:t>
            </a:r>
            <a:r>
              <a:rPr sz="2400" spc="-4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çevre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ile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etkileşimi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sonucu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geliştirilmiş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ve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yeni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öğrenmeler</a:t>
            </a:r>
            <a:r>
              <a:rPr sz="2400" spc="-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1F1F"/>
                </a:solidFill>
                <a:latin typeface="Microsoft Sans Serif"/>
                <a:cs typeface="Microsoft Sans Serif"/>
              </a:rPr>
              <a:t>için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hazır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hale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getirilmiş</a:t>
            </a:r>
            <a:r>
              <a:rPr sz="2400" spc="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kısmıdır.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2400" spc="-20" dirty="0">
                <a:solidFill>
                  <a:srgbClr val="1F1F1F"/>
                </a:solidFill>
                <a:latin typeface="Microsoft Sans Serif"/>
                <a:cs typeface="Microsoft Sans Serif"/>
              </a:rPr>
              <a:t>Tanımdan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anlaşılacağı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üzere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yeteneğin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iki</a:t>
            </a:r>
            <a:endParaRPr sz="2400">
              <a:latin typeface="Microsoft Sans Serif"/>
              <a:cs typeface="Microsoft Sans Serif"/>
            </a:endParaRPr>
          </a:p>
          <a:p>
            <a:pPr marL="3810"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boyutu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vardır.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Birincisi;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doğuştan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gelmesi</a:t>
            </a:r>
            <a:r>
              <a:rPr sz="2400" spc="-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(kalıtsal</a:t>
            </a:r>
            <a:r>
              <a:rPr sz="2400" spc="-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özellik),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14300" marR="106045" indent="1270"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İkincisi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ise;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çevresel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faktörlerin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etkisiyle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zamanla</a:t>
            </a:r>
            <a:r>
              <a:rPr sz="2400" spc="-1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geliştirilebilen</a:t>
            </a:r>
            <a:r>
              <a:rPr sz="2400" spc="-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özellik</a:t>
            </a:r>
            <a:r>
              <a:rPr sz="2400" spc="-1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taşımasıdır.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260" y="90932"/>
            <a:ext cx="4206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YETENEK</a:t>
            </a:r>
            <a:r>
              <a:rPr sz="3200" u="sng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VE</a:t>
            </a:r>
            <a:r>
              <a:rPr sz="3200" u="sng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BECERİ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642998" y="2143136"/>
            <a:ext cx="6021070" cy="96520"/>
            <a:chOff x="1642998" y="2143136"/>
            <a:chExt cx="6021070" cy="96520"/>
          </a:xfrm>
        </p:grpSpPr>
        <p:sp>
          <p:nvSpPr>
            <p:cNvPr id="5" name="object 5"/>
            <p:cNvSpPr/>
            <p:nvPr/>
          </p:nvSpPr>
          <p:spPr>
            <a:xfrm>
              <a:off x="1642998" y="2143136"/>
              <a:ext cx="2592070" cy="96520"/>
            </a:xfrm>
            <a:custGeom>
              <a:avLst/>
              <a:gdLst/>
              <a:ahLst/>
              <a:cxnLst/>
              <a:rect l="l" t="t" r="r" b="b"/>
              <a:pathLst>
                <a:path w="2592070" h="96519">
                  <a:moveTo>
                    <a:pt x="2591943" y="0"/>
                  </a:moveTo>
                  <a:lnTo>
                    <a:pt x="0" y="0"/>
                  </a:lnTo>
                  <a:lnTo>
                    <a:pt x="0" y="96000"/>
                  </a:lnTo>
                  <a:lnTo>
                    <a:pt x="2591943" y="96000"/>
                  </a:lnTo>
                  <a:lnTo>
                    <a:pt x="2591943" y="0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2126" y="2143136"/>
              <a:ext cx="2592070" cy="96520"/>
            </a:xfrm>
            <a:custGeom>
              <a:avLst/>
              <a:gdLst/>
              <a:ahLst/>
              <a:cxnLst/>
              <a:rect l="l" t="t" r="r" b="b"/>
              <a:pathLst>
                <a:path w="2592070" h="96519">
                  <a:moveTo>
                    <a:pt x="2591943" y="0"/>
                  </a:moveTo>
                  <a:lnTo>
                    <a:pt x="0" y="0"/>
                  </a:lnTo>
                  <a:lnTo>
                    <a:pt x="0" y="96000"/>
                  </a:lnTo>
                  <a:lnTo>
                    <a:pt x="2591943" y="96000"/>
                  </a:lnTo>
                  <a:lnTo>
                    <a:pt x="2591943" y="0"/>
                  </a:lnTo>
                  <a:close/>
                </a:path>
              </a:pathLst>
            </a:custGeom>
            <a:solidFill>
              <a:srgbClr val="5557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57960" y="2386329"/>
            <a:ext cx="295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030605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performansına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yansıtacağı 	potansiyeldir.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724" y="3118230"/>
            <a:ext cx="2915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07720" algn="l"/>
              </a:tabLst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Yeteneğin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oluşmasında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kalıtsal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özelliklerin 	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etkisi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fazladır.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707" y="3849751"/>
            <a:ext cx="164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65405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doğuştan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9775" y="4398645"/>
            <a:ext cx="2846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24460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Herhangi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olunabilir.</a:t>
            </a:r>
            <a:endParaRPr sz="1200">
              <a:latin typeface="Microsoft Sans Serif"/>
              <a:cs typeface="Microsoft Sans Serif"/>
            </a:endParaRPr>
          </a:p>
          <a:p>
            <a:pPr marL="12700" marR="5080" indent="13843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Sözel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sayısal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resim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yeteneği,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müzik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yeteneği,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spor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yeteneği…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507" y="5313045"/>
            <a:ext cx="2562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509270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herhangi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alandaki 	kapasitesini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ifade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eder.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8554" y="2386329"/>
            <a:ext cx="295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2909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435609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Beceri,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ondan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istenen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işi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yapabilecek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düzeyde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anlamına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7886" y="3118230"/>
            <a:ext cx="298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224280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Beceride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ise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çevresel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koşulların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etkisi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 	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fazladır.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9534" y="3849751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916305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</a:t>
            </a:r>
            <a:r>
              <a:rPr sz="1200" spc="2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kazanmak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isteyen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bir 	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durumdur.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8178" y="4398645"/>
            <a:ext cx="2880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4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217804" algn="l"/>
              </a:tabLst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 olunabilmesi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için o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duyulması</a:t>
            </a:r>
            <a:r>
              <a:rPr sz="1200" spc="3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alanla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ilgili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faaliyetlere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ayrılması</a:t>
            </a:r>
            <a:endParaRPr sz="1200">
              <a:latin typeface="Microsoft Sans Serif"/>
              <a:cs typeface="Microsoft Sans Serif"/>
            </a:endParaRPr>
          </a:p>
          <a:p>
            <a:pPr marL="119253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7990" y="5313045"/>
            <a:ext cx="2841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70485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Beceri,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olunan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çok 	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motor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aktiviteleri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ifade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etmekte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kullanılır.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469" y="722941"/>
            <a:ext cx="7825105" cy="13188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Birbirine</a:t>
            </a:r>
            <a:r>
              <a:rPr sz="1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yakın</a:t>
            </a:r>
            <a:r>
              <a:rPr sz="14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anlamda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 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kavramlardır.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Çoğu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farkında</a:t>
            </a:r>
            <a:r>
              <a:rPr sz="1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olmadan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birbirlerinin</a:t>
            </a:r>
            <a:r>
              <a:rPr sz="1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yerine</a:t>
            </a:r>
            <a:r>
              <a:rPr sz="14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kullanılırlar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fakat</a:t>
            </a:r>
            <a:r>
              <a:rPr sz="1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ikisi</a:t>
            </a:r>
            <a:r>
              <a:rPr sz="1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arasında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ince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4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fark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vardır.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2230" algn="ctr">
              <a:lnSpc>
                <a:spcPct val="100000"/>
              </a:lnSpc>
              <a:tabLst>
                <a:tab pos="36487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Yetenek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Beceri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4287" y="5920392"/>
            <a:ext cx="9172575" cy="952500"/>
            <a:chOff x="-14287" y="5920392"/>
            <a:chExt cx="9172575" cy="952500"/>
          </a:xfrm>
        </p:grpSpPr>
        <p:sp>
          <p:nvSpPr>
            <p:cNvPr id="19" name="object 19"/>
            <p:cNvSpPr/>
            <p:nvPr/>
          </p:nvSpPr>
          <p:spPr>
            <a:xfrm>
              <a:off x="0" y="5934679"/>
              <a:ext cx="9144000" cy="923925"/>
            </a:xfrm>
            <a:custGeom>
              <a:avLst/>
              <a:gdLst/>
              <a:ahLst/>
              <a:cxnLst/>
              <a:rect l="l" t="t" r="r" b="b"/>
              <a:pathLst>
                <a:path w="9144000" h="923925">
                  <a:moveTo>
                    <a:pt x="9144000" y="0"/>
                  </a:moveTo>
                  <a:lnTo>
                    <a:pt x="0" y="0"/>
                  </a:lnTo>
                  <a:lnTo>
                    <a:pt x="0" y="923318"/>
                  </a:lnTo>
                  <a:lnTo>
                    <a:pt x="9144000" y="92331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934679"/>
              <a:ext cx="9144000" cy="923925"/>
            </a:xfrm>
            <a:custGeom>
              <a:avLst/>
              <a:gdLst/>
              <a:ahLst/>
              <a:cxnLst/>
              <a:rect l="l" t="t" r="r" b="b"/>
              <a:pathLst>
                <a:path w="9144000" h="923925">
                  <a:moveTo>
                    <a:pt x="9144000" y="923318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23318"/>
                  </a:lnTo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3273" y="5964428"/>
            <a:ext cx="8678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Özetle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beceri;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potansiyel,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ilgi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ve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koşulların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etkileşimi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sonucunda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ulaşılan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noktayı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gösterir.</a:t>
            </a:r>
            <a:endParaRPr sz="12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Örneğin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futbol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yeteneği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olan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birisinin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çok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çalışıp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sıkı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antrenman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yaparak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yüksek oranda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isabetli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şut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ve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pas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atma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becerisine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sahip </a:t>
            </a:r>
            <a:r>
              <a:rPr sz="1200" dirty="0">
                <a:latin typeface="Microsoft Sans Serif"/>
                <a:cs typeface="Microsoft Sans Serif"/>
              </a:rPr>
              <a:t>olması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95" dirty="0">
                <a:latin typeface="Microsoft Sans Serif"/>
                <a:cs typeface="Microsoft Sans Serif"/>
              </a:rPr>
              <a:t>gibi…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İkisi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futbolcu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olan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kişilerden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birisi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çalım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becerileriyle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adam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eksiltirken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diğeri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aynı şekilde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etkili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çalım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becerilerine </a:t>
            </a:r>
            <a:r>
              <a:rPr sz="1200" dirty="0">
                <a:latin typeface="Microsoft Sans Serif"/>
                <a:cs typeface="Microsoft Sans Serif"/>
              </a:rPr>
              <a:t>sahip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olmayabilir.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Bu;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ikisinin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yetenekli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olduğu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ortak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alandaki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farklı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düzeylerinde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bulunmalarının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sonucudur.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3501" y="1928761"/>
            <a:ext cx="96520" cy="3786504"/>
          </a:xfrm>
          <a:custGeom>
            <a:avLst/>
            <a:gdLst/>
            <a:ahLst/>
            <a:cxnLst/>
            <a:rect l="l" t="t" r="r" b="b"/>
            <a:pathLst>
              <a:path w="96520" h="3786504">
                <a:moveTo>
                  <a:pt x="96000" y="0"/>
                </a:moveTo>
                <a:lnTo>
                  <a:pt x="0" y="0"/>
                </a:lnTo>
                <a:lnTo>
                  <a:pt x="0" y="3786251"/>
                </a:lnTo>
                <a:lnTo>
                  <a:pt x="96000" y="3786251"/>
                </a:lnTo>
                <a:lnTo>
                  <a:pt x="96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553" rIns="0" bIns="0" rtlCol="0">
            <a:spAutoFit/>
          </a:bodyPr>
          <a:lstStyle/>
          <a:p>
            <a:pPr marL="2893060">
              <a:lnSpc>
                <a:spcPct val="100000"/>
              </a:lnSpc>
              <a:spcBef>
                <a:spcPts val="105"/>
              </a:spcBef>
            </a:pPr>
            <a:r>
              <a:rPr sz="3200" u="sng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BECERİ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46480" y="1671954"/>
            <a:ext cx="676275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99060" indent="-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Önceki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sayfada </a:t>
            </a:r>
            <a:r>
              <a:rPr sz="1600" spc="-10" dirty="0">
                <a:latin typeface="Microsoft Sans Serif"/>
                <a:cs typeface="Microsoft Sans Serif"/>
              </a:rPr>
              <a:t>belirtildiği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gibi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daha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motor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aktiviteleri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ifade </a:t>
            </a:r>
            <a:r>
              <a:rPr sz="1600" dirty="0">
                <a:latin typeface="Microsoft Sans Serif"/>
                <a:cs typeface="Microsoft Sans Serif"/>
              </a:rPr>
              <a:t>etmekle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birlikte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zamanlarda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sosyal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becerilerin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anlatımı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için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yaygın </a:t>
            </a:r>
            <a:r>
              <a:rPr sz="1600" dirty="0">
                <a:latin typeface="Microsoft Sans Serif"/>
                <a:cs typeface="Microsoft Sans Serif"/>
              </a:rPr>
              <a:t>olarak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kullanılmakta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olduğu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bilinmektedir.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Örneğin;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etkili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iletişim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becerisi, </a:t>
            </a:r>
            <a:r>
              <a:rPr sz="1600" dirty="0">
                <a:latin typeface="Microsoft Sans Serif"/>
                <a:cs typeface="Microsoft Sans Serif"/>
              </a:rPr>
              <a:t>empati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becerisi…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8415" marR="12700" algn="ctr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Beceri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kavramıyla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ilişkili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daha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 ön planda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olan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bazı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motor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aktivitelere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şu </a:t>
            </a:r>
            <a:r>
              <a:rPr sz="1600" dirty="0">
                <a:latin typeface="Microsoft Sans Serif"/>
                <a:cs typeface="Microsoft Sans Serif"/>
              </a:rPr>
              <a:t>örnekler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verilebilir;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Araba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kullanırken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vitesin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değiştirilmesi,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dikiş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makinesi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kullanılarak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sanatlı</a:t>
            </a:r>
            <a:endParaRPr sz="16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nakışlar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yapılması,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bir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ipe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düğüm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atılması,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doktorların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hassas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el </a:t>
            </a:r>
            <a:r>
              <a:rPr sz="1600" spc="-10" dirty="0">
                <a:latin typeface="Microsoft Sans Serif"/>
                <a:cs typeface="Microsoft Sans Serif"/>
              </a:rPr>
              <a:t>becerileri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mikro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cerrahi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uygulamaları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yapmaları,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kuaförün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becerileri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ile </a:t>
            </a:r>
            <a:r>
              <a:rPr sz="1600" spc="-10" dirty="0">
                <a:latin typeface="Microsoft Sans Serif"/>
                <a:cs typeface="Microsoft Sans Serif"/>
              </a:rPr>
              <a:t>saça-</a:t>
            </a:r>
            <a:r>
              <a:rPr sz="1600" dirty="0">
                <a:latin typeface="Microsoft Sans Serif"/>
                <a:cs typeface="Microsoft Sans Serif"/>
              </a:rPr>
              <a:t>sakala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istenilen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şekli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vermesi,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mücevherat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sanatı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mesleğini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icra </a:t>
            </a:r>
            <a:r>
              <a:rPr sz="1600" dirty="0">
                <a:latin typeface="Microsoft Sans Serif"/>
                <a:cs typeface="Microsoft Sans Serif"/>
              </a:rPr>
              <a:t>edenlerin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hassas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dokunuşlarla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desenler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ortaya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çıkarmaları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gibi…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70815" marR="164465" algn="ct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Yetenekli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olunan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alanda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ancak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aylarca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belki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yıllarca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çalışarak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ustalık </a:t>
            </a:r>
            <a:r>
              <a:rPr sz="1600" dirty="0">
                <a:latin typeface="Microsoft Sans Serif"/>
                <a:cs typeface="Microsoft Sans Serif"/>
              </a:rPr>
              <a:t>düzeyinde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becerilere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sahip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olunabilir.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186" y="92786"/>
            <a:ext cx="6692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YETENEK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ALANLARI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4287" y="1214374"/>
          <a:ext cx="2134870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870"/>
              </a:tblGrid>
              <a:tr h="3810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Sözel-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Dilsel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1470" marR="326390" indent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Akademik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başarıyla ilişkili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olan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genel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zekanın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temel unsurudur.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Okuma,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yazma,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dinleme,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konuşmada</a:t>
                      </a: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kelimeleri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etkili</a:t>
                      </a:r>
                      <a:r>
                        <a:rPr sz="12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kullanma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yeteneğidir.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71750" y="1214374"/>
          <a:ext cx="1857375" cy="231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/>
              </a:tblGrid>
              <a:tr h="579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Mantıksal-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Matematiksel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438150" marR="4330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zekanın temel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94640" marR="289560" indent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unsurlarından biridir.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Hesaplama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becerisi,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mantıksal nedensellik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ilişkisi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kurma,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karmaşık problemleri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çözme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becerilerini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4287" y="3714750"/>
          <a:ext cx="2143125" cy="230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</a:tblGrid>
              <a:tr h="38100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Uzamsal</a:t>
                      </a:r>
                      <a:r>
                        <a:rPr sz="19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FC290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297180" marR="292100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Dünyayı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doğru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algılamayı</a:t>
                      </a:r>
                      <a:r>
                        <a:rPr sz="12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gerektiren; cisimlerin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uzaydaki biçimlerini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algılama, cisimleri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iki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veya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üç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boyutlu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olarak görebilme,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geometrik şekilleri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farklı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açılardan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anlama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yetileri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71750" y="3714750"/>
          <a:ext cx="1857375" cy="230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/>
              </a:tblGrid>
              <a:tr h="38100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Doğa</a:t>
                      </a:r>
                      <a:r>
                        <a:rPr sz="19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Zekası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302895" marR="294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Bitkiler,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hayvanlar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jeolojik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doğal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varlıklara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empati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duymak,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onlara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duyarlı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davranmak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onları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anlamak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özellikler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doğa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zekası</a:t>
                      </a:r>
                      <a:r>
                        <a:rPr sz="12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gelişmiş bireylerin özellikleridir.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43501" y="1214374"/>
          <a:ext cx="2214880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/>
              </a:tblGrid>
              <a:tr h="381000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Müziksel</a:t>
                      </a:r>
                      <a:r>
                        <a:rPr sz="1900" spc="-6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355" marR="294005" indent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Sesin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ritim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tınısına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ayrıca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sesin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duygusal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boyutuna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duyarlı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olmayı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gerektiren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becerileri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000875" y="1214374"/>
          <a:ext cx="2143125" cy="2229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</a:tblGrid>
              <a:tr h="5791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Kinestetik-Görsel-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Bedensel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</a:tr>
              <a:tr h="1650364">
                <a:tc>
                  <a:txBody>
                    <a:bodyPr/>
                    <a:lstStyle/>
                    <a:p>
                      <a:pPr marL="313690" marR="3060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türü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bedensel etkinliklerde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başarılı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olmayı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sağlar.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Görsel,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bedensel,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sportif becerileri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dikkat,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kontrol,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çeviklik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gibi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özellikleri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kapsayan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türüdür.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953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36287" y="3714750"/>
          <a:ext cx="2393315" cy="251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315"/>
              </a:tblGrid>
              <a:tr h="381000"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İçsel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C2905"/>
                    </a:solidFill>
                  </a:tcPr>
                </a:tc>
              </a:tr>
              <a:tr h="2134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1465" marR="299085" indent="-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Beynin ön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lobuyla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alakalı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zeka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türüdür.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türü,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insanın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kendisini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bilmesini,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anlamasını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sağlar.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İnsanın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kendisini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takdir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etmesi,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amaç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belirlemesi,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kendini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ayarlaması,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duygusal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bireysel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öz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yönetimi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sağlaması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hayati fonksiyonları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vardır.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14325" marR="3213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Kariyer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gelişiminde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önemli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olan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faktörleri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harekete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geçirmesi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açısından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çok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önemlidir.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000875" y="3714750"/>
            <a:ext cx="2143760" cy="38100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310"/>
              </a:spcBef>
            </a:pP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Kişilerarası</a:t>
            </a:r>
            <a:r>
              <a:rPr sz="1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0875" y="4095750"/>
            <a:ext cx="2143760" cy="214122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291465" marR="280670" indent="-127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Microsoft Sans Serif"/>
                <a:cs typeface="Microsoft Sans Serif"/>
              </a:rPr>
              <a:t>İçsel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zekada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olduğu</a:t>
            </a:r>
            <a:r>
              <a:rPr sz="1000" spc="-20" dirty="0">
                <a:latin typeface="Microsoft Sans Serif"/>
                <a:cs typeface="Microsoft Sans Serif"/>
              </a:rPr>
              <a:t> gibi </a:t>
            </a:r>
            <a:r>
              <a:rPr sz="1000" dirty="0">
                <a:latin typeface="Microsoft Sans Serif"/>
                <a:cs typeface="Microsoft Sans Serif"/>
              </a:rPr>
              <a:t>beynin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ön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lobuyla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alakalıdır.</a:t>
            </a:r>
            <a:endParaRPr sz="1000">
              <a:latin typeface="Microsoft Sans Serif"/>
              <a:cs typeface="Microsoft Sans Serif"/>
            </a:endParaRPr>
          </a:p>
          <a:p>
            <a:pPr marL="466090" marR="455930"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Bireyin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diğer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insanları </a:t>
            </a:r>
            <a:r>
              <a:rPr sz="1000" dirty="0">
                <a:latin typeface="Microsoft Sans Serif"/>
                <a:cs typeface="Microsoft Sans Serif"/>
              </a:rPr>
              <a:t>anlamasını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ve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onlarla </a:t>
            </a:r>
            <a:r>
              <a:rPr sz="1000" dirty="0">
                <a:latin typeface="Microsoft Sans Serif"/>
                <a:cs typeface="Microsoft Sans Serif"/>
              </a:rPr>
              <a:t>başarılı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ilişkiler kurabilmesini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sağlar.</a:t>
            </a:r>
            <a:endParaRPr sz="1000">
              <a:latin typeface="Microsoft Sans Serif"/>
              <a:cs typeface="Microsoft Sans Serif"/>
            </a:endParaRPr>
          </a:p>
          <a:p>
            <a:pPr marL="316865" marR="306705" indent="-1905"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Bireysel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farklılıkları </a:t>
            </a:r>
            <a:r>
              <a:rPr sz="1000" dirty="0">
                <a:latin typeface="Microsoft Sans Serif"/>
                <a:cs typeface="Microsoft Sans Serif"/>
              </a:rPr>
              <a:t>görebilme,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kendini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ve </a:t>
            </a:r>
            <a:r>
              <a:rPr sz="1000" spc="-10" dirty="0">
                <a:latin typeface="Microsoft Sans Serif"/>
                <a:cs typeface="Microsoft Sans Serif"/>
              </a:rPr>
              <a:t>diğerlerini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motive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etme</a:t>
            </a:r>
            <a:r>
              <a:rPr sz="1000" spc="-20" dirty="0">
                <a:latin typeface="Microsoft Sans Serif"/>
                <a:cs typeface="Microsoft Sans Serif"/>
              </a:rPr>
              <a:t> gibi </a:t>
            </a:r>
            <a:r>
              <a:rPr sz="1000" dirty="0">
                <a:latin typeface="Microsoft Sans Serif"/>
                <a:cs typeface="Microsoft Sans Serif"/>
              </a:rPr>
              <a:t>özellikleri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vardır.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Kariyer </a:t>
            </a:r>
            <a:r>
              <a:rPr sz="1000" dirty="0">
                <a:latin typeface="Microsoft Sans Serif"/>
                <a:cs typeface="Microsoft Sans Serif"/>
              </a:rPr>
              <a:t>gelişimini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kolaylaştırıcı </a:t>
            </a:r>
            <a:r>
              <a:rPr sz="1000" dirty="0">
                <a:latin typeface="Microsoft Sans Serif"/>
                <a:cs typeface="Microsoft Sans Serif"/>
              </a:rPr>
              <a:t>önemli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özellikleri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barındırır.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117" y="6244844"/>
            <a:ext cx="8882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Howard</a:t>
            </a:r>
            <a:r>
              <a:rPr sz="1200" b="1" spc="-6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Gardner,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Çoklu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kuramıyla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insan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zekasını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tek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boyutunun</a:t>
            </a:r>
            <a:r>
              <a:rPr sz="1200" b="1" spc="1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olmadığını,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8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temel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(yetenek)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alanının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olduğunu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ve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her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türünün</a:t>
            </a:r>
            <a:r>
              <a:rPr sz="1200" b="1" spc="-2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beyin</a:t>
            </a:r>
            <a:r>
              <a:rPr sz="1200" b="1" spc="-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yapısı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içinde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kendine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özgü</a:t>
            </a:r>
            <a:r>
              <a:rPr sz="1200" b="1" spc="-2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işleyişinin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olduğunu</a:t>
            </a:r>
            <a:endParaRPr sz="12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ortaya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koymuştur.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597" y="319862"/>
            <a:ext cx="7425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7660" algn="l"/>
              </a:tabLst>
            </a:pPr>
            <a:r>
              <a:rPr sz="2800" spc="-10" dirty="0">
                <a:solidFill>
                  <a:srgbClr val="FFFFFF"/>
                </a:solidFill>
              </a:rPr>
              <a:t>YETENEK</a:t>
            </a:r>
            <a:r>
              <a:rPr sz="2800" spc="-1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ALANLARINA</a:t>
            </a:r>
            <a:r>
              <a:rPr sz="2800" dirty="0">
                <a:solidFill>
                  <a:srgbClr val="FFFFFF"/>
                </a:solidFill>
              </a:rPr>
              <a:t>	GÖRE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MESLEKLER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428599" y="1214374"/>
            <a:ext cx="2072005" cy="2551430"/>
            <a:chOff x="428599" y="1214374"/>
            <a:chExt cx="2072005" cy="2551430"/>
          </a:xfrm>
        </p:grpSpPr>
        <p:sp>
          <p:nvSpPr>
            <p:cNvPr id="7" name="object 7"/>
            <p:cNvSpPr/>
            <p:nvPr/>
          </p:nvSpPr>
          <p:spPr>
            <a:xfrm>
              <a:off x="428599" y="1214374"/>
              <a:ext cx="2072005" cy="670560"/>
            </a:xfrm>
            <a:custGeom>
              <a:avLst/>
              <a:gdLst/>
              <a:ahLst/>
              <a:cxnLst/>
              <a:rect l="l" t="t" r="r" b="b"/>
              <a:pathLst>
                <a:path w="2072005" h="670560">
                  <a:moveTo>
                    <a:pt x="2071751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2071751" y="670560"/>
                  </a:lnTo>
                  <a:lnTo>
                    <a:pt x="207175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599" y="1884959"/>
              <a:ext cx="2072005" cy="1880870"/>
            </a:xfrm>
            <a:custGeom>
              <a:avLst/>
              <a:gdLst/>
              <a:ahLst/>
              <a:cxnLst/>
              <a:rect l="l" t="t" r="r" b="b"/>
              <a:pathLst>
                <a:path w="2072005" h="1880870">
                  <a:moveTo>
                    <a:pt x="183718" y="1410462"/>
                  </a:moveTo>
                  <a:lnTo>
                    <a:pt x="0" y="1410462"/>
                  </a:lnTo>
                  <a:lnTo>
                    <a:pt x="0" y="1829790"/>
                  </a:lnTo>
                  <a:lnTo>
                    <a:pt x="183718" y="1829790"/>
                  </a:lnTo>
                  <a:lnTo>
                    <a:pt x="183718" y="1410462"/>
                  </a:lnTo>
                  <a:close/>
                </a:path>
                <a:path w="2072005" h="1880870">
                  <a:moveTo>
                    <a:pt x="183718" y="940308"/>
                  </a:moveTo>
                  <a:lnTo>
                    <a:pt x="0" y="940308"/>
                  </a:lnTo>
                  <a:lnTo>
                    <a:pt x="0" y="1410436"/>
                  </a:lnTo>
                  <a:lnTo>
                    <a:pt x="183718" y="1410436"/>
                  </a:lnTo>
                  <a:lnTo>
                    <a:pt x="183718" y="940308"/>
                  </a:lnTo>
                  <a:close/>
                </a:path>
                <a:path w="2072005" h="1880870">
                  <a:moveTo>
                    <a:pt x="183718" y="470154"/>
                  </a:moveTo>
                  <a:lnTo>
                    <a:pt x="0" y="470154"/>
                  </a:lnTo>
                  <a:lnTo>
                    <a:pt x="0" y="940282"/>
                  </a:lnTo>
                  <a:lnTo>
                    <a:pt x="183718" y="940282"/>
                  </a:lnTo>
                  <a:lnTo>
                    <a:pt x="183718" y="470154"/>
                  </a:lnTo>
                  <a:close/>
                </a:path>
                <a:path w="2072005" h="1880870">
                  <a:moveTo>
                    <a:pt x="183718" y="0"/>
                  </a:moveTo>
                  <a:lnTo>
                    <a:pt x="0" y="0"/>
                  </a:lnTo>
                  <a:lnTo>
                    <a:pt x="0" y="470128"/>
                  </a:lnTo>
                  <a:lnTo>
                    <a:pt x="183718" y="470128"/>
                  </a:lnTo>
                  <a:lnTo>
                    <a:pt x="183718" y="0"/>
                  </a:lnTo>
                  <a:close/>
                </a:path>
                <a:path w="2072005" h="1880870">
                  <a:moveTo>
                    <a:pt x="1887943" y="101"/>
                  </a:moveTo>
                  <a:lnTo>
                    <a:pt x="183730" y="101"/>
                  </a:lnTo>
                  <a:lnTo>
                    <a:pt x="183730" y="1829790"/>
                  </a:lnTo>
                  <a:lnTo>
                    <a:pt x="1887943" y="1829790"/>
                  </a:lnTo>
                  <a:lnTo>
                    <a:pt x="1887943" y="101"/>
                  </a:lnTo>
                  <a:close/>
                </a:path>
                <a:path w="2072005" h="1880870">
                  <a:moveTo>
                    <a:pt x="2071738" y="1410462"/>
                  </a:moveTo>
                  <a:lnTo>
                    <a:pt x="1888007" y="1410462"/>
                  </a:lnTo>
                  <a:lnTo>
                    <a:pt x="1888007" y="1880590"/>
                  </a:lnTo>
                  <a:lnTo>
                    <a:pt x="2071738" y="1880590"/>
                  </a:lnTo>
                  <a:lnTo>
                    <a:pt x="2071738" y="1410462"/>
                  </a:lnTo>
                  <a:close/>
                </a:path>
                <a:path w="2072005" h="1880870">
                  <a:moveTo>
                    <a:pt x="2071738" y="940308"/>
                  </a:moveTo>
                  <a:lnTo>
                    <a:pt x="1888007" y="940308"/>
                  </a:lnTo>
                  <a:lnTo>
                    <a:pt x="1888007" y="1410436"/>
                  </a:lnTo>
                  <a:lnTo>
                    <a:pt x="2071738" y="1410436"/>
                  </a:lnTo>
                  <a:lnTo>
                    <a:pt x="2071738" y="940308"/>
                  </a:lnTo>
                  <a:close/>
                </a:path>
                <a:path w="2072005" h="1880870">
                  <a:moveTo>
                    <a:pt x="2071738" y="470154"/>
                  </a:moveTo>
                  <a:lnTo>
                    <a:pt x="1888007" y="470154"/>
                  </a:lnTo>
                  <a:lnTo>
                    <a:pt x="1888007" y="940282"/>
                  </a:lnTo>
                  <a:lnTo>
                    <a:pt x="2071738" y="940282"/>
                  </a:lnTo>
                  <a:lnTo>
                    <a:pt x="2071738" y="470154"/>
                  </a:lnTo>
                  <a:close/>
                </a:path>
                <a:path w="2072005" h="1880870">
                  <a:moveTo>
                    <a:pt x="2071738" y="0"/>
                  </a:moveTo>
                  <a:lnTo>
                    <a:pt x="1888007" y="0"/>
                  </a:lnTo>
                  <a:lnTo>
                    <a:pt x="1888007" y="470128"/>
                  </a:lnTo>
                  <a:lnTo>
                    <a:pt x="2071738" y="470128"/>
                  </a:lnTo>
                  <a:lnTo>
                    <a:pt x="207173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4428" y="1386281"/>
            <a:ext cx="1905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Sözel-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Dilsel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223" y="2076957"/>
            <a:ext cx="11906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9375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Şairler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Gazetecilik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Öğretmenlik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Psikologluk</a:t>
            </a:r>
            <a:endParaRPr sz="1600">
              <a:latin typeface="Microsoft Sans Serif"/>
              <a:cs typeface="Microsoft Sans Serif"/>
            </a:endParaRPr>
          </a:p>
          <a:p>
            <a:pPr marL="83185" indent="-79375">
              <a:lnSpc>
                <a:spcPct val="100000"/>
              </a:lnSpc>
              <a:buSzPct val="93750"/>
              <a:buChar char="•"/>
              <a:tabLst>
                <a:tab pos="8318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Psikolojik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Danışmanlık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599" y="3740150"/>
            <a:ext cx="2000885" cy="355600"/>
          </a:xfrm>
          <a:prstGeom prst="rect">
            <a:avLst/>
          </a:prstGeom>
          <a:solidFill>
            <a:srgbClr val="FC2905"/>
          </a:solidFill>
        </p:spPr>
        <p:txBody>
          <a:bodyPr vert="horz" wrap="square" lIns="0" tIns="1397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Microsoft Sans Serif"/>
                <a:cs typeface="Microsoft Sans Serif"/>
              </a:rPr>
              <a:t>Uzamsal</a:t>
            </a:r>
            <a:r>
              <a:rPr sz="1900" spc="-8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99" y="4095750"/>
            <a:ext cx="2000885" cy="18288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10489" rIns="0" bIns="0" rtlCol="0">
            <a:spAutoFit/>
          </a:bodyPr>
          <a:lstStyle/>
          <a:p>
            <a:pPr marL="314325" indent="-74930">
              <a:lnSpc>
                <a:spcPct val="100000"/>
              </a:lnSpc>
              <a:spcBef>
                <a:spcPts val="869"/>
              </a:spcBef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İç</a:t>
            </a:r>
            <a:r>
              <a:rPr sz="1500" spc="-10" dirty="0">
                <a:latin typeface="Microsoft Sans Serif"/>
                <a:cs typeface="Microsoft Sans Serif"/>
              </a:rPr>
              <a:t> Mimarlar</a:t>
            </a:r>
            <a:endParaRPr sz="1500">
              <a:latin typeface="Microsoft Sans Serif"/>
              <a:cs typeface="Microsoft Sans Serif"/>
            </a:endParaRPr>
          </a:p>
          <a:p>
            <a:pPr marL="247650" marR="703580" indent="-8255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spc="-10" dirty="0">
                <a:latin typeface="Microsoft Sans Serif"/>
                <a:cs typeface="Microsoft Sans Serif"/>
              </a:rPr>
              <a:t>	Görsel Tasarımcılar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Grafik</a:t>
            </a:r>
            <a:r>
              <a:rPr sz="1500" spc="-6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Tasarımı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spc="-10" dirty="0">
                <a:latin typeface="Microsoft Sans Serif"/>
                <a:cs typeface="Microsoft Sans Serif"/>
              </a:rPr>
              <a:t>Harita</a:t>
            </a:r>
            <a:endParaRPr sz="1500">
              <a:latin typeface="Microsoft Sans Serif"/>
              <a:cs typeface="Microsoft Sans Serif"/>
            </a:endParaRPr>
          </a:p>
          <a:p>
            <a:pPr marL="24765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Microsoft Sans Serif"/>
                <a:cs typeface="Microsoft Sans Serif"/>
              </a:rPr>
              <a:t>Mühendisliği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Araba</a:t>
            </a:r>
            <a:r>
              <a:rPr sz="1500" spc="-7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Tamircisi</a:t>
            </a:r>
            <a:endParaRPr sz="150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500337" y="1214374"/>
          <a:ext cx="1892935" cy="470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35"/>
              </a:tblGrid>
              <a:tr h="57912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Mantıksal-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Matematiksel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C2905"/>
                    </a:solidFill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295275" marR="705485" indent="-7620">
                        <a:lnSpc>
                          <a:spcPct val="100000"/>
                        </a:lnSpc>
                        <a:spcBef>
                          <a:spcPts val="1470"/>
                        </a:spcBef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	Matematik Öğretmeni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56870" indent="-6985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6870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Mühendisler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95275" marR="876935" indent="-762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	Mantık Bilimciler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57505" indent="-6985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Felsefeciler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69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EBEBE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Doğa</a:t>
                      </a:r>
                      <a:r>
                        <a:rPr sz="19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Zekası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252525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358775" indent="-79375">
                        <a:lnSpc>
                          <a:spcPct val="100000"/>
                        </a:lnSpc>
                        <a:spcBef>
                          <a:spcPts val="1405"/>
                        </a:spcBef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Çiftçiler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877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Ziraatçılar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87655" marR="713105" indent="-825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	Veteriner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Hekimler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8140" indent="-7937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750"/>
                        <a:buChar char="•"/>
                        <a:tabLst>
                          <a:tab pos="358140" algn="l"/>
                        </a:tabLst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Doğa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Bilimciler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72000" y="1214374"/>
          <a:ext cx="1920239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39"/>
              </a:tblGrid>
              <a:tr h="381000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Müziksel</a:t>
                      </a:r>
                      <a:r>
                        <a:rPr sz="1900" spc="-7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Bestekarlık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Piyanist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Gitarist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Vokalist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Baterist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20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72000" y="3714750"/>
          <a:ext cx="200025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</a:tblGrid>
              <a:tr h="381000"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İçsel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FC2905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Pilotluk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Polislik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Yazarlık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Danışmanlık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8770" indent="-7937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750"/>
                        <a:buChar char="•"/>
                        <a:tabLst>
                          <a:tab pos="318770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Öğretmenlik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6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715125" y="1214374"/>
          <a:ext cx="2143760" cy="4755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005"/>
                <a:gridCol w="71755"/>
              </a:tblGrid>
              <a:tr h="5791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Kinestetik-Görsel-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Bedensel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20875">
                <a:tc>
                  <a:txBody>
                    <a:bodyPr/>
                    <a:lstStyle/>
                    <a:p>
                      <a:pPr marL="348615" indent="-7493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Aktörlük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Oyunculuk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1940" marR="678180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	Film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Yönetmenliği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Sporcular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Dansçılar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Beyin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Cerrahı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Elmas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Kesiciler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Kişilerarası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347345" indent="-7493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Yöneticilik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Liderlik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0670" marR="656590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	Satış Danışmanlığı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Öğretmenlik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Psikologluk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0670" marR="720725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	Psikolojik Danışmanlık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60121" y="6147612"/>
            <a:ext cx="88220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275" marR="5080" indent="-256921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Yukarıda,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temel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zeka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(yetenek)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alanlarında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veya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birden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fazla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gelişmiş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düzeyde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zekaya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bireylerin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olabilecekleri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meslekler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40" dirty="0">
                <a:latin typeface="Microsoft Sans Serif"/>
                <a:cs typeface="Microsoft Sans Serif"/>
              </a:rPr>
              <a:t>sıralanmıştır…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-6350"/>
            <a:ext cx="9150350" cy="6870700"/>
            <a:chOff x="-6349" y="-6350"/>
            <a:chExt cx="9150350" cy="68707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FFFFF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B989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4496" y="2949955"/>
            <a:ext cx="1177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</a:rPr>
              <a:t>İLGİ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1654</Words>
  <Application>Microsoft Office PowerPoint</Application>
  <PresentationFormat>Ekran Gösterisi (4:3)</PresentationFormat>
  <Paragraphs>350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PowerPoint Sunusu</vt:lpstr>
      <vt:lpstr>MESLEK SEÇİMİNİ ETKİLEYEN PSİKOLOJİK FAKTÖRLER</vt:lpstr>
      <vt:lpstr>YETENEK</vt:lpstr>
      <vt:lpstr>YETENEK</vt:lpstr>
      <vt:lpstr>YETENEK VE BECERİ</vt:lpstr>
      <vt:lpstr>BECERİ</vt:lpstr>
      <vt:lpstr>YETENEK ALANLARI</vt:lpstr>
      <vt:lpstr>YETENEK ALANLARINA GÖRE MESLEKLER</vt:lpstr>
      <vt:lpstr>İLGİ</vt:lpstr>
      <vt:lpstr>İLGİ</vt:lpstr>
      <vt:lpstr>İLGİ İlgilerin oluşumunda içsel dinamikler kadar, aile yapısı, sosyal sınıf, kültür ve çevre gibi faktörlerin de etkili olduğu söylenebilir.</vt:lpstr>
      <vt:lpstr>KİŞİLİK</vt:lpstr>
      <vt:lpstr>KİŞİLİK ÖZELLİKLERİ</vt:lpstr>
      <vt:lpstr>KİŞİLİK ÖZELLİKLERİ</vt:lpstr>
      <vt:lpstr>MESLEK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SEÇİMİNİ ETKİLEYEN FAKTÖRLER</dc:title>
  <dc:creator>malikamazing</dc:creator>
  <cp:lastModifiedBy>Del</cp:lastModifiedBy>
  <cp:revision>6</cp:revision>
  <dcterms:created xsi:type="dcterms:W3CDTF">2024-09-08T00:21:21Z</dcterms:created>
  <dcterms:modified xsi:type="dcterms:W3CDTF">2024-09-08T20:43:03Z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2024-09-08T00:00:00Z</vt:filetime>
  </property>
  <property fmtid="{D5CDD505-2E9C-101B-9397-08002B2CF9AE}" pid="5" name="Producer">
    <vt:lpwstr>Microsoft® Office PowerPoint® 2007</vt:lpwstr>
  </property>
</Properties>
</file>