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7" r:id="rId2"/>
    <p:sldId id="258" r:id="rId3"/>
    <p:sldId id="259" r:id="rId4"/>
    <p:sldId id="260" r:id="rId5"/>
    <p:sldId id="275" r:id="rId6"/>
    <p:sldId id="268" r:id="rId7"/>
    <p:sldId id="263" r:id="rId8"/>
    <p:sldId id="265" r:id="rId9"/>
    <p:sldId id="272" r:id="rId10"/>
    <p:sldId id="273" r:id="rId11"/>
    <p:sldId id="270"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F3C40E-7B64-FF56-6564-AC12ABACB0A9}" v="778" dt="2024-09-04T18:03:54.547"/>
    <p1510:client id="{4B12D9BA-C0AD-6B94-D9B1-93D4649352FF}" v="31" dt="2024-09-06T08:56:52.067"/>
    <p1510:client id="{614941E6-430B-7FBC-92C6-50F8B2D1F594}" v="12" dt="2024-09-06T09:05:59.787"/>
    <p1510:client id="{78DE9D4A-AF93-F2FC-EBBE-476BCBCB4690}" v="344" dt="2024-09-05T10:06:33.890"/>
    <p1510:client id="{D9E1ED24-A8FD-B5C3-633E-2D3C46DC28F3}" v="406" dt="2024-09-04T13:59:45.9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1956" y="-4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83A977F-2504-E741-85B4-8F01994E1F25}"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777867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4F351F-53B1-3B4C-8CD4-15B0457E8E3F}"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25933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B1E8F6-4F69-E448-82E4-3FF8C30628E4}"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99851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790BAD4-EC93-8B4C-97AE-9AB5F3271B19}" type="datetimeFigureOut">
              <a:rPr lang="en-US" dirty="0"/>
              <a:t>9/6/2024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102331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6C9050E-E079-6441-81E7-806D30677343}" type="datetimeFigureOut">
              <a:rPr lang="en-US" dirty="0"/>
              <a:t>9/6/2024</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708824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9B230AF-FFB7-DE42-B481-AAC2589869DA}" type="datetimeFigureOut">
              <a:rPr lang="en-US" dirty="0"/>
              <a:t>9/6/2024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253830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9A7C16-FAF2-2C41-B697-563997C522AD}"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5165052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19D9EA-0687-604F-B97A-763B6765DF9F}"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259026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9A02F-357D-AF42-B110-A7740AFDCA1B}"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34913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BB9B27-4D02-2940-AED5-BC8F2B3B1507}"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707759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CF7878-2C98-7449-BB8F-764A5EA8E558}" type="datetimeFigureOut">
              <a:rPr lang="en-US" dirty="0"/>
              <a:t>9/6/2024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816763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D2F403-9584-1749-B6AB-5E1C5F94527C}" type="datetimeFigureOut">
              <a:rPr lang="en-US" dirty="0"/>
              <a:t>9/6/2024</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174311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A58C0351-EB03-5444-BA93-B7E778374E24}" type="datetimeFigureOut">
              <a:rPr lang="en-US" dirty="0"/>
              <a:t>9/6/2024</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615206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t>9/6/2024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291465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EB8CB6-48D8-4E47-B0D3-B56230F429D0}" type="datetimeFigureOut">
              <a:rPr lang="en-US" dirty="0"/>
              <a:t>9/6/2024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766977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F716D3-DCE8-CC45-8106-AE5DFCD073F9}" type="datetimeFigureOut">
              <a:rPr lang="en-US" dirty="0"/>
              <a:t>9/6/2024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366746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9/6/2024</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379322724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3"/>
          <p:cNvGrpSpPr>
            <a:grpSpLocks/>
          </p:cNvGrpSpPr>
          <p:nvPr/>
        </p:nvGrpSpPr>
        <p:grpSpPr>
          <a:xfrm>
            <a:off x="377501" y="4151623"/>
            <a:ext cx="8769526" cy="2327013"/>
            <a:chOff x="-87375" y="3175"/>
            <a:chExt cx="8066607" cy="2327013"/>
          </a:xfrm>
        </p:grpSpPr>
        <p:sp>
          <p:nvSpPr>
            <p:cNvPr id="6" name="Graphic 4"/>
            <p:cNvSpPr/>
            <p:nvPr/>
          </p:nvSpPr>
          <p:spPr>
            <a:xfrm>
              <a:off x="3175" y="3175"/>
              <a:ext cx="7315200" cy="1280160"/>
            </a:xfrm>
            <a:custGeom>
              <a:avLst/>
              <a:gdLst/>
              <a:ahLst/>
              <a:cxnLst/>
              <a:rect l="l" t="t" r="r" b="b"/>
              <a:pathLst>
                <a:path w="7315200" h="1280160">
                  <a:moveTo>
                    <a:pt x="0" y="1280159"/>
                  </a:moveTo>
                  <a:lnTo>
                    <a:pt x="7315200" y="1280159"/>
                  </a:lnTo>
                  <a:lnTo>
                    <a:pt x="7315200" y="0"/>
                  </a:lnTo>
                  <a:lnTo>
                    <a:pt x="0" y="0"/>
                  </a:lnTo>
                  <a:lnTo>
                    <a:pt x="0" y="1280159"/>
                  </a:lnTo>
                  <a:close/>
                </a:path>
              </a:pathLst>
            </a:custGeom>
            <a:ln w="6350">
              <a:solidFill>
                <a:srgbClr val="717BA2"/>
              </a:solidFill>
              <a:prstDash val="solid"/>
            </a:ln>
          </p:spPr>
          <p:txBody>
            <a:bodyPr wrap="square" lIns="0" tIns="0" rIns="0" bIns="0" rtlCol="0">
              <a:prstTxWarp prst="textNoShape">
                <a:avLst/>
              </a:prstTxWarp>
              <a:noAutofit/>
            </a:bodyPr>
            <a:lstStyle/>
            <a:p>
              <a:endParaRPr lang="tr-TR"/>
            </a:p>
          </p:txBody>
        </p:sp>
        <p:sp>
          <p:nvSpPr>
            <p:cNvPr id="7" name="Graphic 5"/>
            <p:cNvSpPr/>
            <p:nvPr/>
          </p:nvSpPr>
          <p:spPr>
            <a:xfrm>
              <a:off x="-87375" y="3175"/>
              <a:ext cx="319149" cy="2319250"/>
            </a:xfrm>
            <a:custGeom>
              <a:avLst/>
              <a:gdLst/>
              <a:ahLst/>
              <a:cxnLst/>
              <a:rect l="l" t="t" r="r" b="b"/>
              <a:pathLst>
                <a:path w="228600" h="1280160">
                  <a:moveTo>
                    <a:pt x="228600" y="0"/>
                  </a:moveTo>
                  <a:lnTo>
                    <a:pt x="0" y="0"/>
                  </a:lnTo>
                  <a:lnTo>
                    <a:pt x="0" y="1280159"/>
                  </a:lnTo>
                  <a:lnTo>
                    <a:pt x="228600" y="1280159"/>
                  </a:lnTo>
                  <a:lnTo>
                    <a:pt x="228600" y="0"/>
                  </a:lnTo>
                  <a:close/>
                </a:path>
              </a:pathLst>
            </a:custGeom>
            <a:solidFill>
              <a:srgbClr val="717BA2"/>
            </a:solidFill>
          </p:spPr>
          <p:txBody>
            <a:bodyPr wrap="square" lIns="0" tIns="0" rIns="0" bIns="0" rtlCol="0">
              <a:prstTxWarp prst="textNoShape">
                <a:avLst/>
              </a:prstTxWarp>
              <a:noAutofit/>
            </a:bodyPr>
            <a:lstStyle/>
            <a:p>
              <a:endParaRPr lang="tr-TR"/>
            </a:p>
          </p:txBody>
        </p:sp>
        <p:sp>
          <p:nvSpPr>
            <p:cNvPr id="8" name="Textbox 6"/>
            <p:cNvSpPr txBox="1"/>
            <p:nvPr/>
          </p:nvSpPr>
          <p:spPr>
            <a:xfrm>
              <a:off x="231774" y="6350"/>
              <a:ext cx="7747458" cy="2323838"/>
            </a:xfrm>
            <a:prstGeom prst="rect">
              <a:avLst/>
            </a:prstGeom>
          </p:spPr>
          <p:txBody>
            <a:bodyPr wrap="square" lIns="0" tIns="0" rIns="0" bIns="0" rtlCol="0" anchor="t">
              <a:noAutofit/>
            </a:bodyPr>
            <a:lstStyle/>
            <a:p>
              <a:pPr marR="229870" algn="ctr">
                <a:lnSpc>
                  <a:spcPts val="3855"/>
                </a:lnSpc>
                <a:spcBef>
                  <a:spcPts val="1665"/>
                </a:spcBef>
              </a:pPr>
              <a:r>
                <a:rPr lang="tr-TR" sz="2900" b="1" dirty="0">
                  <a:solidFill>
                    <a:schemeClr val="bg2">
                      <a:lumMod val="25000"/>
                    </a:schemeClr>
                  </a:solidFill>
                  <a:effectLst/>
                  <a:latin typeface="TeX Gyre Bonum"/>
                  <a:ea typeface="Carlito"/>
                  <a:cs typeface="Carlito"/>
                </a:rPr>
                <a:t>YETENEKLER,</a:t>
              </a:r>
              <a:r>
                <a:rPr lang="tr-TR" sz="2900" b="1" spc="-35" dirty="0">
                  <a:solidFill>
                    <a:schemeClr val="bg2">
                      <a:lumMod val="25000"/>
                    </a:schemeClr>
                  </a:solidFill>
                  <a:effectLst/>
                  <a:latin typeface="TeX Gyre Bonum"/>
                  <a:ea typeface="Carlito"/>
                  <a:cs typeface="Carlito"/>
                </a:rPr>
                <a:t> </a:t>
              </a:r>
              <a:r>
                <a:rPr lang="tr-TR" sz="2900" b="1" dirty="0">
                  <a:solidFill>
                    <a:schemeClr val="bg2">
                      <a:lumMod val="25000"/>
                    </a:schemeClr>
                  </a:solidFill>
                  <a:effectLst/>
                  <a:latin typeface="TeX Gyre Bonum"/>
                  <a:ea typeface="Carlito"/>
                  <a:cs typeface="Carlito"/>
                </a:rPr>
                <a:t>MESLEKİ</a:t>
              </a:r>
              <a:r>
                <a:rPr lang="tr-TR" sz="2900" b="1" spc="-25" dirty="0">
                  <a:solidFill>
                    <a:schemeClr val="bg2">
                      <a:lumMod val="25000"/>
                    </a:schemeClr>
                  </a:solidFill>
                  <a:effectLst/>
                  <a:latin typeface="TeX Gyre Bonum"/>
                  <a:ea typeface="Carlito"/>
                  <a:cs typeface="Carlito"/>
                </a:rPr>
                <a:t> </a:t>
              </a:r>
              <a:r>
                <a:rPr lang="tr-TR" sz="2900" b="1" spc="-10" dirty="0">
                  <a:solidFill>
                    <a:schemeClr val="bg2">
                      <a:lumMod val="25000"/>
                    </a:schemeClr>
                  </a:solidFill>
                  <a:effectLst/>
                  <a:latin typeface="TeX Gyre Bonum"/>
                  <a:ea typeface="Carlito"/>
                  <a:cs typeface="Carlito"/>
                </a:rPr>
                <a:t>İLGİ</a:t>
              </a:r>
              <a:r>
                <a:rPr lang="tr-TR" sz="2900" b="1" spc="-10" dirty="0">
                  <a:solidFill>
                    <a:schemeClr val="bg2">
                      <a:lumMod val="25000"/>
                    </a:schemeClr>
                  </a:solidFill>
                  <a:latin typeface="TeX Gyre Bonum"/>
                  <a:ea typeface="Carlito"/>
                  <a:cs typeface="Carlito"/>
                </a:rPr>
                <a:t> </a:t>
              </a:r>
              <a:r>
                <a:rPr lang="tr-TR" sz="2900" b="1" spc="-10" dirty="0" smtClean="0">
                  <a:solidFill>
                    <a:schemeClr val="bg2">
                      <a:lumMod val="25000"/>
                    </a:schemeClr>
                  </a:solidFill>
                  <a:latin typeface="TeX Gyre Bonum"/>
                  <a:ea typeface="Carlito"/>
                  <a:cs typeface="Carlito"/>
                </a:rPr>
                <a:t>VE </a:t>
              </a:r>
            </a:p>
            <a:p>
              <a:pPr marR="229870" algn="ctr">
                <a:lnSpc>
                  <a:spcPts val="3855"/>
                </a:lnSpc>
                <a:spcBef>
                  <a:spcPts val="1665"/>
                </a:spcBef>
              </a:pPr>
              <a:r>
                <a:rPr lang="tr-TR" sz="2900" b="1" spc="-10" dirty="0" smtClean="0">
                  <a:solidFill>
                    <a:schemeClr val="bg2">
                      <a:lumMod val="25000"/>
                    </a:schemeClr>
                  </a:solidFill>
                  <a:latin typeface="TeX Gyre Bonum"/>
                  <a:ea typeface="Carlito"/>
                  <a:cs typeface="Carlito"/>
                </a:rPr>
                <a:t>DEĞERLER</a:t>
              </a:r>
            </a:p>
            <a:p>
              <a:pPr marR="229870" algn="ctr">
                <a:lnSpc>
                  <a:spcPts val="3855"/>
                </a:lnSpc>
                <a:spcBef>
                  <a:spcPts val="1665"/>
                </a:spcBef>
              </a:pPr>
              <a:endParaRPr lang="tr-TR" sz="2900" b="1" spc="-10" dirty="0">
                <a:solidFill>
                  <a:schemeClr val="bg2">
                    <a:lumMod val="25000"/>
                  </a:schemeClr>
                </a:solidFill>
                <a:latin typeface="TeX Gyre Bonum"/>
                <a:ea typeface="Carlito"/>
                <a:cs typeface="Carlito"/>
              </a:endParaRPr>
            </a:p>
            <a:p>
              <a:pPr marR="230505" algn="ctr">
                <a:lnSpc>
                  <a:spcPts val="3854"/>
                </a:lnSpc>
                <a:spcAft>
                  <a:spcPts val="0"/>
                </a:spcAft>
              </a:pPr>
              <a:r>
                <a:rPr lang="tr-TR" sz="2900" b="1" spc="-10" dirty="0" smtClean="0">
                  <a:solidFill>
                    <a:schemeClr val="bg2">
                      <a:lumMod val="25000"/>
                    </a:schemeClr>
                  </a:solidFill>
                  <a:latin typeface="TeX Gyre Bonum"/>
                  <a:ea typeface="Carlito"/>
                  <a:cs typeface="Carlito"/>
                </a:rPr>
                <a:t>ÖĞRETMEN </a:t>
              </a:r>
              <a:r>
                <a:rPr lang="tr-TR" sz="2900" b="1" spc="-10" dirty="0">
                  <a:solidFill>
                    <a:schemeClr val="bg2">
                      <a:lumMod val="25000"/>
                    </a:schemeClr>
                  </a:solidFill>
                  <a:latin typeface="TeX Gyre Bonum"/>
                  <a:ea typeface="Carlito"/>
                  <a:cs typeface="Carlito"/>
                </a:rPr>
                <a:t>SUNUMU</a:t>
              </a:r>
              <a:endParaRPr lang="tr-TR" dirty="0"/>
            </a:p>
          </p:txBody>
        </p:sp>
      </p:grpSp>
      <p:pic>
        <p:nvPicPr>
          <p:cNvPr id="3" name="Resim 2" descr="giyim, kişi, şahıs, gülümsemek, gülüş, grup içeren bir resim&#10;&#10;Açıklama otomatik olarak oluşturuldu">
            <a:extLst>
              <a:ext uri="{FF2B5EF4-FFF2-40B4-BE49-F238E27FC236}">
                <a16:creationId xmlns:a16="http://schemas.microsoft.com/office/drawing/2014/main" xmlns="" id="{784480B5-491A-310D-FE86-0DFC9BA5462D}"/>
              </a:ext>
            </a:extLst>
          </p:cNvPr>
          <p:cNvPicPr>
            <a:picLocks noChangeAspect="1"/>
          </p:cNvPicPr>
          <p:nvPr/>
        </p:nvPicPr>
        <p:blipFill>
          <a:blip r:embed="rId2"/>
          <a:stretch>
            <a:fillRect/>
          </a:stretch>
        </p:blipFill>
        <p:spPr>
          <a:xfrm>
            <a:off x="1160076" y="427189"/>
            <a:ext cx="6584372" cy="3422300"/>
          </a:xfrm>
          <a:prstGeom prst="rect">
            <a:avLst/>
          </a:prstGeom>
        </p:spPr>
      </p:pic>
      <p:pic>
        <p:nvPicPr>
          <p:cNvPr id="4" name="Resim 3" descr="logo, simge, sembol, ticari marka, amblem içeren bir resim&#10;&#10;Açıklama otomatik olarak oluşturuldu">
            <a:extLst>
              <a:ext uri="{FF2B5EF4-FFF2-40B4-BE49-F238E27FC236}">
                <a16:creationId xmlns:a16="http://schemas.microsoft.com/office/drawing/2014/main" xmlns="" id="{7C64116D-8E12-BDD9-D502-D4C4F2450F9B}"/>
              </a:ext>
            </a:extLst>
          </p:cNvPr>
          <p:cNvPicPr>
            <a:picLocks noChangeAspect="1"/>
          </p:cNvPicPr>
          <p:nvPr/>
        </p:nvPicPr>
        <p:blipFill>
          <a:blip r:embed="rId3"/>
          <a:stretch>
            <a:fillRect/>
          </a:stretch>
        </p:blipFill>
        <p:spPr>
          <a:xfrm>
            <a:off x="7827624" y="197781"/>
            <a:ext cx="1201917" cy="1210470"/>
          </a:xfrm>
          <a:prstGeom prst="rect">
            <a:avLst/>
          </a:prstGeom>
        </p:spPr>
      </p:pic>
    </p:spTree>
    <p:extLst>
      <p:ext uri="{BB962C8B-B14F-4D97-AF65-F5344CB8AC3E}">
        <p14:creationId xmlns:p14="http://schemas.microsoft.com/office/powerpoint/2010/main" val="399374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vert="horz" lIns="91440" tIns="45720" rIns="91440" bIns="45720" rtlCol="0" anchor="t">
            <a:normAutofit/>
          </a:bodyPr>
          <a:lstStyle/>
          <a:p>
            <a:pPr marL="285750" indent="-285750">
              <a:buFont typeface="'Wingdings 3',Sans-Serif" charset="2"/>
            </a:pPr>
            <a:r>
              <a:rPr lang="tr-TR"/>
              <a:t>Öğrencinizde gözlemlediğiniz güçlü yönleri onunla paylaşın. </a:t>
            </a:r>
            <a:endParaRPr lang="en-US">
              <a:solidFill>
                <a:srgbClr val="000000"/>
              </a:solidFill>
            </a:endParaRPr>
          </a:p>
          <a:p>
            <a:pPr marL="285750" indent="-285750">
              <a:buFont typeface="'Wingdings 3',Sans-Serif" charset="2"/>
              <a:buChar char=""/>
            </a:pPr>
            <a:r>
              <a:rPr lang="tr-TR"/>
              <a:t>İlgi ve yeteneklerini keşfedebilmek için farklı kurs, yarışma ya da etkinliklere katılmasını sağlayın. </a:t>
            </a:r>
          </a:p>
          <a:p>
            <a:r>
              <a:rPr lang="tr-TR"/>
              <a:t>Çocuklarınızı olduğu gibi kabul edin. </a:t>
            </a:r>
          </a:p>
          <a:p>
            <a:r>
              <a:rPr lang="tr-TR"/>
              <a:t>Öğrencilerin mesleki gelişim için önemli olan birlikte iş yapma, iş birliği ve paylaşım gibi davranışları öğrenmesine olanak sağlanmalıdır.</a:t>
            </a:r>
          </a:p>
        </p:txBody>
      </p:sp>
    </p:spTree>
    <p:extLst>
      <p:ext uri="{BB962C8B-B14F-4D97-AF65-F5344CB8AC3E}">
        <p14:creationId xmlns:p14="http://schemas.microsoft.com/office/powerpoint/2010/main" val="536496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xmlns="" id="{1A44C337-3893-4B29-A265-B1329150B6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715" y="-1"/>
            <a:ext cx="915543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9" name="Group 12">
            <a:extLst>
              <a:ext uri="{FF2B5EF4-FFF2-40B4-BE49-F238E27FC236}">
                <a16:creationId xmlns:a16="http://schemas.microsoft.com/office/drawing/2014/main" xmlns="" id="{81E0B358-1267-4844-8B3D-B7A279B4175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627110" y="228600"/>
            <a:ext cx="2138628" cy="6638625"/>
            <a:chOff x="2487613" y="285750"/>
            <a:chExt cx="2428875" cy="5654676"/>
          </a:xfrm>
        </p:grpSpPr>
        <p:sp>
          <p:nvSpPr>
            <p:cNvPr id="14" name="Freeform 11">
              <a:extLst>
                <a:ext uri="{FF2B5EF4-FFF2-40B4-BE49-F238E27FC236}">
                  <a16:creationId xmlns:a16="http://schemas.microsoft.com/office/drawing/2014/main" xmlns="" id="{B24AA06A-F1A5-4BB3-9486-9AE7A53B3F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xmlns="" id="{BDF97590-C600-44CB-9303-4A3679F516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6" name="Freeform 13">
              <a:extLst>
                <a:ext uri="{FF2B5EF4-FFF2-40B4-BE49-F238E27FC236}">
                  <a16:creationId xmlns:a16="http://schemas.microsoft.com/office/drawing/2014/main" xmlns="" id="{A9BBE156-3FFA-4DC4-8468-35BD28DDC6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7" name="Freeform 14">
              <a:extLst>
                <a:ext uri="{FF2B5EF4-FFF2-40B4-BE49-F238E27FC236}">
                  <a16:creationId xmlns:a16="http://schemas.microsoft.com/office/drawing/2014/main" xmlns="" id="{F7960DE5-3810-4B1E-B1E2-3BAFEA91EDD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8" name="Freeform 15">
              <a:extLst>
                <a:ext uri="{FF2B5EF4-FFF2-40B4-BE49-F238E27FC236}">
                  <a16:creationId xmlns:a16="http://schemas.microsoft.com/office/drawing/2014/main" xmlns="" id="{359E957C-CE11-446F-8AA7-B3E98390B8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9" name="Freeform 16">
              <a:extLst>
                <a:ext uri="{FF2B5EF4-FFF2-40B4-BE49-F238E27FC236}">
                  <a16:creationId xmlns:a16="http://schemas.microsoft.com/office/drawing/2014/main" xmlns="" id="{A3E9FE34-CA9E-4443-BEBF-D1B9A1C6C24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0" name="Freeform 17">
              <a:extLst>
                <a:ext uri="{FF2B5EF4-FFF2-40B4-BE49-F238E27FC236}">
                  <a16:creationId xmlns:a16="http://schemas.microsoft.com/office/drawing/2014/main" xmlns="" id="{4F39D814-8A48-4509-BDEB-826F106591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1" name="Freeform 18">
              <a:extLst>
                <a:ext uri="{FF2B5EF4-FFF2-40B4-BE49-F238E27FC236}">
                  <a16:creationId xmlns:a16="http://schemas.microsoft.com/office/drawing/2014/main" xmlns="" id="{8C6D08C0-8C49-4B87-9CF4-A1F08714FA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2" name="Freeform 19">
              <a:extLst>
                <a:ext uri="{FF2B5EF4-FFF2-40B4-BE49-F238E27FC236}">
                  <a16:creationId xmlns:a16="http://schemas.microsoft.com/office/drawing/2014/main" xmlns="" id="{308C612B-4C0D-4863-B9CD-F86ABAA1B2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3" name="Freeform 20">
              <a:extLst>
                <a:ext uri="{FF2B5EF4-FFF2-40B4-BE49-F238E27FC236}">
                  <a16:creationId xmlns:a16="http://schemas.microsoft.com/office/drawing/2014/main" xmlns="" id="{600B1EC8-1B55-4390-A183-C33B5E2273B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4" name="Freeform 21">
              <a:extLst>
                <a:ext uri="{FF2B5EF4-FFF2-40B4-BE49-F238E27FC236}">
                  <a16:creationId xmlns:a16="http://schemas.microsoft.com/office/drawing/2014/main" xmlns="" id="{1790A225-91E1-4BE5-A801-5F1E32721C5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5" name="Freeform 22">
              <a:extLst>
                <a:ext uri="{FF2B5EF4-FFF2-40B4-BE49-F238E27FC236}">
                  <a16:creationId xmlns:a16="http://schemas.microsoft.com/office/drawing/2014/main" xmlns="" id="{DFFC46A2-6BBF-47FD-BC17-5EE1DF7CB9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7" name="Group 26">
            <a:extLst>
              <a:ext uri="{FF2B5EF4-FFF2-40B4-BE49-F238E27FC236}">
                <a16:creationId xmlns:a16="http://schemas.microsoft.com/office/drawing/2014/main" xmlns="" id="{AF44CA9C-80E8-44E1-A79C-D6EBFC73BCA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507832" y="-786"/>
            <a:ext cx="1767505" cy="6854040"/>
            <a:chOff x="6627813" y="194833"/>
            <a:chExt cx="1952625" cy="5678918"/>
          </a:xfrm>
        </p:grpSpPr>
        <p:sp>
          <p:nvSpPr>
            <p:cNvPr id="28" name="Freeform 27">
              <a:extLst>
                <a:ext uri="{FF2B5EF4-FFF2-40B4-BE49-F238E27FC236}">
                  <a16:creationId xmlns:a16="http://schemas.microsoft.com/office/drawing/2014/main" xmlns="" id="{8CB9417F-98D9-4998-B00B-A5932E4C7D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9" name="Freeform 28">
              <a:extLst>
                <a:ext uri="{FF2B5EF4-FFF2-40B4-BE49-F238E27FC236}">
                  <a16:creationId xmlns:a16="http://schemas.microsoft.com/office/drawing/2014/main" xmlns="" id="{FA79AA3D-583E-4A1E-AF7E-CBD980F596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0" name="Freeform 29">
              <a:extLst>
                <a:ext uri="{FF2B5EF4-FFF2-40B4-BE49-F238E27FC236}">
                  <a16:creationId xmlns:a16="http://schemas.microsoft.com/office/drawing/2014/main" xmlns="" id="{D80C9F17-A6B2-4A12-BC77-F84264A669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1" name="Freeform 30">
              <a:extLst>
                <a:ext uri="{FF2B5EF4-FFF2-40B4-BE49-F238E27FC236}">
                  <a16:creationId xmlns:a16="http://schemas.microsoft.com/office/drawing/2014/main" xmlns="" id="{949C9A53-ED97-44CE-BDD5-ED24892116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2" name="Freeform 31">
              <a:extLst>
                <a:ext uri="{FF2B5EF4-FFF2-40B4-BE49-F238E27FC236}">
                  <a16:creationId xmlns:a16="http://schemas.microsoft.com/office/drawing/2014/main" xmlns="" id="{0F9FDAE7-225B-4072-8907-6EAA061744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3" name="Freeform 32">
              <a:extLst>
                <a:ext uri="{FF2B5EF4-FFF2-40B4-BE49-F238E27FC236}">
                  <a16:creationId xmlns:a16="http://schemas.microsoft.com/office/drawing/2014/main" xmlns="" id="{9D49818B-8EA3-4B41-9783-EFE0C618C3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4" name="Freeform 33">
              <a:extLst>
                <a:ext uri="{FF2B5EF4-FFF2-40B4-BE49-F238E27FC236}">
                  <a16:creationId xmlns:a16="http://schemas.microsoft.com/office/drawing/2014/main" xmlns="" id="{01903E65-D822-4457-B0A5-2F41682241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5" name="Freeform 34">
              <a:extLst>
                <a:ext uri="{FF2B5EF4-FFF2-40B4-BE49-F238E27FC236}">
                  <a16:creationId xmlns:a16="http://schemas.microsoft.com/office/drawing/2014/main" xmlns="" id="{A5CF9DAB-75BF-43D9-B1E7-817D1FAA00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6" name="Freeform 35">
              <a:extLst>
                <a:ext uri="{FF2B5EF4-FFF2-40B4-BE49-F238E27FC236}">
                  <a16:creationId xmlns:a16="http://schemas.microsoft.com/office/drawing/2014/main" xmlns="" id="{BB22916D-4BCF-4A4C-8714-A2564D34C36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7" name="Freeform 36">
              <a:extLst>
                <a:ext uri="{FF2B5EF4-FFF2-40B4-BE49-F238E27FC236}">
                  <a16:creationId xmlns:a16="http://schemas.microsoft.com/office/drawing/2014/main" xmlns="" id="{4CD9F734-569E-44E7-BD53-6214E0F18C8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8" name="Freeform 37">
              <a:extLst>
                <a:ext uri="{FF2B5EF4-FFF2-40B4-BE49-F238E27FC236}">
                  <a16:creationId xmlns:a16="http://schemas.microsoft.com/office/drawing/2014/main" xmlns="" id="{7A5DAACB-2F42-40C8-BF6A-75B79299F9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9" name="Freeform 38">
              <a:extLst>
                <a:ext uri="{FF2B5EF4-FFF2-40B4-BE49-F238E27FC236}">
                  <a16:creationId xmlns:a16="http://schemas.microsoft.com/office/drawing/2014/main" xmlns="" id="{AD78E0F9-8568-4672-A22F-4ED5B1A96F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1" name="Rectangle 40">
            <a:extLst>
              <a:ext uri="{FF2B5EF4-FFF2-40B4-BE49-F238E27FC236}">
                <a16:creationId xmlns:a16="http://schemas.microsoft.com/office/drawing/2014/main" xmlns="" id="{AA5CD610-ED7C-4CED-A9A1-174432C88A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84278"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3" name="Freeform 11">
            <a:extLst>
              <a:ext uri="{FF2B5EF4-FFF2-40B4-BE49-F238E27FC236}">
                <a16:creationId xmlns:a16="http://schemas.microsoft.com/office/drawing/2014/main" xmlns="" id="{0C4379BF-8C7A-480A-BC36-DA55D92A93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3484278" y="714375"/>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6" name="Resim 5" descr="gökyüzü, giyim, dış mekan, elbise içeren bir resim&#10;&#10;Açıklama otomatik olarak oluşturuldu">
            <a:extLst>
              <a:ext uri="{FF2B5EF4-FFF2-40B4-BE49-F238E27FC236}">
                <a16:creationId xmlns:a16="http://schemas.microsoft.com/office/drawing/2014/main" xmlns="" id="{7F7EC814-424E-2B03-A34F-B708CAE10A14}"/>
              </a:ext>
            </a:extLst>
          </p:cNvPr>
          <p:cNvPicPr>
            <a:picLocks noChangeAspect="1"/>
          </p:cNvPicPr>
          <p:nvPr/>
        </p:nvPicPr>
        <p:blipFill>
          <a:blip r:embed="rId2"/>
          <a:srcRect l="10619" r="51706" b="-2"/>
          <a:stretch/>
        </p:blipFill>
        <p:spPr>
          <a:xfrm>
            <a:off x="-1166" y="1731"/>
            <a:ext cx="3503318" cy="6858000"/>
          </a:xfrm>
          <a:prstGeom prst="rect">
            <a:avLst/>
          </a:prstGeom>
        </p:spPr>
      </p:pic>
      <p:sp>
        <p:nvSpPr>
          <p:cNvPr id="3" name="İçerik Yer Tutucusu 2"/>
          <p:cNvSpPr>
            <a:spLocks noGrp="1"/>
          </p:cNvSpPr>
          <p:nvPr>
            <p:ph idx="1"/>
          </p:nvPr>
        </p:nvSpPr>
        <p:spPr>
          <a:xfrm>
            <a:off x="4828643" y="2133600"/>
            <a:ext cx="3799814" cy="3777622"/>
          </a:xfrm>
        </p:spPr>
        <p:txBody>
          <a:bodyPr vert="horz" lIns="91440" tIns="45720" rIns="91440" bIns="45720" rtlCol="0" anchor="t">
            <a:normAutofit/>
          </a:bodyPr>
          <a:lstStyle/>
          <a:p>
            <a:r>
              <a:rPr lang="tr-TR"/>
              <a:t>Öğretmenler, çocuklarını sağlıklı bir meslek seçimi yapmaları için desteklemeli, onlara rehberlik etmeli ve kendi ilgi ve yeteneklerini keşfetmelerine izin vermelidir. Ailelerin ve öğretmenlerin olumlu tutumları, çocukların meslek seçiminde doğru kararlar vermelerine katkı sağlayabilir ve onları başarılı ve mutlu bireyler olarak topluma kazandırabilir. </a:t>
            </a:r>
          </a:p>
        </p:txBody>
      </p:sp>
    </p:spTree>
    <p:extLst>
      <p:ext uri="{BB962C8B-B14F-4D97-AF65-F5344CB8AC3E}">
        <p14:creationId xmlns:p14="http://schemas.microsoft.com/office/powerpoint/2010/main" val="3125053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D306B45-25EE-434D-ABA9-A27B79320C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784514" y="942108"/>
            <a:ext cx="2442412" cy="4969113"/>
          </a:xfrm>
        </p:spPr>
        <p:txBody>
          <a:bodyPr anchor="ctr">
            <a:normAutofit/>
          </a:bodyPr>
          <a:lstStyle/>
          <a:p>
            <a:r>
              <a:rPr lang="tr-TR" b="1">
                <a:solidFill>
                  <a:schemeClr val="tx2">
                    <a:lumMod val="75000"/>
                  </a:schemeClr>
                </a:solidFill>
              </a:rPr>
              <a:t>MESLEK NEDİR?</a:t>
            </a:r>
            <a:endParaRPr lang="tr-TR">
              <a:solidFill>
                <a:schemeClr val="tx2">
                  <a:lumMod val="75000"/>
                </a:schemeClr>
              </a:solidFill>
            </a:endParaRPr>
          </a:p>
        </p:txBody>
      </p:sp>
      <p:sp>
        <p:nvSpPr>
          <p:cNvPr id="10" name="Rectangle 9">
            <a:extLst>
              <a:ext uri="{FF2B5EF4-FFF2-40B4-BE49-F238E27FC236}">
                <a16:creationId xmlns:a16="http://schemas.microsoft.com/office/drawing/2014/main" xmlns="" id="{0A42F85E-4939-431E-8B4A-EC07C8E0AB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xmlns="" id="{27EBB3F9-D6F7-4F6A-8843-9FEBA15E496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xmlns="" id="{5D2B17EF-74EB-4C33-B2E2-8E727B2E7D6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H="1">
            <a:off x="4507495" y="0"/>
            <a:ext cx="4632727"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xmlns="" id="{0A5F1F8A-3206-4B86-883F-65E98BB6E4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6" name="Freeform 12">
              <a:extLst>
                <a:ext uri="{FF2B5EF4-FFF2-40B4-BE49-F238E27FC236}">
                  <a16:creationId xmlns:a16="http://schemas.microsoft.com/office/drawing/2014/main" xmlns="" id="{6935F8C7-CC88-4243-9786-F3CDBF04A0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7" name="Freeform 13">
              <a:extLst>
                <a:ext uri="{FF2B5EF4-FFF2-40B4-BE49-F238E27FC236}">
                  <a16:creationId xmlns:a16="http://schemas.microsoft.com/office/drawing/2014/main" xmlns="" id="{9AF7BAD9-71B3-40D8-A089-EFF7FE67BD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8" name="Freeform 14">
              <a:extLst>
                <a:ext uri="{FF2B5EF4-FFF2-40B4-BE49-F238E27FC236}">
                  <a16:creationId xmlns:a16="http://schemas.microsoft.com/office/drawing/2014/main" xmlns="" id="{6467094F-AEF0-4D3B-BB76-8B3C1F08B9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9" name="Freeform 15">
              <a:extLst>
                <a:ext uri="{FF2B5EF4-FFF2-40B4-BE49-F238E27FC236}">
                  <a16:creationId xmlns:a16="http://schemas.microsoft.com/office/drawing/2014/main" xmlns="" id="{36F56AF9-DEF1-44E7-BF42-6AAC1AA9D1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0" name="Freeform 16">
              <a:extLst>
                <a:ext uri="{FF2B5EF4-FFF2-40B4-BE49-F238E27FC236}">
                  <a16:creationId xmlns:a16="http://schemas.microsoft.com/office/drawing/2014/main" xmlns="" id="{A43EBE71-20BA-4A40-A513-516678089D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1" name="Freeform 17">
              <a:extLst>
                <a:ext uri="{FF2B5EF4-FFF2-40B4-BE49-F238E27FC236}">
                  <a16:creationId xmlns:a16="http://schemas.microsoft.com/office/drawing/2014/main" xmlns="" id="{1DB39648-7B38-4D0B-93C5-048EC4A45C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2" name="Freeform 18">
              <a:extLst>
                <a:ext uri="{FF2B5EF4-FFF2-40B4-BE49-F238E27FC236}">
                  <a16:creationId xmlns:a16="http://schemas.microsoft.com/office/drawing/2014/main" xmlns="" id="{8DD2661F-DE5F-45EA-B30B-7C6589638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3" name="Freeform 19">
              <a:extLst>
                <a:ext uri="{FF2B5EF4-FFF2-40B4-BE49-F238E27FC236}">
                  <a16:creationId xmlns:a16="http://schemas.microsoft.com/office/drawing/2014/main" xmlns="" id="{ABF0A0E5-E68E-4183-A913-228692FD85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4" name="Freeform 20">
              <a:extLst>
                <a:ext uri="{FF2B5EF4-FFF2-40B4-BE49-F238E27FC236}">
                  <a16:creationId xmlns:a16="http://schemas.microsoft.com/office/drawing/2014/main" xmlns="" id="{615D8F55-8ACD-4EFE-A832-06E785479E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5" name="Freeform 21">
              <a:extLst>
                <a:ext uri="{FF2B5EF4-FFF2-40B4-BE49-F238E27FC236}">
                  <a16:creationId xmlns:a16="http://schemas.microsoft.com/office/drawing/2014/main" xmlns="" id="{0FDF4201-8CEC-474B-A6B1-88039B70416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6" name="Freeform 22">
              <a:extLst>
                <a:ext uri="{FF2B5EF4-FFF2-40B4-BE49-F238E27FC236}">
                  <a16:creationId xmlns:a16="http://schemas.microsoft.com/office/drawing/2014/main" xmlns="" id="{0F60AEA4-B25F-417E-93FC-59686DFBE5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İçerik Yer Tutucusu 2"/>
          <p:cNvSpPr>
            <a:spLocks noGrp="1"/>
          </p:cNvSpPr>
          <p:nvPr>
            <p:ph idx="1"/>
          </p:nvPr>
        </p:nvSpPr>
        <p:spPr>
          <a:xfrm>
            <a:off x="3786796" y="942108"/>
            <a:ext cx="4841662" cy="4969114"/>
          </a:xfrm>
        </p:spPr>
        <p:txBody>
          <a:bodyPr vert="horz" lIns="91440" tIns="45720" rIns="91440" bIns="45720" rtlCol="0" anchor="ctr">
            <a:normAutofit/>
          </a:bodyPr>
          <a:lstStyle/>
          <a:p>
            <a:r>
              <a:rPr lang="tr-TR">
                <a:solidFill>
                  <a:schemeClr val="tx2">
                    <a:lumMod val="75000"/>
                  </a:schemeClr>
                </a:solidFill>
              </a:rPr>
              <a:t>Belli bir eğitim ile kazanılan, sistemli bilgi ve becerilere dayalı, insanlara yararlı mal üretmek, hizmet vermek ve karşılığında para kazanmak için yapılan, kuralları belirlenmiş işe </a:t>
            </a:r>
            <a:r>
              <a:rPr lang="tr-TR" b="1">
                <a:solidFill>
                  <a:schemeClr val="tx2">
                    <a:lumMod val="75000"/>
                  </a:schemeClr>
                </a:solidFill>
              </a:rPr>
              <a:t>meslek</a:t>
            </a:r>
            <a:r>
              <a:rPr lang="tr-TR">
                <a:solidFill>
                  <a:schemeClr val="tx2">
                    <a:lumMod val="75000"/>
                  </a:schemeClr>
                </a:solidFill>
              </a:rPr>
              <a:t> denir.</a:t>
            </a:r>
          </a:p>
          <a:p>
            <a:r>
              <a:rPr lang="tr-TR">
                <a:solidFill>
                  <a:schemeClr val="tx2">
                    <a:lumMod val="75000"/>
                  </a:schemeClr>
                </a:solidFill>
              </a:rPr>
              <a:t>Meslek seçiminin sağlıklı bir şekilde yapılması hayatımızın akışını değiştirecek; hayatımızı şekillendirecek sonuçları doğuracak olmasından ötürü oldukça önemlidir.</a:t>
            </a:r>
          </a:p>
          <a:p>
            <a:r>
              <a:rPr lang="tr-TR">
                <a:solidFill>
                  <a:schemeClr val="tx2">
                    <a:lumMod val="75000"/>
                  </a:schemeClr>
                </a:solidFill>
              </a:rPr>
              <a:t>Meslek seçimi küçük yaşta başlar.</a:t>
            </a:r>
          </a:p>
          <a:p>
            <a:endParaRPr lang="tr-TR">
              <a:solidFill>
                <a:schemeClr val="tx2">
                  <a:lumMod val="75000"/>
                </a:schemeClr>
              </a:solidFill>
            </a:endParaRPr>
          </a:p>
        </p:txBody>
      </p:sp>
    </p:spTree>
    <p:extLst>
      <p:ext uri="{BB962C8B-B14F-4D97-AF65-F5344CB8AC3E}">
        <p14:creationId xmlns:p14="http://schemas.microsoft.com/office/powerpoint/2010/main" val="2170084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56665" y="2089638"/>
            <a:ext cx="6196332" cy="2162036"/>
          </a:xfrm>
        </p:spPr>
        <p:txBody>
          <a:bodyPr vert="horz" lIns="91440" tIns="45720" rIns="91440" bIns="45720" rtlCol="0" anchor="t">
            <a:normAutofit/>
          </a:bodyPr>
          <a:lstStyle/>
          <a:p>
            <a:r>
              <a:rPr lang="tr-TR"/>
              <a:t>Okulöncesi dönemde çocuklar meslekleri genellikle oyunlarla keşfederek öğrenir. Ayrıca çevrenizde veya medyada gördükleri bireylerin sahip oldukları meslekleri fark ederek, kitaplardan veya internetten mesleki içerikleri okuyarak veya okulda öğretmenlerinin verdiği eğitimlerle öğrenmektedir.</a:t>
            </a:r>
          </a:p>
          <a:p>
            <a:endParaRPr lang="tr-TR"/>
          </a:p>
        </p:txBody>
      </p:sp>
      <p:pic>
        <p:nvPicPr>
          <p:cNvPr id="4" name="Resim 3" descr="insan yüzü, giyim, kişi, şahıs, bebek içeren bir resim&#10;&#10;Açıklama otomatik olarak oluşturuldu">
            <a:extLst>
              <a:ext uri="{FF2B5EF4-FFF2-40B4-BE49-F238E27FC236}">
                <a16:creationId xmlns:a16="http://schemas.microsoft.com/office/drawing/2014/main" xmlns="" id="{01CD3539-2107-0426-1CFD-D70C54AFE233}"/>
              </a:ext>
            </a:extLst>
          </p:cNvPr>
          <p:cNvPicPr>
            <a:picLocks noChangeAspect="1"/>
          </p:cNvPicPr>
          <p:nvPr/>
        </p:nvPicPr>
        <p:blipFill>
          <a:blip r:embed="rId2"/>
          <a:stretch>
            <a:fillRect/>
          </a:stretch>
        </p:blipFill>
        <p:spPr>
          <a:xfrm>
            <a:off x="3121270" y="3904670"/>
            <a:ext cx="8385665" cy="3422834"/>
          </a:xfrm>
          <a:prstGeom prst="rect">
            <a:avLst/>
          </a:prstGeom>
        </p:spPr>
      </p:pic>
    </p:spTree>
    <p:extLst>
      <p:ext uri="{BB962C8B-B14F-4D97-AF65-F5344CB8AC3E}">
        <p14:creationId xmlns:p14="http://schemas.microsoft.com/office/powerpoint/2010/main" val="645559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42415" y="1243379"/>
            <a:ext cx="6591985" cy="4667843"/>
          </a:xfrm>
        </p:spPr>
        <p:txBody>
          <a:bodyPr vert="horz" lIns="91440" tIns="45720" rIns="91440" bIns="45720" rtlCol="0" anchor="t">
            <a:normAutofit/>
          </a:bodyPr>
          <a:lstStyle/>
          <a:p>
            <a:r>
              <a:rPr lang="tr-TR" sz="2000"/>
              <a:t>5-11 Yaş aralığındaki çocuklar; hayal döneminde meslek seçimine dair; ilgileri, yetenekleri, mesleki değerleri, kişilik özellikleri, işgücü piyasası gibi faktörleri hesaba katabilecek düzeyde olmamaları gelişimsel açıdan gayet doğal bir durumdur. </a:t>
            </a:r>
            <a:endParaRPr lang="tr-TR"/>
          </a:p>
          <a:p>
            <a:r>
              <a:rPr lang="tr-TR" sz="2000"/>
              <a:t>Bu dönemde mesleklerle ilgili hayaller kurulur. Çocuklar, anne ve babalarının mesleği veya çevrelerinde, medyada gördükleri birisininki gibi bir mesleğe sahip olduğunu hayal eder. </a:t>
            </a:r>
            <a:endParaRPr lang="tr-TR"/>
          </a:p>
          <a:p>
            <a:r>
              <a:rPr lang="tr-TR" sz="2000"/>
              <a:t> Bulunduğu yaş aralığındaki mesleki tercih ifadeleri bu açıdan gerçek seçimi yansıtmayan hayali ifadeler yer alır.</a:t>
            </a:r>
            <a:endParaRPr lang="tr-TR"/>
          </a:p>
        </p:txBody>
      </p:sp>
    </p:spTree>
    <p:extLst>
      <p:ext uri="{BB962C8B-B14F-4D97-AF65-F5344CB8AC3E}">
        <p14:creationId xmlns:p14="http://schemas.microsoft.com/office/powerpoint/2010/main" val="1217752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69D8C8BC-0547-EDBA-2F17-0E913FE65463}"/>
              </a:ext>
            </a:extLst>
          </p:cNvPr>
          <p:cNvSpPr>
            <a:spLocks noGrp="1"/>
          </p:cNvSpPr>
          <p:nvPr>
            <p:ph idx="1"/>
          </p:nvPr>
        </p:nvSpPr>
        <p:spPr>
          <a:xfrm>
            <a:off x="1942415" y="594947"/>
            <a:ext cx="6591985" cy="5316275"/>
          </a:xfrm>
        </p:spPr>
        <p:txBody>
          <a:bodyPr vert="horz" lIns="91440" tIns="45720" rIns="91440" bIns="45720" rtlCol="0" anchor="t">
            <a:normAutofit/>
          </a:bodyPr>
          <a:lstStyle/>
          <a:p>
            <a:r>
              <a:rPr lang="tr-TR" sz="2000">
                <a:ea typeface="+mn-lt"/>
                <a:cs typeface="+mn-lt"/>
              </a:rPr>
              <a:t>Okul öncesi dönemde çocukların meslekleri tanımaları, mesleklerin insan hayatındaki yeri ve önemine ilişkin farkındalık geliştirmeleri ve mesleklere ilişkin kalıp yargılardan uzaklaşıp olumlu tutum geliştirmeleri önemlidir.</a:t>
            </a:r>
            <a:endParaRPr lang="tr-TR" sz="2000"/>
          </a:p>
          <a:p>
            <a:r>
              <a:rPr lang="tr-TR" sz="2000">
                <a:ea typeface="+mn-lt"/>
                <a:cs typeface="+mn-lt"/>
              </a:rPr>
              <a:t>Erken yaşlarda çocukların meslekler hakkında bir takım fikirlere sahip olmaları, gelecekte yapacakları meslek seçimlerini olumlu yönde etkiler. Böylece çocuklar </a:t>
            </a:r>
            <a:r>
              <a:rPr lang="tr-TR" sz="2000" b="1">
                <a:ea typeface="+mn-lt"/>
                <a:cs typeface="+mn-lt"/>
              </a:rPr>
              <a:t>yetenek, ilgi ve isteklerine uygun</a:t>
            </a:r>
            <a:r>
              <a:rPr lang="tr-TR" sz="2000">
                <a:ea typeface="+mn-lt"/>
                <a:cs typeface="+mn-lt"/>
              </a:rPr>
              <a:t> bir mesleğe sahip olabilirler.</a:t>
            </a:r>
            <a:endParaRPr lang="tr-TR" sz="2000"/>
          </a:p>
          <a:p>
            <a:endParaRPr lang="tr-TR"/>
          </a:p>
        </p:txBody>
      </p:sp>
    </p:spTree>
    <p:extLst>
      <p:ext uri="{BB962C8B-B14F-4D97-AF65-F5344CB8AC3E}">
        <p14:creationId xmlns:p14="http://schemas.microsoft.com/office/powerpoint/2010/main" val="2499373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D306B45-25EE-434D-ABA9-A27B79320C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784514" y="942108"/>
            <a:ext cx="2442412" cy="4969113"/>
          </a:xfrm>
        </p:spPr>
        <p:txBody>
          <a:bodyPr anchor="ctr">
            <a:normAutofit/>
          </a:bodyPr>
          <a:lstStyle/>
          <a:p>
            <a:r>
              <a:rPr lang="tr-TR" b="1">
                <a:solidFill>
                  <a:schemeClr val="tx2">
                    <a:lumMod val="75000"/>
                  </a:schemeClr>
                </a:solidFill>
              </a:rPr>
              <a:t>YETENEK NEDİR?</a:t>
            </a:r>
          </a:p>
        </p:txBody>
      </p:sp>
      <p:sp>
        <p:nvSpPr>
          <p:cNvPr id="10" name="Rectangle 9">
            <a:extLst>
              <a:ext uri="{FF2B5EF4-FFF2-40B4-BE49-F238E27FC236}">
                <a16:creationId xmlns:a16="http://schemas.microsoft.com/office/drawing/2014/main" xmlns="" id="{0A42F85E-4939-431E-8B4A-EC07C8E0AB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xmlns="" id="{27EBB3F9-D6F7-4F6A-8843-9FEBA15E496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xmlns="" id="{5D2B17EF-74EB-4C33-B2E2-8E727B2E7D6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H="1">
            <a:off x="4507495" y="0"/>
            <a:ext cx="4632727"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xmlns="" id="{0A5F1F8A-3206-4B86-883F-65E98BB6E4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6" name="Freeform 12">
              <a:extLst>
                <a:ext uri="{FF2B5EF4-FFF2-40B4-BE49-F238E27FC236}">
                  <a16:creationId xmlns:a16="http://schemas.microsoft.com/office/drawing/2014/main" xmlns="" id="{6935F8C7-CC88-4243-9786-F3CDBF04A0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7" name="Freeform 13">
              <a:extLst>
                <a:ext uri="{FF2B5EF4-FFF2-40B4-BE49-F238E27FC236}">
                  <a16:creationId xmlns:a16="http://schemas.microsoft.com/office/drawing/2014/main" xmlns="" id="{9AF7BAD9-71B3-40D8-A089-EFF7FE67BD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8" name="Freeform 14">
              <a:extLst>
                <a:ext uri="{FF2B5EF4-FFF2-40B4-BE49-F238E27FC236}">
                  <a16:creationId xmlns:a16="http://schemas.microsoft.com/office/drawing/2014/main" xmlns="" id="{6467094F-AEF0-4D3B-BB76-8B3C1F08B9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9" name="Freeform 15">
              <a:extLst>
                <a:ext uri="{FF2B5EF4-FFF2-40B4-BE49-F238E27FC236}">
                  <a16:creationId xmlns:a16="http://schemas.microsoft.com/office/drawing/2014/main" xmlns="" id="{36F56AF9-DEF1-44E7-BF42-6AAC1AA9D1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0" name="Freeform 16">
              <a:extLst>
                <a:ext uri="{FF2B5EF4-FFF2-40B4-BE49-F238E27FC236}">
                  <a16:creationId xmlns:a16="http://schemas.microsoft.com/office/drawing/2014/main" xmlns="" id="{A43EBE71-20BA-4A40-A513-516678089D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1" name="Freeform 17">
              <a:extLst>
                <a:ext uri="{FF2B5EF4-FFF2-40B4-BE49-F238E27FC236}">
                  <a16:creationId xmlns:a16="http://schemas.microsoft.com/office/drawing/2014/main" xmlns="" id="{1DB39648-7B38-4D0B-93C5-048EC4A45C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2" name="Freeform 18">
              <a:extLst>
                <a:ext uri="{FF2B5EF4-FFF2-40B4-BE49-F238E27FC236}">
                  <a16:creationId xmlns:a16="http://schemas.microsoft.com/office/drawing/2014/main" xmlns="" id="{8DD2661F-DE5F-45EA-B30B-7C6589638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3" name="Freeform 19">
              <a:extLst>
                <a:ext uri="{FF2B5EF4-FFF2-40B4-BE49-F238E27FC236}">
                  <a16:creationId xmlns:a16="http://schemas.microsoft.com/office/drawing/2014/main" xmlns="" id="{ABF0A0E5-E68E-4183-A913-228692FD85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4" name="Freeform 20">
              <a:extLst>
                <a:ext uri="{FF2B5EF4-FFF2-40B4-BE49-F238E27FC236}">
                  <a16:creationId xmlns:a16="http://schemas.microsoft.com/office/drawing/2014/main" xmlns="" id="{615D8F55-8ACD-4EFE-A832-06E785479E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5" name="Freeform 21">
              <a:extLst>
                <a:ext uri="{FF2B5EF4-FFF2-40B4-BE49-F238E27FC236}">
                  <a16:creationId xmlns:a16="http://schemas.microsoft.com/office/drawing/2014/main" xmlns="" id="{0FDF4201-8CEC-474B-A6B1-88039B70416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6" name="Freeform 22">
              <a:extLst>
                <a:ext uri="{FF2B5EF4-FFF2-40B4-BE49-F238E27FC236}">
                  <a16:creationId xmlns:a16="http://schemas.microsoft.com/office/drawing/2014/main" xmlns="" id="{0F60AEA4-B25F-417E-93FC-59686DFBE5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İçerik Yer Tutucusu 2"/>
          <p:cNvSpPr>
            <a:spLocks noGrp="1"/>
          </p:cNvSpPr>
          <p:nvPr>
            <p:ph idx="1"/>
          </p:nvPr>
        </p:nvSpPr>
        <p:spPr>
          <a:xfrm>
            <a:off x="3786796" y="942108"/>
            <a:ext cx="4698787" cy="4342663"/>
          </a:xfrm>
        </p:spPr>
        <p:txBody>
          <a:bodyPr anchor="ctr">
            <a:normAutofit/>
          </a:bodyPr>
          <a:lstStyle/>
          <a:p>
            <a:r>
              <a:rPr lang="tr-TR" b="1">
                <a:solidFill>
                  <a:schemeClr val="tx2">
                    <a:lumMod val="75000"/>
                  </a:schemeClr>
                </a:solidFill>
              </a:rPr>
              <a:t>Yetenek; </a:t>
            </a:r>
            <a:r>
              <a:rPr lang="tr-TR">
                <a:solidFill>
                  <a:schemeClr val="tx2">
                    <a:lumMod val="75000"/>
                  </a:schemeClr>
                </a:solidFill>
              </a:rPr>
              <a:t>bireyin bir iş veya etkinliği diğerlerinden daha hızlı yapabilme kapasitesi ve öğrenme gücüdür. </a:t>
            </a:r>
            <a:endParaRPr lang="tr-TR"/>
          </a:p>
          <a:p>
            <a:r>
              <a:rPr lang="tr-TR">
                <a:solidFill>
                  <a:schemeClr val="tx2">
                    <a:lumMod val="75000"/>
                  </a:schemeClr>
                </a:solidFill>
              </a:rPr>
              <a:t> Her çocuğun yetenek alanı farklıdır. </a:t>
            </a:r>
            <a:endParaRPr lang="tr-TR">
              <a:solidFill>
                <a:srgbClr val="59533F"/>
              </a:solidFill>
            </a:endParaRPr>
          </a:p>
          <a:p>
            <a:r>
              <a:rPr lang="tr-TR">
                <a:solidFill>
                  <a:schemeClr val="tx2">
                    <a:lumMod val="75000"/>
                  </a:schemeClr>
                </a:solidFill>
              </a:rPr>
              <a:t> Yetenek genel olarak kalıtsaldır. </a:t>
            </a:r>
            <a:endParaRPr lang="tr-TR">
              <a:solidFill>
                <a:srgbClr val="404040"/>
              </a:solidFill>
            </a:endParaRPr>
          </a:p>
          <a:p>
            <a:r>
              <a:rPr lang="tr-TR">
                <a:solidFill>
                  <a:schemeClr val="tx2">
                    <a:lumMod val="75000"/>
                  </a:schemeClr>
                </a:solidFill>
              </a:rPr>
              <a:t> Çocuğun yeteneği olduğu alana ilgisi varsa ve çevresel koşulları bu ilgisini destekliyorsa çocuğun becerisi gelişecektir. </a:t>
            </a:r>
            <a:endParaRPr lang="tr-TR">
              <a:solidFill>
                <a:srgbClr val="59533F"/>
              </a:solidFill>
            </a:endParaRPr>
          </a:p>
          <a:p>
            <a:r>
              <a:rPr lang="tr-TR">
                <a:solidFill>
                  <a:schemeClr val="tx2">
                    <a:lumMod val="75000"/>
                  </a:schemeClr>
                </a:solidFill>
              </a:rPr>
              <a:t> Desteklenmeyen yetenek alanları zamanla körelirler. </a:t>
            </a:r>
            <a:endParaRPr lang="tr-TR"/>
          </a:p>
        </p:txBody>
      </p:sp>
      <p:sp>
        <p:nvSpPr>
          <p:cNvPr id="5" name="Metin kutusu 4">
            <a:extLst>
              <a:ext uri="{FF2B5EF4-FFF2-40B4-BE49-F238E27FC236}">
                <a16:creationId xmlns:a16="http://schemas.microsoft.com/office/drawing/2014/main" xmlns="" id="{D9B3A480-3F85-1688-537E-5B94FD256457}"/>
              </a:ext>
            </a:extLst>
          </p:cNvPr>
          <p:cNvSpPr txBox="1"/>
          <p:nvPr/>
        </p:nvSpPr>
        <p:spPr>
          <a:xfrm>
            <a:off x="3485584" y="5091251"/>
            <a:ext cx="4989698" cy="1488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b="1">
                <a:solidFill>
                  <a:srgbClr val="59533F"/>
                </a:solidFill>
              </a:rPr>
              <a:t>NELERİ YAPABİLİRİM? &amp; NELERİ YAPMAKTA İYİYİM? </a:t>
            </a:r>
            <a:r>
              <a:rPr lang="tr-TR">
                <a:solidFill>
                  <a:srgbClr val="59533F"/>
                </a:solidFill>
              </a:rPr>
              <a:t>soruları, yetenekli olunan alanların anlaşılabilmesi, keşfedilebilmesi için sorulabilir. </a:t>
            </a:r>
            <a:endParaRPr lang="tr-TR"/>
          </a:p>
          <a:p>
            <a:pPr algn="ctr"/>
            <a:endParaRPr lang="tr-TR"/>
          </a:p>
        </p:txBody>
      </p:sp>
    </p:spTree>
    <p:extLst>
      <p:ext uri="{BB962C8B-B14F-4D97-AF65-F5344CB8AC3E}">
        <p14:creationId xmlns:p14="http://schemas.microsoft.com/office/powerpoint/2010/main" val="1723776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D306B45-25EE-434D-ABA9-A27B79320C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784514" y="942108"/>
            <a:ext cx="2442412" cy="4969113"/>
          </a:xfrm>
        </p:spPr>
        <p:txBody>
          <a:bodyPr anchor="ctr">
            <a:normAutofit/>
          </a:bodyPr>
          <a:lstStyle/>
          <a:p>
            <a:pPr algn="ctr"/>
            <a:r>
              <a:rPr lang="tr-TR" b="1">
                <a:solidFill>
                  <a:schemeClr val="tx2">
                    <a:lumMod val="75000"/>
                  </a:schemeClr>
                </a:solidFill>
              </a:rPr>
              <a:t>İLGİ NEDİR?</a:t>
            </a:r>
            <a:endParaRPr lang="tr-TR"/>
          </a:p>
        </p:txBody>
      </p:sp>
      <p:sp>
        <p:nvSpPr>
          <p:cNvPr id="10" name="Rectangle 9">
            <a:extLst>
              <a:ext uri="{FF2B5EF4-FFF2-40B4-BE49-F238E27FC236}">
                <a16:creationId xmlns:a16="http://schemas.microsoft.com/office/drawing/2014/main" xmlns="" id="{0A42F85E-4939-431E-8B4A-EC07C8E0AB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xmlns="" id="{27EBB3F9-D6F7-4F6A-8843-9FEBA15E496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xmlns="" id="{5D2B17EF-74EB-4C33-B2E2-8E727B2E7D6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H="1">
            <a:off x="4507495" y="0"/>
            <a:ext cx="4632727"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xmlns="" id="{0A5F1F8A-3206-4B86-883F-65E98BB6E4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6" name="Freeform 12">
              <a:extLst>
                <a:ext uri="{FF2B5EF4-FFF2-40B4-BE49-F238E27FC236}">
                  <a16:creationId xmlns:a16="http://schemas.microsoft.com/office/drawing/2014/main" xmlns="" id="{6935F8C7-CC88-4243-9786-F3CDBF04A0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7" name="Freeform 13">
              <a:extLst>
                <a:ext uri="{FF2B5EF4-FFF2-40B4-BE49-F238E27FC236}">
                  <a16:creationId xmlns:a16="http://schemas.microsoft.com/office/drawing/2014/main" xmlns="" id="{9AF7BAD9-71B3-40D8-A089-EFF7FE67BD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8" name="Freeform 14">
              <a:extLst>
                <a:ext uri="{FF2B5EF4-FFF2-40B4-BE49-F238E27FC236}">
                  <a16:creationId xmlns:a16="http://schemas.microsoft.com/office/drawing/2014/main" xmlns="" id="{6467094F-AEF0-4D3B-BB76-8B3C1F08B9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9" name="Freeform 15">
              <a:extLst>
                <a:ext uri="{FF2B5EF4-FFF2-40B4-BE49-F238E27FC236}">
                  <a16:creationId xmlns:a16="http://schemas.microsoft.com/office/drawing/2014/main" xmlns="" id="{36F56AF9-DEF1-44E7-BF42-6AAC1AA9D1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0" name="Freeform 16">
              <a:extLst>
                <a:ext uri="{FF2B5EF4-FFF2-40B4-BE49-F238E27FC236}">
                  <a16:creationId xmlns:a16="http://schemas.microsoft.com/office/drawing/2014/main" xmlns="" id="{A43EBE71-20BA-4A40-A513-516678089D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1" name="Freeform 17">
              <a:extLst>
                <a:ext uri="{FF2B5EF4-FFF2-40B4-BE49-F238E27FC236}">
                  <a16:creationId xmlns:a16="http://schemas.microsoft.com/office/drawing/2014/main" xmlns="" id="{1DB39648-7B38-4D0B-93C5-048EC4A45C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2" name="Freeform 18">
              <a:extLst>
                <a:ext uri="{FF2B5EF4-FFF2-40B4-BE49-F238E27FC236}">
                  <a16:creationId xmlns:a16="http://schemas.microsoft.com/office/drawing/2014/main" xmlns="" id="{8DD2661F-DE5F-45EA-B30B-7C6589638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3" name="Freeform 19">
              <a:extLst>
                <a:ext uri="{FF2B5EF4-FFF2-40B4-BE49-F238E27FC236}">
                  <a16:creationId xmlns:a16="http://schemas.microsoft.com/office/drawing/2014/main" xmlns="" id="{ABF0A0E5-E68E-4183-A913-228692FD85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4" name="Freeform 20">
              <a:extLst>
                <a:ext uri="{FF2B5EF4-FFF2-40B4-BE49-F238E27FC236}">
                  <a16:creationId xmlns:a16="http://schemas.microsoft.com/office/drawing/2014/main" xmlns="" id="{615D8F55-8ACD-4EFE-A832-06E785479E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5" name="Freeform 21">
              <a:extLst>
                <a:ext uri="{FF2B5EF4-FFF2-40B4-BE49-F238E27FC236}">
                  <a16:creationId xmlns:a16="http://schemas.microsoft.com/office/drawing/2014/main" xmlns="" id="{0FDF4201-8CEC-474B-A6B1-88039B70416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6" name="Freeform 22">
              <a:extLst>
                <a:ext uri="{FF2B5EF4-FFF2-40B4-BE49-F238E27FC236}">
                  <a16:creationId xmlns:a16="http://schemas.microsoft.com/office/drawing/2014/main" xmlns="" id="{0F60AEA4-B25F-417E-93FC-59686DFBE5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İçerik Yer Tutucusu 2"/>
          <p:cNvSpPr>
            <a:spLocks noGrp="1"/>
          </p:cNvSpPr>
          <p:nvPr>
            <p:ph idx="1"/>
          </p:nvPr>
        </p:nvSpPr>
        <p:spPr>
          <a:xfrm>
            <a:off x="3786796" y="942108"/>
            <a:ext cx="4841662" cy="4969114"/>
          </a:xfrm>
        </p:spPr>
        <p:txBody>
          <a:bodyPr anchor="ctr">
            <a:normAutofit/>
          </a:bodyPr>
          <a:lstStyle/>
          <a:p>
            <a:r>
              <a:rPr lang="tr-TR">
                <a:solidFill>
                  <a:schemeClr val="tx2">
                    <a:lumMod val="75000"/>
                  </a:schemeClr>
                </a:solidFill>
              </a:rPr>
              <a:t> Bireyin bir faaliyetten hoşlanma ve haz alma (doyum sağlama); faaliyeti sevip -sevmeme; derecesidir. </a:t>
            </a:r>
            <a:endParaRPr lang="tr-TR"/>
          </a:p>
          <a:p>
            <a:r>
              <a:rPr lang="tr-TR">
                <a:solidFill>
                  <a:schemeClr val="tx2">
                    <a:lumMod val="75000"/>
                  </a:schemeClr>
                </a:solidFill>
              </a:rPr>
              <a:t>Birçok faaliyet arasından belirli birkaç faaliyeti sıklıkla tercih ediyorsak bu aktiviteler ve faaliyetlere ilgi duyuyoruz demektir. Örneğin, boş zamanınızda yapılabilecek onlarca uğraşı arasından sıklıkla şiir ezberleyip, kitap okuyorsanız edebiyata ilgi duyuyorsunuzdur. </a:t>
            </a:r>
            <a:endParaRPr lang="tr-TR">
              <a:solidFill>
                <a:srgbClr val="404040"/>
              </a:solidFill>
            </a:endParaRPr>
          </a:p>
          <a:p>
            <a:pPr marL="0" indent="0" algn="ctr">
              <a:buNone/>
            </a:pPr>
            <a:r>
              <a:rPr lang="tr-TR">
                <a:solidFill>
                  <a:schemeClr val="tx2">
                    <a:lumMod val="75000"/>
                  </a:schemeClr>
                </a:solidFill>
              </a:rPr>
              <a:t> </a:t>
            </a:r>
            <a:r>
              <a:rPr lang="tr-TR" b="1">
                <a:solidFill>
                  <a:schemeClr val="tx2">
                    <a:lumMod val="75000"/>
                  </a:schemeClr>
                </a:solidFill>
              </a:rPr>
              <a:t> NELERİ YAPMAKTAN HOŞLANIRIM ? NELERİ SIKLIKLA YAPARIM ?</a:t>
            </a:r>
            <a:r>
              <a:rPr lang="tr-TR">
                <a:solidFill>
                  <a:schemeClr val="tx2">
                    <a:lumMod val="75000"/>
                  </a:schemeClr>
                </a:solidFill>
              </a:rPr>
              <a:t> soruları, ilgi duyulan alanların anlaşılabilmesi, keşfedilebilmesi için sorulabilir. </a:t>
            </a:r>
            <a:endParaRPr lang="tr-TR"/>
          </a:p>
        </p:txBody>
      </p:sp>
    </p:spTree>
    <p:extLst>
      <p:ext uri="{BB962C8B-B14F-4D97-AF65-F5344CB8AC3E}">
        <p14:creationId xmlns:p14="http://schemas.microsoft.com/office/powerpoint/2010/main" val="1851636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A44C337-3893-4B29-A265-B1329150B6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715" y="-1"/>
            <a:ext cx="915543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1" name="Group 10">
            <a:extLst>
              <a:ext uri="{FF2B5EF4-FFF2-40B4-BE49-F238E27FC236}">
                <a16:creationId xmlns:a16="http://schemas.microsoft.com/office/drawing/2014/main" xmlns="" id="{81E0B358-1267-4844-8B3D-B7A279B4175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627110" y="228600"/>
            <a:ext cx="2138628" cy="6638625"/>
            <a:chOff x="2487613" y="285750"/>
            <a:chExt cx="2428875" cy="5654676"/>
          </a:xfrm>
        </p:grpSpPr>
        <p:sp>
          <p:nvSpPr>
            <p:cNvPr id="12" name="Freeform 11">
              <a:extLst>
                <a:ext uri="{FF2B5EF4-FFF2-40B4-BE49-F238E27FC236}">
                  <a16:creationId xmlns:a16="http://schemas.microsoft.com/office/drawing/2014/main" xmlns="" id="{B24AA06A-F1A5-4BB3-9486-9AE7A53B3F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 name="Freeform 12">
              <a:extLst>
                <a:ext uri="{FF2B5EF4-FFF2-40B4-BE49-F238E27FC236}">
                  <a16:creationId xmlns:a16="http://schemas.microsoft.com/office/drawing/2014/main" xmlns="" id="{BDF97590-C600-44CB-9303-4A3679F516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4" name="Freeform 13">
              <a:extLst>
                <a:ext uri="{FF2B5EF4-FFF2-40B4-BE49-F238E27FC236}">
                  <a16:creationId xmlns:a16="http://schemas.microsoft.com/office/drawing/2014/main" xmlns="" id="{A9BBE156-3FFA-4DC4-8468-35BD28DDC6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5" name="Freeform 14">
              <a:extLst>
                <a:ext uri="{FF2B5EF4-FFF2-40B4-BE49-F238E27FC236}">
                  <a16:creationId xmlns:a16="http://schemas.microsoft.com/office/drawing/2014/main" xmlns="" id="{F7960DE5-3810-4B1E-B1E2-3BAFEA91EDD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6" name="Freeform 15">
              <a:extLst>
                <a:ext uri="{FF2B5EF4-FFF2-40B4-BE49-F238E27FC236}">
                  <a16:creationId xmlns:a16="http://schemas.microsoft.com/office/drawing/2014/main" xmlns="" id="{359E957C-CE11-446F-8AA7-B3E98390B8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7" name="Freeform 16">
              <a:extLst>
                <a:ext uri="{FF2B5EF4-FFF2-40B4-BE49-F238E27FC236}">
                  <a16:creationId xmlns:a16="http://schemas.microsoft.com/office/drawing/2014/main" xmlns="" id="{A3E9FE34-CA9E-4443-BEBF-D1B9A1C6C24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8" name="Freeform 17">
              <a:extLst>
                <a:ext uri="{FF2B5EF4-FFF2-40B4-BE49-F238E27FC236}">
                  <a16:creationId xmlns:a16="http://schemas.microsoft.com/office/drawing/2014/main" xmlns="" id="{4F39D814-8A48-4509-BDEB-826F106591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9" name="Freeform 18">
              <a:extLst>
                <a:ext uri="{FF2B5EF4-FFF2-40B4-BE49-F238E27FC236}">
                  <a16:creationId xmlns:a16="http://schemas.microsoft.com/office/drawing/2014/main" xmlns="" id="{8C6D08C0-8C49-4B87-9CF4-A1F08714FA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0" name="Freeform 19">
              <a:extLst>
                <a:ext uri="{FF2B5EF4-FFF2-40B4-BE49-F238E27FC236}">
                  <a16:creationId xmlns:a16="http://schemas.microsoft.com/office/drawing/2014/main" xmlns="" id="{308C612B-4C0D-4863-B9CD-F86ABAA1B2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1" name="Freeform 20">
              <a:extLst>
                <a:ext uri="{FF2B5EF4-FFF2-40B4-BE49-F238E27FC236}">
                  <a16:creationId xmlns:a16="http://schemas.microsoft.com/office/drawing/2014/main" xmlns="" id="{600B1EC8-1B55-4390-A183-C33B5E2273B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2" name="Freeform 21">
              <a:extLst>
                <a:ext uri="{FF2B5EF4-FFF2-40B4-BE49-F238E27FC236}">
                  <a16:creationId xmlns:a16="http://schemas.microsoft.com/office/drawing/2014/main" xmlns="" id="{1790A225-91E1-4BE5-A801-5F1E32721C5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3" name="Freeform 22">
              <a:extLst>
                <a:ext uri="{FF2B5EF4-FFF2-40B4-BE49-F238E27FC236}">
                  <a16:creationId xmlns:a16="http://schemas.microsoft.com/office/drawing/2014/main" xmlns="" id="{DFFC46A2-6BBF-47FD-BC17-5EE1DF7CB9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5" name="Group 24">
            <a:extLst>
              <a:ext uri="{FF2B5EF4-FFF2-40B4-BE49-F238E27FC236}">
                <a16:creationId xmlns:a16="http://schemas.microsoft.com/office/drawing/2014/main" xmlns="" id="{AF44CA9C-80E8-44E1-A79C-D6EBFC73BCA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507832" y="-786"/>
            <a:ext cx="1767505" cy="6854040"/>
            <a:chOff x="6627813" y="194833"/>
            <a:chExt cx="1952625" cy="5678918"/>
          </a:xfrm>
        </p:grpSpPr>
        <p:sp>
          <p:nvSpPr>
            <p:cNvPr id="26" name="Freeform 27">
              <a:extLst>
                <a:ext uri="{FF2B5EF4-FFF2-40B4-BE49-F238E27FC236}">
                  <a16:creationId xmlns:a16="http://schemas.microsoft.com/office/drawing/2014/main" xmlns="" id="{8CB9417F-98D9-4998-B00B-A5932E4C7D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7" name="Freeform 28">
              <a:extLst>
                <a:ext uri="{FF2B5EF4-FFF2-40B4-BE49-F238E27FC236}">
                  <a16:creationId xmlns:a16="http://schemas.microsoft.com/office/drawing/2014/main" xmlns="" id="{FA79AA3D-583E-4A1E-AF7E-CBD980F596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8" name="Freeform 29">
              <a:extLst>
                <a:ext uri="{FF2B5EF4-FFF2-40B4-BE49-F238E27FC236}">
                  <a16:creationId xmlns:a16="http://schemas.microsoft.com/office/drawing/2014/main" xmlns="" id="{D80C9F17-A6B2-4A12-BC77-F84264A669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9" name="Freeform 30">
              <a:extLst>
                <a:ext uri="{FF2B5EF4-FFF2-40B4-BE49-F238E27FC236}">
                  <a16:creationId xmlns:a16="http://schemas.microsoft.com/office/drawing/2014/main" xmlns="" id="{949C9A53-ED97-44CE-BDD5-ED24892116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0" name="Freeform 31">
              <a:extLst>
                <a:ext uri="{FF2B5EF4-FFF2-40B4-BE49-F238E27FC236}">
                  <a16:creationId xmlns:a16="http://schemas.microsoft.com/office/drawing/2014/main" xmlns="" id="{0F9FDAE7-225B-4072-8907-6EAA061744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1" name="Freeform 32">
              <a:extLst>
                <a:ext uri="{FF2B5EF4-FFF2-40B4-BE49-F238E27FC236}">
                  <a16:creationId xmlns:a16="http://schemas.microsoft.com/office/drawing/2014/main" xmlns="" id="{9D49818B-8EA3-4B41-9783-EFE0C618C3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2" name="Freeform 33">
              <a:extLst>
                <a:ext uri="{FF2B5EF4-FFF2-40B4-BE49-F238E27FC236}">
                  <a16:creationId xmlns:a16="http://schemas.microsoft.com/office/drawing/2014/main" xmlns="" id="{01903E65-D822-4457-B0A5-2F41682241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3" name="Freeform 34">
              <a:extLst>
                <a:ext uri="{FF2B5EF4-FFF2-40B4-BE49-F238E27FC236}">
                  <a16:creationId xmlns:a16="http://schemas.microsoft.com/office/drawing/2014/main" xmlns="" id="{A5CF9DAB-75BF-43D9-B1E7-817D1FAA00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4" name="Freeform 35">
              <a:extLst>
                <a:ext uri="{FF2B5EF4-FFF2-40B4-BE49-F238E27FC236}">
                  <a16:creationId xmlns:a16="http://schemas.microsoft.com/office/drawing/2014/main" xmlns="" id="{BB22916D-4BCF-4A4C-8714-A2564D34C36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5" name="Freeform 36">
              <a:extLst>
                <a:ext uri="{FF2B5EF4-FFF2-40B4-BE49-F238E27FC236}">
                  <a16:creationId xmlns:a16="http://schemas.microsoft.com/office/drawing/2014/main" xmlns="" id="{4CD9F734-569E-44E7-BD53-6214E0F18C8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6" name="Freeform 37">
              <a:extLst>
                <a:ext uri="{FF2B5EF4-FFF2-40B4-BE49-F238E27FC236}">
                  <a16:creationId xmlns:a16="http://schemas.microsoft.com/office/drawing/2014/main" xmlns="" id="{7A5DAACB-2F42-40C8-BF6A-75B79299F9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7" name="Freeform 38">
              <a:extLst>
                <a:ext uri="{FF2B5EF4-FFF2-40B4-BE49-F238E27FC236}">
                  <a16:creationId xmlns:a16="http://schemas.microsoft.com/office/drawing/2014/main" xmlns="" id="{AD78E0F9-8568-4672-A22F-4ED5B1A96F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9" name="Rectangle 38">
            <a:extLst>
              <a:ext uri="{FF2B5EF4-FFF2-40B4-BE49-F238E27FC236}">
                <a16:creationId xmlns:a16="http://schemas.microsoft.com/office/drawing/2014/main" xmlns="" id="{AA5CD610-ED7C-4CED-A9A1-174432C88A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84278"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1" name="Freeform 11">
            <a:extLst>
              <a:ext uri="{FF2B5EF4-FFF2-40B4-BE49-F238E27FC236}">
                <a16:creationId xmlns:a16="http://schemas.microsoft.com/office/drawing/2014/main" xmlns="" id="{0C4379BF-8C7A-480A-BC36-DA55D92A93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3484278" y="714375"/>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Resim 3" descr="giyim, kişi, şahıs, insan yüzü, duvar içeren bir resim&#10;&#10;Açıklama otomatik olarak oluşturuldu">
            <a:extLst>
              <a:ext uri="{FF2B5EF4-FFF2-40B4-BE49-F238E27FC236}">
                <a16:creationId xmlns:a16="http://schemas.microsoft.com/office/drawing/2014/main" xmlns="" id="{60940CB8-CBAF-A2A1-F330-240958004011}"/>
              </a:ext>
            </a:extLst>
          </p:cNvPr>
          <p:cNvPicPr>
            <a:picLocks noChangeAspect="1"/>
          </p:cNvPicPr>
          <p:nvPr/>
        </p:nvPicPr>
        <p:blipFill>
          <a:blip r:embed="rId2"/>
          <a:srcRect l="17063" r="48838" b="-2"/>
          <a:stretch/>
        </p:blipFill>
        <p:spPr>
          <a:xfrm>
            <a:off x="-1166" y="1731"/>
            <a:ext cx="3503318" cy="6858000"/>
          </a:xfrm>
          <a:prstGeom prst="rect">
            <a:avLst/>
          </a:prstGeom>
        </p:spPr>
      </p:pic>
      <p:sp>
        <p:nvSpPr>
          <p:cNvPr id="3" name="İçerik Yer Tutucusu 2"/>
          <p:cNvSpPr>
            <a:spLocks noGrp="1"/>
          </p:cNvSpPr>
          <p:nvPr>
            <p:ph idx="1"/>
          </p:nvPr>
        </p:nvSpPr>
        <p:spPr>
          <a:xfrm>
            <a:off x="4914502" y="727657"/>
            <a:ext cx="3713955" cy="5183565"/>
          </a:xfrm>
        </p:spPr>
        <p:txBody>
          <a:bodyPr vert="horz" lIns="91440" tIns="45720" rIns="91440" bIns="45720" rtlCol="0" anchor="t">
            <a:normAutofit/>
          </a:bodyPr>
          <a:lstStyle/>
          <a:p>
            <a:r>
              <a:rPr lang="tr-TR" sz="2000"/>
              <a:t>İlgi duyduğumuz alan yeteneklerimiz, meslek değerlerimiz , kişilik özelliklerimiz ile uyuşursa ve bu uyumluluk içinde olan mesleklerden birine yönelirsek sonuç olarak yapacağımız işten çok yüksek olasılıkla mutluluk duyar, doyum sağlarız.</a:t>
            </a:r>
          </a:p>
          <a:p>
            <a:pPr marL="0" indent="0">
              <a:buNone/>
            </a:pPr>
            <a:endParaRPr lang="tr-TR"/>
          </a:p>
          <a:p>
            <a:endParaRPr lang="tr-TR"/>
          </a:p>
        </p:txBody>
      </p:sp>
    </p:spTree>
    <p:extLst>
      <p:ext uri="{BB962C8B-B14F-4D97-AF65-F5344CB8AC3E}">
        <p14:creationId xmlns:p14="http://schemas.microsoft.com/office/powerpoint/2010/main" val="2493630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a:t>MESLEK SEÇİMİNDE DİKKAT EDİLMESİ GEREKENLER</a:t>
            </a:r>
          </a:p>
        </p:txBody>
      </p:sp>
      <p:sp>
        <p:nvSpPr>
          <p:cNvPr id="3" name="İçerik Yer Tutucusu 2"/>
          <p:cNvSpPr>
            <a:spLocks noGrp="1"/>
          </p:cNvSpPr>
          <p:nvPr>
            <p:ph idx="1"/>
          </p:nvPr>
        </p:nvSpPr>
        <p:spPr>
          <a:xfrm>
            <a:off x="1942415" y="2401910"/>
            <a:ext cx="6591985" cy="3777622"/>
          </a:xfrm>
        </p:spPr>
        <p:txBody>
          <a:bodyPr vert="horz" lIns="91440" tIns="45720" rIns="91440" bIns="45720" rtlCol="0" anchor="t">
            <a:normAutofit/>
          </a:bodyPr>
          <a:lstStyle/>
          <a:p>
            <a:r>
              <a:rPr lang="tr-TR" sz="2000"/>
              <a:t>Merak ettikleri meslekleri birlikte araştırın, o mesleğe ilişkin bilgileri paylaşın. Her mesleğin toplumsal yaşama katkısı olduğunu belirtin.</a:t>
            </a:r>
          </a:p>
          <a:p>
            <a:r>
              <a:rPr lang="tr-TR" sz="2000">
                <a:solidFill>
                  <a:srgbClr val="000000"/>
                </a:solidFill>
                <a:ea typeface="+mn-lt"/>
                <a:cs typeface="+mn-lt"/>
              </a:rPr>
              <a:t>Öğrencilerimize kendilerini geliştirebilecekleri aktiviteler, üst eğitim kurumları, meslek ortamlarına ziyaretler </a:t>
            </a:r>
            <a:r>
              <a:rPr lang="tr-TR" sz="2000" err="1">
                <a:solidFill>
                  <a:srgbClr val="000000"/>
                </a:solidFill>
                <a:ea typeface="+mn-lt"/>
                <a:cs typeface="+mn-lt"/>
              </a:rPr>
              <a:t>vb</a:t>
            </a:r>
            <a:r>
              <a:rPr lang="tr-TR" sz="2000">
                <a:solidFill>
                  <a:srgbClr val="000000"/>
                </a:solidFill>
                <a:ea typeface="+mn-lt"/>
                <a:cs typeface="+mn-lt"/>
              </a:rPr>
              <a:t> konularda çalışmalar yapabiliriz. </a:t>
            </a:r>
          </a:p>
          <a:p>
            <a:r>
              <a:rPr lang="tr-TR" sz="2000">
                <a:solidFill>
                  <a:srgbClr val="000000"/>
                </a:solidFill>
              </a:rPr>
              <a:t>Mesleklere ilişkin olumlu tutum geliştirmelerine imkan sağlayın. Çocuklardaki bazı mesleklere karşı oluşan kalıp yargılar ve cinsiyetçi yaklaşımlar engellenmelidir.</a:t>
            </a:r>
          </a:p>
        </p:txBody>
      </p:sp>
    </p:spTree>
    <p:extLst>
      <p:ext uri="{BB962C8B-B14F-4D97-AF65-F5344CB8AC3E}">
        <p14:creationId xmlns:p14="http://schemas.microsoft.com/office/powerpoint/2010/main" val="224730479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465</Words>
  <Application>Microsoft Office PowerPoint</Application>
  <PresentationFormat>Ekran Gösterisi (4:3)</PresentationFormat>
  <Paragraphs>35</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Wisp</vt:lpstr>
      <vt:lpstr>PowerPoint Sunusu</vt:lpstr>
      <vt:lpstr>MESLEK NEDİR?</vt:lpstr>
      <vt:lpstr>PowerPoint Sunusu</vt:lpstr>
      <vt:lpstr>PowerPoint Sunusu</vt:lpstr>
      <vt:lpstr>PowerPoint Sunusu</vt:lpstr>
      <vt:lpstr>YETENEK NEDİR?</vt:lpstr>
      <vt:lpstr>İLGİ NEDİR?</vt:lpstr>
      <vt:lpstr>PowerPoint Sunusu</vt:lpstr>
      <vt:lpstr>MESLEK SEÇİMİNDE DİKKAT EDİLMESİ GEREKENLER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casper</dc:creator>
  <cp:lastModifiedBy>yavuz hoca</cp:lastModifiedBy>
  <cp:revision>30</cp:revision>
  <dcterms:created xsi:type="dcterms:W3CDTF">2024-09-04T08:01:54Z</dcterms:created>
  <dcterms:modified xsi:type="dcterms:W3CDTF">2024-09-06T10:52:17Z</dcterms:modified>
</cp:coreProperties>
</file>