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56"/>
  </p:notesMasterIdLst>
  <p:sldIdLst>
    <p:sldId id="349" r:id="rId2"/>
    <p:sldId id="366" r:id="rId3"/>
    <p:sldId id="367" r:id="rId4"/>
    <p:sldId id="368" r:id="rId5"/>
    <p:sldId id="369" r:id="rId6"/>
    <p:sldId id="370" r:id="rId7"/>
    <p:sldId id="371" r:id="rId8"/>
    <p:sldId id="372"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416" r:id="rId31"/>
    <p:sldId id="417" r:id="rId32"/>
    <p:sldId id="418" r:id="rId33"/>
    <p:sldId id="419" r:id="rId34"/>
    <p:sldId id="441" r:id="rId35"/>
    <p:sldId id="421" r:id="rId36"/>
    <p:sldId id="422" r:id="rId37"/>
    <p:sldId id="423" r:id="rId38"/>
    <p:sldId id="424" r:id="rId39"/>
    <p:sldId id="425" r:id="rId40"/>
    <p:sldId id="442" r:id="rId41"/>
    <p:sldId id="426" r:id="rId42"/>
    <p:sldId id="427" r:id="rId43"/>
    <p:sldId id="428" r:id="rId44"/>
    <p:sldId id="429" r:id="rId45"/>
    <p:sldId id="430" r:id="rId46"/>
    <p:sldId id="431" r:id="rId47"/>
    <p:sldId id="432" r:id="rId48"/>
    <p:sldId id="433" r:id="rId49"/>
    <p:sldId id="434" r:id="rId50"/>
    <p:sldId id="435" r:id="rId51"/>
    <p:sldId id="436" r:id="rId52"/>
    <p:sldId id="437" r:id="rId53"/>
    <p:sldId id="440" r:id="rId54"/>
    <p:sldId id="375" r:id="rId5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462503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5741" y="2073769"/>
            <a:ext cx="311455" cy="32403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84510" y="2673666"/>
            <a:ext cx="370500" cy="3466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142990"/>
            <a:ext cx="4104456" cy="1938992"/>
          </a:xfrm>
          <a:prstGeom prst="rect">
            <a:avLst/>
          </a:prstGeom>
          <a:noFill/>
        </p:spPr>
        <p:txBody>
          <a:bodyPr wrap="square" rtlCol="0">
            <a:spAutoFit/>
          </a:bodyPr>
          <a:lstStyle/>
          <a:p>
            <a:pPr algn="ctr"/>
            <a:r>
              <a:rPr lang="tr-TR" sz="2400" b="1" dirty="0" smtClean="0">
                <a:solidFill>
                  <a:srgbClr val="FF0000"/>
                </a:solidFill>
              </a:rPr>
              <a:t>SALGIN HASTALIK</a:t>
            </a:r>
          </a:p>
          <a:p>
            <a:pPr algn="ctr"/>
            <a:r>
              <a:rPr lang="tr-TR" sz="2400" b="1" dirty="0" smtClean="0">
                <a:solidFill>
                  <a:srgbClr val="FF0000"/>
                </a:solidFill>
              </a:rPr>
              <a:t>TRAVMASI VE ÖNLENMESİ</a:t>
            </a:r>
          </a:p>
          <a:p>
            <a:pPr algn="ctr"/>
            <a:r>
              <a:rPr lang="tr-TR" sz="2400" b="1" dirty="0" smtClean="0">
                <a:solidFill>
                  <a:srgbClr val="FF0000"/>
                </a:solidFill>
              </a:rPr>
              <a:t>(ÖĞRETMENLERE 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9832" y="3096716"/>
            <a:ext cx="3421117" cy="1924378"/>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751468" y="3093983"/>
            <a:ext cx="3023037" cy="2049517"/>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3" descr="D:\Users\Hp\Desktop\pngtree-earth-using-masker-from-corona-virus-attack-png-image_2153615.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6286512" y="214296"/>
            <a:ext cx="2571768" cy="25717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214414" y="1071552"/>
            <a:ext cx="6628543" cy="2946714"/>
          </a:xfrm>
        </p:spPr>
        <p:txBody>
          <a:bodyPr lIns="34290" tIns="17145" rIns="34290" bIns="17145">
            <a:normAutofit/>
          </a:bodyPr>
          <a:lstStyle/>
          <a:p>
            <a:pPr marL="171450" indent="-171450">
              <a:buClr>
                <a:srgbClr val="FF0000"/>
              </a:buClr>
            </a:pPr>
            <a:r>
              <a:rPr lang="tr-TR" sz="2000" dirty="0">
                <a:ea typeface="Calibri" panose="020F0502020204030204" pitchFamily="34" charset="0"/>
              </a:rPr>
              <a:t>Salgın zamanında herkes bu süreçten farklı şekillerde etkilenir:</a:t>
            </a:r>
          </a:p>
          <a:p>
            <a:pPr marL="171450" indent="-171450">
              <a:buClr>
                <a:srgbClr val="FF0000"/>
              </a:buClr>
            </a:pPr>
            <a:endParaRPr lang="tr-TR" sz="2000" dirty="0">
              <a:ea typeface="Calibri" panose="020F0502020204030204" pitchFamily="34" charset="0"/>
            </a:endParaRPr>
          </a:p>
          <a:p>
            <a:pPr marL="171450" indent="-171450">
              <a:buClr>
                <a:srgbClr val="FF0000"/>
              </a:buClr>
            </a:pPr>
            <a:r>
              <a:rPr lang="tr-TR" sz="2000" dirty="0">
                <a:ea typeface="Calibri" panose="020F0502020204030204" pitchFamily="34" charset="0"/>
              </a:rPr>
              <a:t>Bazıları için ani iş kayıpları ve belirsizlikten dolayı ekonomik kayıplar söz konusu olabilir. </a:t>
            </a:r>
          </a:p>
          <a:p>
            <a:pPr marL="171450" indent="-171450">
              <a:buClr>
                <a:srgbClr val="FF0000"/>
              </a:buClr>
            </a:pPr>
            <a:endParaRPr lang="tr-TR" sz="2000" dirty="0">
              <a:ea typeface="Calibri" panose="020F0502020204030204" pitchFamily="34" charset="0"/>
            </a:endParaRPr>
          </a:p>
          <a:p>
            <a:pPr marL="171450" indent="-171450">
              <a:buClr>
                <a:srgbClr val="FF0000"/>
              </a:buClr>
            </a:pPr>
            <a:r>
              <a:rPr lang="tr-TR" sz="2000" dirty="0">
                <a:ea typeface="Calibri" panose="020F0502020204030204" pitchFamily="34" charset="0"/>
              </a:rPr>
              <a:t>Bazıları için okul ve iş rutinlerinin değişiminden dolayı günlük yaşamlarında belirsizlikler ve zorluklar ortaya çıkabilir.</a:t>
            </a:r>
            <a:endParaRPr lang="tr-TR" sz="20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85734"/>
            <a:ext cx="4164057" cy="388568"/>
          </a:xfrm>
          <a:prstGeom prst="rect">
            <a:avLst/>
          </a:prstGeom>
          <a:noFill/>
        </p:spPr>
        <p:txBody>
          <a:bodyPr wrap="square" lIns="34290" tIns="17145" rIns="34290" bIns="17145" rtlCol="0">
            <a:spAutoFit/>
          </a:bodyPr>
          <a:lstStyle/>
          <a:p>
            <a:r>
              <a:rPr lang="tr-TR" sz="2300" b="1" dirty="0">
                <a:solidFill>
                  <a:srgbClr val="FF0000"/>
                </a:solidFill>
                <a:cs typeface="Times New Roman" panose="02020603050405020304" pitchFamily="18" charset="0"/>
              </a:rPr>
              <a:t>SALGIN HASTALIKLAR</a:t>
            </a:r>
          </a:p>
        </p:txBody>
      </p:sp>
    </p:spTree>
    <p:extLst>
      <p:ext uri="{BB962C8B-B14F-4D97-AF65-F5344CB8AC3E}">
        <p14:creationId xmlns:p14="http://schemas.microsoft.com/office/powerpoint/2010/main" xmlns="" val="266017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214414" y="928676"/>
            <a:ext cx="6668418" cy="3263504"/>
          </a:xfrm>
        </p:spPr>
        <p:txBody>
          <a:bodyPr lIns="34290" tIns="17145" rIns="34290" bIns="17145">
            <a:normAutofit/>
          </a:bodyPr>
          <a:lstStyle/>
          <a:p>
            <a:pPr marL="171450" indent="-171450" algn="just">
              <a:buClr>
                <a:srgbClr val="FF0000"/>
              </a:buClr>
            </a:pPr>
            <a:r>
              <a:rPr lang="tr-TR" sz="2000" dirty="0">
                <a:ea typeface="Calibri" panose="020F0502020204030204" pitchFamily="34" charset="0"/>
              </a:rPr>
              <a:t>Karantina önlemlerinden dolayı öğrenciler okullarına devam edemezken, yetişkinler işlerine düzenli biçimde devam edemeyebilir. </a:t>
            </a:r>
          </a:p>
          <a:p>
            <a:pPr marL="171450" indent="-171450" algn="just">
              <a:buClr>
                <a:srgbClr val="FF0000"/>
              </a:buClr>
            </a:pPr>
            <a:endParaRPr lang="tr-TR" sz="2000" dirty="0">
              <a:ea typeface="Calibri" panose="020F0502020204030204" pitchFamily="34" charset="0"/>
            </a:endParaRPr>
          </a:p>
          <a:p>
            <a:pPr marL="171450" indent="-171450" algn="just">
              <a:buClr>
                <a:srgbClr val="FF0000"/>
              </a:buClr>
            </a:pPr>
            <a:r>
              <a:rPr lang="tr-TR" sz="2000" dirty="0">
                <a:ea typeface="Calibri" panose="020F0502020204030204" pitchFamily="34" charset="0"/>
              </a:rPr>
              <a:t>Bu süreç çocuklar, hastalar ve yaşlılar için daha çok stres ve endişeye neden olabilir.</a:t>
            </a:r>
          </a:p>
          <a:p>
            <a:pPr marL="171450" indent="-171450" algn="just">
              <a:buClr>
                <a:srgbClr val="FF0000"/>
              </a:buClr>
            </a:pPr>
            <a:endParaRPr lang="tr-TR" sz="2000" dirty="0">
              <a:ea typeface="Calibri" panose="020F0502020204030204" pitchFamily="34" charset="0"/>
            </a:endParaRPr>
          </a:p>
          <a:p>
            <a:pPr marL="171450" indent="-171450" algn="just">
              <a:buClr>
                <a:srgbClr val="FF0000"/>
              </a:buClr>
            </a:pPr>
            <a:r>
              <a:rPr lang="tr-TR" sz="2000" dirty="0">
                <a:ea typeface="Calibri" panose="020F0502020204030204" pitchFamily="34" charset="0"/>
              </a:rPr>
              <a:t>Enfeksiyon riski altında olan kişiler ayrıca hastalığı sevdiklerine bulaştırma konusunda da çok kaygı yaşamaktadır</a:t>
            </a:r>
            <a:endParaRPr lang="tr-TR" sz="20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4164057" cy="388568"/>
          </a:xfrm>
          <a:prstGeom prst="rect">
            <a:avLst/>
          </a:prstGeom>
          <a:noFill/>
        </p:spPr>
        <p:txBody>
          <a:bodyPr wrap="square" lIns="34290" tIns="17145" rIns="34290" bIns="17145" rtlCol="0">
            <a:spAutoFit/>
          </a:bodyPr>
          <a:lstStyle/>
          <a:p>
            <a:r>
              <a:rPr lang="tr-TR" sz="2300" b="1" dirty="0">
                <a:solidFill>
                  <a:srgbClr val="FF0000"/>
                </a:solidFill>
                <a:cs typeface="Times New Roman" panose="02020603050405020304" pitchFamily="18" charset="0"/>
              </a:rPr>
              <a:t>SALGIN HASTALIKLAR</a:t>
            </a:r>
          </a:p>
        </p:txBody>
      </p:sp>
    </p:spTree>
    <p:extLst>
      <p:ext uri="{BB962C8B-B14F-4D97-AF65-F5344CB8AC3E}">
        <p14:creationId xmlns:p14="http://schemas.microsoft.com/office/powerpoint/2010/main" xmlns="" val="322915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71538" y="1071552"/>
            <a:ext cx="6038398" cy="2874944"/>
          </a:xfrm>
        </p:spPr>
        <p:txBody>
          <a:bodyPr lIns="34290" tIns="17145" rIns="34290" bIns="17145">
            <a:normAutofit/>
          </a:bodyPr>
          <a:lstStyle/>
          <a:p>
            <a:pPr marL="0" indent="0">
              <a:buNone/>
            </a:pPr>
            <a:r>
              <a:rPr lang="tr-TR" sz="2000" dirty="0">
                <a:ea typeface="Calibri" panose="020F0502020204030204" pitchFamily="34" charset="0"/>
                <a:cs typeface="Times New Roman" panose="02020603050405020304" pitchFamily="18" charset="0"/>
              </a:rPr>
              <a:t>Salgın dönemlerinde yaşanan stresin üç ana tetikleyicisi bulunmaktadır:</a:t>
            </a:r>
          </a:p>
          <a:p>
            <a:pPr marL="0" indent="0">
              <a:buNone/>
            </a:pPr>
            <a:r>
              <a:rPr lang="tr-TR" sz="2000" dirty="0">
                <a:solidFill>
                  <a:srgbClr val="FF0000"/>
                </a:solidFill>
                <a:ea typeface="Calibri" panose="020F0502020204030204" pitchFamily="34" charset="0"/>
                <a:cs typeface="Times New Roman" panose="02020603050405020304" pitchFamily="18" charset="0"/>
              </a:rPr>
              <a:t>1. </a:t>
            </a:r>
            <a:r>
              <a:rPr lang="tr-TR" sz="2000" dirty="0">
                <a:ea typeface="Calibri" panose="020F0502020204030204" pitchFamily="34" charset="0"/>
                <a:cs typeface="Times New Roman" panose="02020603050405020304" pitchFamily="18" charset="0"/>
              </a:rPr>
              <a:t>Daha önce bir salgın yaşanmamış olmasından kaynaklanan belirsizlik.</a:t>
            </a:r>
          </a:p>
          <a:p>
            <a:pPr marL="0" indent="0">
              <a:buNone/>
            </a:pPr>
            <a:r>
              <a:rPr lang="tr-TR" sz="2000" dirty="0">
                <a:solidFill>
                  <a:srgbClr val="FF0000"/>
                </a:solidFill>
                <a:ea typeface="Calibri" panose="020F0502020204030204" pitchFamily="34" charset="0"/>
                <a:cs typeface="Times New Roman" panose="02020603050405020304" pitchFamily="18" charset="0"/>
              </a:rPr>
              <a:t>2. </a:t>
            </a:r>
            <a:r>
              <a:rPr lang="tr-TR" sz="2000" dirty="0">
                <a:ea typeface="Calibri" panose="020F0502020204030204" pitchFamily="34" charset="0"/>
                <a:cs typeface="Times New Roman" panose="02020603050405020304" pitchFamily="18" charset="0"/>
              </a:rPr>
              <a:t>Salgının hastalığa ve ölüme neden olması ve bu durumun korkuyu artırması.</a:t>
            </a:r>
          </a:p>
          <a:p>
            <a:pPr marL="0" indent="0">
              <a:buNone/>
            </a:pPr>
            <a:r>
              <a:rPr lang="tr-TR" sz="2000" dirty="0">
                <a:solidFill>
                  <a:srgbClr val="FF0000"/>
                </a:solidFill>
                <a:ea typeface="Calibri" panose="020F0502020204030204" pitchFamily="34" charset="0"/>
                <a:cs typeface="Times New Roman" panose="02020603050405020304" pitchFamily="18" charset="0"/>
              </a:rPr>
              <a:t>3. </a:t>
            </a:r>
            <a:r>
              <a:rPr lang="tr-TR" sz="20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20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85734"/>
            <a:ext cx="4164057" cy="388568"/>
          </a:xfrm>
          <a:prstGeom prst="rect">
            <a:avLst/>
          </a:prstGeom>
          <a:noFill/>
        </p:spPr>
        <p:txBody>
          <a:bodyPr wrap="square" lIns="34290" tIns="17145" rIns="34290" bIns="17145" rtlCol="0">
            <a:spAutoFit/>
          </a:bodyPr>
          <a:lstStyle/>
          <a:p>
            <a:r>
              <a:rPr lang="tr-TR" sz="2300" b="1" dirty="0">
                <a:solidFill>
                  <a:srgbClr val="FF0000"/>
                </a:solidFill>
                <a:cs typeface="Times New Roman" panose="02020603050405020304" pitchFamily="18" charset="0"/>
              </a:rPr>
              <a:t>SALGIN HASTALIKLAR</a:t>
            </a:r>
          </a:p>
        </p:txBody>
      </p:sp>
    </p:spTree>
    <p:extLst>
      <p:ext uri="{BB962C8B-B14F-4D97-AF65-F5344CB8AC3E}">
        <p14:creationId xmlns:p14="http://schemas.microsoft.com/office/powerpoint/2010/main" xmlns="" val="1476022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3961700"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xmlns="" id="{34C0E7B8-1A10-824C-B0FC-78F8D55A108B}"/>
              </a:ext>
            </a:extLst>
          </p:cNvPr>
          <p:cNvSpPr/>
          <p:nvPr/>
        </p:nvSpPr>
        <p:spPr>
          <a:xfrm>
            <a:off x="1142976" y="1000114"/>
            <a:ext cx="6952051" cy="359705"/>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marL="171450" indent="-171450">
              <a:buClr>
                <a:srgbClr val="FF0000"/>
              </a:buClr>
              <a:buFont typeface="Wingdings" panose="05000000000000000000" pitchFamily="2" charset="2"/>
              <a:buChar char="§"/>
            </a:pPr>
            <a:r>
              <a:rPr lang="tr-TR" b="1" dirty="0" smtClean="0">
                <a:solidFill>
                  <a:schemeClr val="bg1"/>
                </a:solidFill>
                <a:ea typeface="Calibri" panose="020F0502020204030204" pitchFamily="34" charset="0"/>
              </a:rPr>
              <a:t>Salgın sırasındaki zorluklardan bazıları şunlarla ilgilidir:</a:t>
            </a:r>
            <a:endParaRPr lang="tr-TR" b="1" dirty="0">
              <a:solidFill>
                <a:schemeClr val="bg1"/>
              </a:solidFill>
              <a:ea typeface="Calibri" panose="020F0502020204030204" pitchFamily="34" charset="0"/>
            </a:endParaRPr>
          </a:p>
        </p:txBody>
      </p:sp>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71538" y="1500180"/>
            <a:ext cx="6769716" cy="3263504"/>
          </a:xfrm>
        </p:spPr>
        <p:txBody>
          <a:bodyPr lIns="34290" tIns="17145" rIns="34290" bIns="17145">
            <a:noAutofit/>
          </a:bodyPr>
          <a:lstStyle/>
          <a:p>
            <a:pPr marL="171450" indent="-171450">
              <a:buClr>
                <a:srgbClr val="FF0000"/>
              </a:buClr>
              <a:buFont typeface="Wingdings" panose="05000000000000000000" pitchFamily="2" charset="2"/>
              <a:buChar char="ü"/>
            </a:pPr>
            <a:r>
              <a:rPr lang="tr-TR" sz="2000" dirty="0" smtClean="0">
                <a:ea typeface="Calibri" panose="020F0502020204030204" pitchFamily="34" charset="0"/>
                <a:cs typeface="Times New Roman" panose="02020603050405020304" pitchFamily="18" charset="0"/>
              </a:rPr>
              <a:t>Rutinlerindeki </a:t>
            </a:r>
            <a:r>
              <a:rPr lang="tr-TR" sz="2000" dirty="0">
                <a:ea typeface="Calibri" panose="020F0502020204030204" pitchFamily="34" charset="0"/>
                <a:cs typeface="Times New Roman" panose="02020603050405020304" pitchFamily="18" charset="0"/>
              </a:rPr>
              <a:t>değişiklikler (örneğin, aileden, arkadaşlardan fiziksel olarak uzak durma zorunluluğu)</a:t>
            </a:r>
          </a:p>
          <a:p>
            <a:pPr marL="171450" indent="-171450">
              <a:buClr>
                <a:srgbClr val="FF0000"/>
              </a:buClr>
              <a:buFont typeface="Wingdings" panose="05000000000000000000" pitchFamily="2" charset="2"/>
              <a:buChar char="ü"/>
            </a:pPr>
            <a:r>
              <a:rPr lang="tr-TR" sz="20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171450" indent="-171450">
              <a:buClr>
                <a:srgbClr val="FF0000"/>
              </a:buClr>
              <a:buFont typeface="Wingdings" panose="05000000000000000000" pitchFamily="2" charset="2"/>
              <a:buChar char="ü"/>
            </a:pPr>
            <a:r>
              <a:rPr lang="tr-TR" sz="20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xmlns="" val="350773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285852" y="1000114"/>
            <a:ext cx="6740192" cy="2675584"/>
          </a:xfrm>
        </p:spPr>
        <p:txBody>
          <a:bodyPr lIns="34290" tIns="17145" rIns="34290" bIns="17145">
            <a:normAutofit fontScale="92500" lnSpcReduction="10000"/>
          </a:bodyPr>
          <a:lstStyle/>
          <a:p>
            <a:pPr marL="128588" indent="-128588">
              <a:lnSpc>
                <a:spcPct val="150000"/>
              </a:lnSpc>
              <a:buClr>
                <a:srgbClr val="FF0000"/>
              </a:buClr>
              <a:buFont typeface="Symbol" panose="05050102010706020507" pitchFamily="18" charset="2"/>
              <a:buChar char=""/>
            </a:pPr>
            <a:r>
              <a:rPr lang="tr-TR" sz="20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128588" lvl="1" indent="-128588">
              <a:lnSpc>
                <a:spcPct val="150000"/>
              </a:lnSpc>
              <a:buClr>
                <a:srgbClr val="FF0000"/>
              </a:buClr>
              <a:buFont typeface="Symbol" panose="05050102010706020507" pitchFamily="18" charset="2"/>
              <a:buChar char=""/>
            </a:pPr>
            <a:r>
              <a:rPr lang="tr-TR" sz="20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285852" y="214296"/>
            <a:ext cx="4857784"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xmlns="" val="2688595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2695908" y="1568848"/>
            <a:ext cx="6074148" cy="1573508"/>
          </a:xfrm>
          <a:prstGeom prst="rect">
            <a:avLst/>
          </a:prstGeom>
          <a:noFill/>
        </p:spPr>
        <p:txBody>
          <a:bodyPr wrap="square" lIns="34290" tIns="17145" rIns="34290" bIns="17145" rtlCol="0">
            <a:spAutoFit/>
          </a:bodyPr>
          <a:lstStyle/>
          <a:p>
            <a:r>
              <a:rPr lang="tr-TR" altLang="tr-TR" sz="2500" b="1" dirty="0">
                <a:cs typeface="Times New Roman" panose="02020603050405020304" pitchFamily="18" charset="0"/>
              </a:rPr>
              <a:t>Çocuğunuza yardımcı olmadan </a:t>
            </a:r>
          </a:p>
          <a:p>
            <a:r>
              <a:rPr lang="tr-TR" altLang="tr-TR" sz="2500" b="1" dirty="0">
                <a:cs typeface="Times New Roman" panose="02020603050405020304" pitchFamily="18" charset="0"/>
              </a:rPr>
              <a:t>önce unutmayın; sizler de bu süreçte</a:t>
            </a:r>
          </a:p>
          <a:p>
            <a:r>
              <a:rPr lang="tr-TR" altLang="tr-TR" sz="2500" b="1" dirty="0">
                <a:cs typeface="Times New Roman" panose="02020603050405020304" pitchFamily="18" charset="0"/>
              </a:rPr>
              <a:t>etkilendiniz ve bu süreç sizin için de </a:t>
            </a:r>
          </a:p>
          <a:p>
            <a:r>
              <a:rPr lang="tr-TR" altLang="tr-TR" sz="2500" b="1" dirty="0">
                <a:cs typeface="Times New Roman" panose="02020603050405020304" pitchFamily="18" charset="0"/>
              </a:rPr>
              <a:t>zorlayıcı olmuş olabilir.</a:t>
            </a:r>
            <a:endParaRPr lang="tr-TR" sz="2500" b="1" dirty="0">
              <a:cs typeface="Times New Roman" panose="02020603050405020304" pitchFamily="18" charset="0"/>
            </a:endParaRPr>
          </a:p>
        </p:txBody>
      </p:sp>
    </p:spTree>
    <p:extLst>
      <p:ext uri="{BB962C8B-B14F-4D97-AF65-F5344CB8AC3E}">
        <p14:creationId xmlns:p14="http://schemas.microsoft.com/office/powerpoint/2010/main" xmlns="" val="399983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3341038" y="1764876"/>
            <a:ext cx="4164057" cy="1881284"/>
          </a:xfrm>
          <a:prstGeom prst="rect">
            <a:avLst/>
          </a:prstGeom>
          <a:noFill/>
        </p:spPr>
        <p:txBody>
          <a:bodyPr wrap="square" lIns="34290" tIns="17145" rIns="34290" bIns="17145" rtlCol="0">
            <a:spAutoFit/>
          </a:bodyPr>
          <a:lstStyle/>
          <a:p>
            <a:r>
              <a:rPr lang="tr-TR" sz="3000" b="1" dirty="0">
                <a:cs typeface="Times New Roman" panose="02020603050405020304" pitchFamily="18" charset="0"/>
              </a:rPr>
              <a:t>Salgın Hastalığına Bağlı Olarak Yetişkinlerde </a:t>
            </a:r>
          </a:p>
          <a:p>
            <a:r>
              <a:rPr lang="tr-TR" sz="3000" b="1" dirty="0">
                <a:cs typeface="Times New Roman" panose="02020603050405020304" pitchFamily="18" charset="0"/>
              </a:rPr>
              <a:t>Görülebilecek Tepkiler </a:t>
            </a:r>
            <a:endParaRPr lang="tr-TR" sz="3000" dirty="0">
              <a:cs typeface="Times New Roman" panose="02020603050405020304" pitchFamily="18" charset="0"/>
            </a:endParaRPr>
          </a:p>
        </p:txBody>
      </p:sp>
    </p:spTree>
    <p:extLst>
      <p:ext uri="{BB962C8B-B14F-4D97-AF65-F5344CB8AC3E}">
        <p14:creationId xmlns:p14="http://schemas.microsoft.com/office/powerpoint/2010/main" xmlns="" val="1261109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142976" y="1071552"/>
            <a:ext cx="5209004" cy="3263504"/>
          </a:xfrm>
        </p:spPr>
        <p:txBody>
          <a:bodyPr lIns="34290" tIns="17145" rIns="34290" bIns="17145">
            <a:normAutofit/>
          </a:bodyPr>
          <a:lstStyle/>
          <a:p>
            <a:pPr marL="176689" indent="-176689">
              <a:buClr>
                <a:srgbClr val="FF0000"/>
              </a:buClr>
              <a:defRPr sz="3800"/>
            </a:pPr>
            <a:r>
              <a:rPr lang="tr-TR" sz="2000" dirty="0">
                <a:cs typeface="Times New Roman" panose="02020603050405020304" pitchFamily="18" charset="0"/>
              </a:rPr>
              <a:t>Yorgunluk, bitkinlik,</a:t>
            </a:r>
          </a:p>
          <a:p>
            <a:pPr marL="176689" indent="-176689">
              <a:buClr>
                <a:srgbClr val="FF0000"/>
              </a:buClr>
              <a:defRPr sz="3800"/>
            </a:pPr>
            <a:r>
              <a:rPr lang="tr-TR" sz="2000" dirty="0">
                <a:cs typeface="Times New Roman" panose="02020603050405020304" pitchFamily="18" charset="0"/>
              </a:rPr>
              <a:t>Uyku düzensizliği</a:t>
            </a:r>
          </a:p>
          <a:p>
            <a:pPr marL="176689" indent="-176689">
              <a:buClr>
                <a:srgbClr val="FF0000"/>
              </a:buClr>
              <a:defRPr sz="3800"/>
            </a:pPr>
            <a:r>
              <a:rPr lang="tr-TR" sz="2000" dirty="0">
                <a:cs typeface="Times New Roman" panose="02020603050405020304" pitchFamily="18" charset="0"/>
              </a:rPr>
              <a:t>Tıbbi bir nedene dayanmayan bedensel yakınmalar</a:t>
            </a:r>
          </a:p>
          <a:p>
            <a:pPr marL="176689" indent="-176689">
              <a:buClr>
                <a:srgbClr val="FF0000"/>
              </a:buClr>
              <a:defRPr sz="3800"/>
            </a:pPr>
            <a:r>
              <a:rPr lang="tr-TR" sz="2000" dirty="0">
                <a:cs typeface="Times New Roman" panose="02020603050405020304" pitchFamily="18" charset="0"/>
              </a:rPr>
              <a:t>Bağışıklık sisteminin bozulması</a:t>
            </a:r>
          </a:p>
          <a:p>
            <a:pPr marL="176689" indent="-176689">
              <a:buClr>
                <a:srgbClr val="FF0000"/>
              </a:buClr>
              <a:defRPr sz="3800"/>
            </a:pPr>
            <a:r>
              <a:rPr lang="tr-TR" sz="2000" dirty="0">
                <a:cs typeface="Times New Roman" panose="02020603050405020304" pitchFamily="18" charset="0"/>
              </a:rPr>
              <a:t>İştahta artma veya azalma</a:t>
            </a:r>
          </a:p>
          <a:p>
            <a:pPr marL="176689" indent="-176689">
              <a:buClr>
                <a:srgbClr val="FF0000"/>
              </a:buClr>
              <a:defRPr sz="3800"/>
            </a:pPr>
            <a:r>
              <a:rPr lang="tr-TR" sz="2000" dirty="0">
                <a:cs typeface="Times New Roman" panose="02020603050405020304" pitchFamily="18" charset="0"/>
              </a:rPr>
              <a:t>Aşırı uyarılmışlık (kalp atışında artış, nefes almada güçlük, terleme vb.)</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Yetişkinlerde Görülebilecek </a:t>
            </a:r>
          </a:p>
          <a:p>
            <a:r>
              <a:rPr lang="tr-TR" b="1" dirty="0">
                <a:solidFill>
                  <a:srgbClr val="FF0000"/>
                </a:solidFill>
                <a:cs typeface="Times New Roman" panose="02020603050405020304" pitchFamily="18" charset="0"/>
              </a:rPr>
              <a:t>FİZYOLOJİK TEPKİLER</a:t>
            </a:r>
          </a:p>
        </p:txBody>
      </p:sp>
    </p:spTree>
    <p:extLst>
      <p:ext uri="{BB962C8B-B14F-4D97-AF65-F5344CB8AC3E}">
        <p14:creationId xmlns:p14="http://schemas.microsoft.com/office/powerpoint/2010/main" xmlns="" val="336155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71538" y="928676"/>
            <a:ext cx="7886700" cy="3602831"/>
          </a:xfrm>
        </p:spPr>
        <p:txBody>
          <a:bodyPr lIns="34290" tIns="17145" rIns="34290" bIns="17145">
            <a:noAutofit/>
          </a:bodyPr>
          <a:lstStyle/>
          <a:p>
            <a:pPr marL="176689" indent="-176689">
              <a:buClr>
                <a:srgbClr val="FF0000"/>
              </a:buClr>
              <a:defRPr sz="3800"/>
            </a:pPr>
            <a:r>
              <a:rPr lang="tr-TR" sz="2000" dirty="0">
                <a:cs typeface="Times New Roman" panose="02020603050405020304" pitchFamily="18" charset="0"/>
              </a:rPr>
              <a:t>Şok</a:t>
            </a:r>
          </a:p>
          <a:p>
            <a:pPr marL="176689" indent="-176689">
              <a:buClr>
                <a:srgbClr val="FF0000"/>
              </a:buClr>
              <a:defRPr sz="3800"/>
            </a:pPr>
            <a:r>
              <a:rPr lang="tr-TR" sz="2000" dirty="0">
                <a:cs typeface="Times New Roman" panose="02020603050405020304" pitchFamily="18" charset="0"/>
              </a:rPr>
              <a:t>Korku ve kaygılar (gelecek kaygısı)</a:t>
            </a:r>
          </a:p>
          <a:p>
            <a:pPr marL="176689" indent="-176689">
              <a:buClr>
                <a:srgbClr val="FF0000"/>
              </a:buClr>
              <a:defRPr sz="3800"/>
            </a:pPr>
            <a:r>
              <a:rPr lang="tr-TR" sz="2000" dirty="0">
                <a:cs typeface="Times New Roman" panose="02020603050405020304" pitchFamily="18" charset="0"/>
              </a:rPr>
              <a:t>Öfke, gerginlik, sinirlilik, huzursuzluk</a:t>
            </a:r>
          </a:p>
          <a:p>
            <a:pPr marL="176689" indent="-176689">
              <a:buClr>
                <a:srgbClr val="FF0000"/>
              </a:buClr>
              <a:defRPr sz="3800"/>
            </a:pPr>
            <a:r>
              <a:rPr lang="tr-TR" sz="2000" dirty="0">
                <a:cs typeface="Times New Roman" panose="02020603050405020304" pitchFamily="18" charset="0"/>
              </a:rPr>
              <a:t>Umutsuzluk, çaresizlik, çökkünlük</a:t>
            </a:r>
          </a:p>
          <a:p>
            <a:pPr marL="176689" indent="-176689">
              <a:buClr>
                <a:srgbClr val="FF0000"/>
              </a:buClr>
              <a:defRPr sz="3800"/>
            </a:pPr>
            <a:r>
              <a:rPr lang="tr-TR" sz="2000" dirty="0">
                <a:cs typeface="Times New Roman" panose="02020603050405020304" pitchFamily="18" charset="0"/>
              </a:rPr>
              <a:t>Suçluluk, pişmanlık</a:t>
            </a:r>
          </a:p>
          <a:p>
            <a:pPr marL="176689" indent="-176689">
              <a:buClr>
                <a:srgbClr val="FF0000"/>
              </a:buClr>
              <a:defRPr sz="3800"/>
            </a:pPr>
            <a:r>
              <a:rPr lang="tr-TR" sz="2000" dirty="0">
                <a:cs typeface="Times New Roman" panose="02020603050405020304" pitchFamily="18" charset="0"/>
              </a:rPr>
              <a:t>Duygusal hissizlik, donukluk</a:t>
            </a:r>
          </a:p>
          <a:p>
            <a:pPr marL="176689" indent="-176689">
              <a:buClr>
                <a:srgbClr val="FF0000"/>
              </a:buClr>
              <a:defRPr sz="3800"/>
            </a:pPr>
            <a:r>
              <a:rPr lang="tr-TR" sz="2000" dirty="0">
                <a:cs typeface="Times New Roman" panose="02020603050405020304" pitchFamily="18" charset="0"/>
              </a:rPr>
              <a:t>Kontrolü kaybetme kaygısı</a:t>
            </a:r>
          </a:p>
          <a:p>
            <a:pPr marL="176689" indent="-176689">
              <a:buClr>
                <a:srgbClr val="FF0000"/>
              </a:buClr>
              <a:defRPr sz="3800"/>
            </a:pPr>
            <a:r>
              <a:rPr lang="tr-TR" sz="2000" dirty="0">
                <a:cs typeface="Times New Roman" panose="02020603050405020304" pitchFamily="18" charset="0"/>
              </a:rPr>
              <a:t>Anlaşılamama</a:t>
            </a:r>
          </a:p>
          <a:p>
            <a:pPr marL="176689" indent="-176689">
              <a:buClr>
                <a:srgbClr val="FF0000"/>
              </a:buClr>
              <a:defRPr sz="3800"/>
            </a:pPr>
            <a:r>
              <a:rPr lang="tr-TR" sz="20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214414"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Yetişkinlerde Görülebilecek </a:t>
            </a:r>
          </a:p>
          <a:p>
            <a:r>
              <a:rPr lang="tr-TR" b="1" dirty="0">
                <a:solidFill>
                  <a:srgbClr val="FF0000"/>
                </a:solidFill>
                <a:cs typeface="Times New Roman" panose="02020603050405020304" pitchFamily="18" charset="0"/>
              </a:rPr>
              <a:t>DUYGUSAL TEPKİLER</a:t>
            </a:r>
          </a:p>
        </p:txBody>
      </p:sp>
    </p:spTree>
    <p:extLst>
      <p:ext uri="{BB962C8B-B14F-4D97-AF65-F5344CB8AC3E}">
        <p14:creationId xmlns:p14="http://schemas.microsoft.com/office/powerpoint/2010/main" xmlns="" val="173836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142976" y="1000114"/>
            <a:ext cx="7886700" cy="3602831"/>
          </a:xfrm>
        </p:spPr>
        <p:txBody>
          <a:bodyPr lIns="34290" tIns="17145" rIns="34290" bIns="17145">
            <a:noAutofit/>
          </a:bodyPr>
          <a:lstStyle/>
          <a:p>
            <a:pPr marL="176689" indent="-176689">
              <a:buClr>
                <a:srgbClr val="FF0000"/>
              </a:buClr>
              <a:defRPr sz="3800"/>
            </a:pPr>
            <a:r>
              <a:rPr lang="tr-TR" sz="2000" dirty="0">
                <a:cs typeface="Times New Roman" panose="02020603050405020304" pitchFamily="18" charset="0"/>
              </a:rPr>
              <a:t>Odaklanma güçlüğü</a:t>
            </a:r>
          </a:p>
          <a:p>
            <a:pPr marL="176689" indent="-176689">
              <a:buClr>
                <a:srgbClr val="FF0000"/>
              </a:buClr>
              <a:defRPr sz="3800"/>
            </a:pPr>
            <a:r>
              <a:rPr lang="tr-TR" sz="2000" dirty="0">
                <a:cs typeface="Times New Roman" panose="02020603050405020304" pitchFamily="18" charset="0"/>
              </a:rPr>
              <a:t>Karar verme güçlüğü</a:t>
            </a:r>
          </a:p>
          <a:p>
            <a:pPr marL="176689" indent="-176689">
              <a:buClr>
                <a:srgbClr val="FF0000"/>
              </a:buClr>
              <a:defRPr sz="3800"/>
            </a:pPr>
            <a:r>
              <a:rPr lang="tr-TR" sz="2000" dirty="0">
                <a:cs typeface="Times New Roman" panose="02020603050405020304" pitchFamily="18" charset="0"/>
              </a:rPr>
              <a:t>Hatırlama güçlüğü</a:t>
            </a:r>
          </a:p>
          <a:p>
            <a:pPr marL="176689" indent="-176689">
              <a:buClr>
                <a:srgbClr val="FF0000"/>
              </a:buClr>
              <a:defRPr sz="3800"/>
            </a:pPr>
            <a:r>
              <a:rPr lang="tr-TR" sz="2000" dirty="0">
                <a:cs typeface="Times New Roman" panose="02020603050405020304" pitchFamily="18" charset="0"/>
              </a:rPr>
              <a:t>Aklın karışması</a:t>
            </a:r>
          </a:p>
          <a:p>
            <a:pPr marL="176689" indent="-176689">
              <a:buClr>
                <a:srgbClr val="FF0000"/>
              </a:buClr>
              <a:defRPr sz="3800"/>
            </a:pPr>
            <a:r>
              <a:rPr lang="tr-TR" sz="2000" dirty="0">
                <a:cs typeface="Times New Roman" panose="02020603050405020304" pitchFamily="18" charset="0"/>
              </a:rPr>
              <a:t>Zaman kavramının algılanmasındaki değişiklikler</a:t>
            </a:r>
          </a:p>
          <a:p>
            <a:pPr marL="176689" indent="-176689">
              <a:buClr>
                <a:srgbClr val="FF0000"/>
              </a:buClr>
              <a:defRPr sz="3800"/>
            </a:pPr>
            <a:r>
              <a:rPr lang="tr-TR" sz="2000" dirty="0">
                <a:cs typeface="Times New Roman" panose="02020603050405020304" pitchFamily="18" charset="0"/>
              </a:rPr>
              <a:t>Rahatsız edici ve tekrarlayıcı, takıntılı düşünceler/ anılar</a:t>
            </a:r>
          </a:p>
          <a:p>
            <a:pPr marL="176689" indent="-176689">
              <a:buClr>
                <a:srgbClr val="FF0000"/>
              </a:buClr>
              <a:defRPr sz="3800"/>
            </a:pPr>
            <a:r>
              <a:rPr lang="tr-TR" sz="20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Yetişkinlerde Görülebilecek </a:t>
            </a:r>
          </a:p>
          <a:p>
            <a:r>
              <a:rPr lang="tr-TR" b="1" dirty="0">
                <a:solidFill>
                  <a:srgbClr val="FF0000"/>
                </a:solidFill>
                <a:cs typeface="Times New Roman" panose="02020603050405020304" pitchFamily="18" charset="0"/>
              </a:rPr>
              <a:t>BİLİŞSEL TEPKİLER</a:t>
            </a:r>
          </a:p>
        </p:txBody>
      </p:sp>
    </p:spTree>
    <p:extLst>
      <p:ext uri="{BB962C8B-B14F-4D97-AF65-F5344CB8AC3E}">
        <p14:creationId xmlns:p14="http://schemas.microsoft.com/office/powerpoint/2010/main" xmlns="" val="146116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142976" y="1214428"/>
            <a:ext cx="4929881" cy="2132216"/>
          </a:xfrm>
        </p:spPr>
        <p:txBody>
          <a:bodyPr lIns="34290" tIns="17145" rIns="34290" bIns="17145">
            <a:noAutofit/>
          </a:bodyPr>
          <a:lstStyle/>
          <a:p>
            <a:pPr marL="128588" indent="-128588">
              <a:buClr>
                <a:srgbClr val="FF0000"/>
              </a:buClr>
              <a:defRPr/>
            </a:pPr>
            <a:r>
              <a:rPr lang="tr-TR" sz="2000" dirty="0">
                <a:cs typeface="Times New Roman" panose="02020603050405020304" pitchFamily="18" charset="0"/>
              </a:rPr>
              <a:t>İçe kapanma, kendini toplumdan soyutlama</a:t>
            </a:r>
          </a:p>
          <a:p>
            <a:pPr marL="128588" indent="-128588">
              <a:buClr>
                <a:srgbClr val="FF0000"/>
              </a:buClr>
              <a:defRPr/>
            </a:pPr>
            <a:r>
              <a:rPr lang="tr-TR" sz="2000" dirty="0">
                <a:cs typeface="Times New Roman" panose="02020603050405020304" pitchFamily="18" charset="0"/>
              </a:rPr>
              <a:t>İlişkilerde yaşanan çatışmaların artması</a:t>
            </a:r>
          </a:p>
          <a:p>
            <a:pPr marL="128588" indent="-128588">
              <a:buClr>
                <a:srgbClr val="FF0000"/>
              </a:buClr>
              <a:defRPr/>
            </a:pPr>
            <a:r>
              <a:rPr lang="tr-TR" sz="2000" dirty="0">
                <a:cs typeface="Times New Roman" panose="02020603050405020304" pitchFamily="18" charset="0"/>
              </a:rPr>
              <a:t>Mesleki sorunlar, performans düşüklüğü</a:t>
            </a:r>
          </a:p>
          <a:p>
            <a:pPr marL="128588" indent="-128588">
              <a:buClr>
                <a:srgbClr val="FF0000"/>
              </a:buClr>
              <a:defRPr/>
            </a:pPr>
            <a:r>
              <a:rPr lang="tr-TR" sz="2000" dirty="0">
                <a:cs typeface="Times New Roman" panose="02020603050405020304" pitchFamily="18" charset="0"/>
              </a:rPr>
              <a:t>Akrabalık ve aile ilişkilerinde bozulmalar</a:t>
            </a:r>
          </a:p>
          <a:p>
            <a:pPr marL="128588" indent="-128588">
              <a:buClr>
                <a:srgbClr val="FF0000"/>
              </a:buClr>
              <a:defRPr/>
            </a:pPr>
            <a:r>
              <a:rPr lang="tr-TR" sz="20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214414" y="214296"/>
            <a:ext cx="3299947" cy="865622"/>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xmlns="" val="3375288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142976" y="1142990"/>
            <a:ext cx="5504077" cy="2052471"/>
          </a:xfrm>
        </p:spPr>
        <p:txBody>
          <a:bodyPr lIns="34290" tIns="17145" rIns="34290" bIns="17145">
            <a:noAutofit/>
          </a:bodyPr>
          <a:lstStyle/>
          <a:p>
            <a:pPr marL="176689" indent="-176689">
              <a:buClr>
                <a:srgbClr val="FF0000"/>
              </a:buClr>
              <a:defRPr sz="3800"/>
            </a:pPr>
            <a:r>
              <a:rPr lang="tr-TR" sz="2000" dirty="0">
                <a:cs typeface="Times New Roman" panose="02020603050405020304" pitchFamily="18" charset="0"/>
              </a:rPr>
              <a:t>Yer ve düzen değişikliği</a:t>
            </a:r>
          </a:p>
          <a:p>
            <a:pPr marL="176689" indent="-176689">
              <a:buClr>
                <a:srgbClr val="FF0000"/>
              </a:buClr>
              <a:defRPr sz="3800"/>
            </a:pPr>
            <a:r>
              <a:rPr lang="tr-TR" sz="2000" dirty="0">
                <a:cs typeface="Times New Roman" panose="02020603050405020304" pitchFamily="18" charset="0"/>
              </a:rPr>
              <a:t>Ev, iş ve okul alışkanlıklarında değişiklikler/kayıplar</a:t>
            </a:r>
          </a:p>
          <a:p>
            <a:pPr marL="176689" indent="-176689">
              <a:buClr>
                <a:srgbClr val="FF0000"/>
              </a:buClr>
              <a:defRPr sz="3800"/>
            </a:pPr>
            <a:r>
              <a:rPr lang="tr-TR" sz="2000" dirty="0">
                <a:cs typeface="Times New Roman" panose="02020603050405020304" pitchFamily="18" charset="0"/>
              </a:rPr>
              <a:t>Komşuluk ve arkadaşlık kaybı</a:t>
            </a:r>
          </a:p>
          <a:p>
            <a:pPr marL="176689" indent="-176689">
              <a:buClr>
                <a:srgbClr val="FF0000"/>
              </a:buClr>
              <a:defRPr sz="3800"/>
            </a:pPr>
            <a:r>
              <a:rPr lang="tr-TR" sz="2000" dirty="0">
                <a:cs typeface="Times New Roman" panose="02020603050405020304" pitchFamily="18" charset="0"/>
              </a:rPr>
              <a:t>Maddi kayıplar</a:t>
            </a:r>
          </a:p>
          <a:p>
            <a:pPr marL="176689" indent="-176689">
              <a:buClr>
                <a:srgbClr val="FF0000"/>
              </a:buClr>
              <a:defRPr sz="3800"/>
            </a:pPr>
            <a:r>
              <a:rPr lang="tr-TR" sz="20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Yetişkinlerde Görülebilecek </a:t>
            </a:r>
          </a:p>
          <a:p>
            <a:r>
              <a:rPr lang="tr-TR" b="1" dirty="0">
                <a:solidFill>
                  <a:srgbClr val="FF0000"/>
                </a:solidFill>
                <a:cs typeface="Times New Roman" panose="02020603050405020304" pitchFamily="18" charset="0"/>
              </a:rPr>
              <a:t>SOSYAL ETKİLER</a:t>
            </a:r>
          </a:p>
        </p:txBody>
      </p:sp>
    </p:spTree>
    <p:extLst>
      <p:ext uri="{BB962C8B-B14F-4D97-AF65-F5344CB8AC3E}">
        <p14:creationId xmlns:p14="http://schemas.microsoft.com/office/powerpoint/2010/main" xmlns="" val="1314509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253109" y="142875"/>
            <a:ext cx="4804995" cy="311624"/>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xmlns="" id="{9074867C-8015-534E-8A10-9CE6606058CB}"/>
              </a:ext>
            </a:extLst>
          </p:cNvPr>
          <p:cNvSpPr txBox="1"/>
          <p:nvPr/>
        </p:nvSpPr>
        <p:spPr>
          <a:xfrm>
            <a:off x="581452" y="1678763"/>
            <a:ext cx="298564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xmlns="" id="{149CAB52-7AE0-A94C-8FAB-5B53108123C3}"/>
              </a:ext>
            </a:extLst>
          </p:cNvPr>
          <p:cNvSpPr txBox="1"/>
          <p:nvPr/>
        </p:nvSpPr>
        <p:spPr>
          <a:xfrm>
            <a:off x="588068" y="2003719"/>
            <a:ext cx="298564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xmlns="" id="{CD98E33F-A40F-504F-B37B-62243D94C428}"/>
              </a:ext>
            </a:extLst>
          </p:cNvPr>
          <p:cNvSpPr txBox="1"/>
          <p:nvPr/>
        </p:nvSpPr>
        <p:spPr>
          <a:xfrm>
            <a:off x="588710" y="2315618"/>
            <a:ext cx="3839199"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Annem/Babam beni korur </a:t>
            </a:r>
            <a:r>
              <a:rPr lang="tr-TR" sz="14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xmlns="" id="{5793D24A-911A-8147-A63E-14E82EEBAEAD}"/>
              </a:ext>
            </a:extLst>
          </p:cNvPr>
          <p:cNvSpPr txBox="1"/>
          <p:nvPr/>
        </p:nvSpPr>
        <p:spPr>
          <a:xfrm>
            <a:off x="588068" y="2652057"/>
            <a:ext cx="316011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xmlns="" id="{1B548D7D-5C38-6E41-A91A-0B25FAFA0125}"/>
              </a:ext>
            </a:extLst>
          </p:cNvPr>
          <p:cNvSpPr txBox="1"/>
          <p:nvPr/>
        </p:nvSpPr>
        <p:spPr>
          <a:xfrm>
            <a:off x="588068" y="3317675"/>
            <a:ext cx="298564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xmlns="" id="{D8A3C3D5-B9AE-9145-AC53-2CAAF4461A2E}"/>
              </a:ext>
            </a:extLst>
          </p:cNvPr>
          <p:cNvSpPr txBox="1"/>
          <p:nvPr/>
        </p:nvSpPr>
        <p:spPr>
          <a:xfrm>
            <a:off x="588068" y="2985077"/>
            <a:ext cx="298564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Benimle ilgilenirler </a:t>
            </a:r>
            <a:r>
              <a:rPr lang="tr-TR" sz="14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xmlns="" id="{2DD8E2A6-FCC0-6347-AEDF-2C3656087EFF}"/>
              </a:ext>
            </a:extLst>
          </p:cNvPr>
          <p:cNvSpPr txBox="1"/>
          <p:nvPr/>
        </p:nvSpPr>
        <p:spPr>
          <a:xfrm>
            <a:off x="4013973" y="1695666"/>
            <a:ext cx="1590043"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xmlns="" id="{23DF5AE4-3BED-4143-A80B-A18E571795D8}"/>
              </a:ext>
            </a:extLst>
          </p:cNvPr>
          <p:cNvSpPr txBox="1"/>
          <p:nvPr/>
        </p:nvSpPr>
        <p:spPr>
          <a:xfrm>
            <a:off x="4017280" y="2645265"/>
            <a:ext cx="935348"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xmlns="" id="{E2665E62-04D9-E04A-8F76-B6A9F2F25AF2}"/>
              </a:ext>
            </a:extLst>
          </p:cNvPr>
          <p:cNvSpPr txBox="1"/>
          <p:nvPr/>
        </p:nvSpPr>
        <p:spPr>
          <a:xfrm>
            <a:off x="4013972" y="2985077"/>
            <a:ext cx="2015745"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xmlns="" id="{9A5B2206-DF37-0F4F-A5E5-D8E87AFDEBE6}"/>
              </a:ext>
            </a:extLst>
          </p:cNvPr>
          <p:cNvSpPr txBox="1"/>
          <p:nvPr/>
        </p:nvSpPr>
        <p:spPr>
          <a:xfrm>
            <a:off x="4017280" y="3324888"/>
            <a:ext cx="2012437"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xmlns="" id="{6564D89E-00FC-AF44-BBCD-3ACB462F2670}"/>
              </a:ext>
            </a:extLst>
          </p:cNvPr>
          <p:cNvCxnSpPr>
            <a:cxnSpLocks/>
          </p:cNvCxnSpPr>
          <p:nvPr/>
        </p:nvCxnSpPr>
        <p:spPr>
          <a:xfrm>
            <a:off x="3874517" y="1622800"/>
            <a:ext cx="0" cy="2119021"/>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xmlns="" id="{D612AD82-7771-8840-BFB1-CDC683827655}"/>
              </a:ext>
            </a:extLst>
          </p:cNvPr>
          <p:cNvSpPr txBox="1"/>
          <p:nvPr/>
        </p:nvSpPr>
        <p:spPr>
          <a:xfrm>
            <a:off x="4017280" y="2019455"/>
            <a:ext cx="1327750"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xmlns="" id="{A27BAE35-052A-E34F-9383-4B9302C24564}"/>
              </a:ext>
            </a:extLst>
          </p:cNvPr>
          <p:cNvSpPr txBox="1"/>
          <p:nvPr/>
        </p:nvSpPr>
        <p:spPr>
          <a:xfrm>
            <a:off x="4013973" y="2321477"/>
            <a:ext cx="1331057" cy="296235"/>
          </a:xfrm>
          <a:prstGeom prst="rect">
            <a:avLst/>
          </a:prstGeom>
          <a:noFill/>
        </p:spPr>
        <p:txBody>
          <a:bodyPr wrap="square" lIns="34290" tIns="17145" rIns="34290" bIns="17145" rtlCol="0">
            <a:spAutoFit/>
          </a:bodyPr>
          <a:lstStyle/>
          <a:p>
            <a:pPr>
              <a:defRPr/>
            </a:pPr>
            <a:r>
              <a:rPr lang="tr-TR" sz="17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xmlns="" id="{8348468E-D563-3C49-844A-64836727E3EB}"/>
              </a:ext>
            </a:extLst>
          </p:cNvPr>
          <p:cNvSpPr/>
          <p:nvPr/>
        </p:nvSpPr>
        <p:spPr>
          <a:xfrm>
            <a:off x="644008" y="1100470"/>
            <a:ext cx="2570669" cy="352044"/>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tr-TR"/>
          </a:p>
        </p:txBody>
      </p:sp>
      <p:sp>
        <p:nvSpPr>
          <p:cNvPr id="12" name="Metin kutusu 28">
            <a:extLst>
              <a:ext uri="{FF2B5EF4-FFF2-40B4-BE49-F238E27FC236}">
                <a16:creationId xmlns:a16="http://schemas.microsoft.com/office/drawing/2014/main" xmlns="" id="{9DB9ED3B-B05E-AE40-A4A2-D4E23A738C70}"/>
              </a:ext>
            </a:extLst>
          </p:cNvPr>
          <p:cNvSpPr txBox="1"/>
          <p:nvPr/>
        </p:nvSpPr>
        <p:spPr>
          <a:xfrm>
            <a:off x="762538" y="1098642"/>
            <a:ext cx="2666454" cy="346249"/>
          </a:xfrm>
          <a:prstGeom prst="rect">
            <a:avLst/>
          </a:prstGeom>
          <a:noFill/>
        </p:spPr>
        <p:txBody>
          <a:bodyPr wrap="square" lIns="34290" tIns="17145" rIns="34290" bIns="17145" rtlCol="0">
            <a:spAutoFit/>
          </a:bodyPr>
          <a:lstStyle/>
          <a:p>
            <a:pPr>
              <a:defRPr/>
            </a:pPr>
            <a:r>
              <a:rPr lang="tr-TR" sz="20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xmlns="" id="{102EAD2B-5523-384E-BCDA-816106CA63AE}"/>
              </a:ext>
            </a:extLst>
          </p:cNvPr>
          <p:cNvSpPr/>
          <p:nvPr/>
        </p:nvSpPr>
        <p:spPr>
          <a:xfrm>
            <a:off x="3920694" y="1100470"/>
            <a:ext cx="2222942" cy="352044"/>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tr-TR"/>
          </a:p>
        </p:txBody>
      </p:sp>
      <p:sp>
        <p:nvSpPr>
          <p:cNvPr id="13" name="Metin kutusu 29">
            <a:extLst>
              <a:ext uri="{FF2B5EF4-FFF2-40B4-BE49-F238E27FC236}">
                <a16:creationId xmlns:a16="http://schemas.microsoft.com/office/drawing/2014/main" xmlns="" id="{E6D9F2F1-BB64-AE46-8B9F-9B034F03ECFF}"/>
              </a:ext>
            </a:extLst>
          </p:cNvPr>
          <p:cNvSpPr txBox="1"/>
          <p:nvPr/>
        </p:nvSpPr>
        <p:spPr>
          <a:xfrm>
            <a:off x="4088826" y="1099254"/>
            <a:ext cx="2721061" cy="346249"/>
          </a:xfrm>
          <a:prstGeom prst="rect">
            <a:avLst/>
          </a:prstGeom>
          <a:noFill/>
        </p:spPr>
        <p:txBody>
          <a:bodyPr wrap="square" lIns="34290" tIns="17145" rIns="34290" bIns="17145" rtlCol="0">
            <a:spAutoFit/>
          </a:bodyPr>
          <a:lstStyle/>
          <a:p>
            <a:pPr>
              <a:defRPr/>
            </a:pPr>
            <a:r>
              <a:rPr lang="tr-TR" sz="20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xmlns="" val="1407330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3349917" y="1123973"/>
            <a:ext cx="2543562" cy="717038"/>
          </a:xfrm>
          <a:prstGeom prst="rect">
            <a:avLst/>
          </a:prstGeom>
        </p:spPr>
        <p:txBody>
          <a:bodyPr vert="horz" lIns="34290" tIns="17145" rIns="34290" bIns="17145"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20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xmlns="" id="{ABBF1F8C-6BD9-2142-BD4D-23D31120B1FD}"/>
              </a:ext>
            </a:extLst>
          </p:cNvPr>
          <p:cNvSpPr txBox="1">
            <a:spLocks/>
          </p:cNvSpPr>
          <p:nvPr/>
        </p:nvSpPr>
        <p:spPr>
          <a:xfrm>
            <a:off x="3210356" y="2844544"/>
            <a:ext cx="2822685" cy="1066671"/>
          </a:xfrm>
          <a:prstGeom prst="rect">
            <a:avLst/>
          </a:prstGeom>
        </p:spPr>
        <p:txBody>
          <a:bodyPr vert="horz" lIns="34290" tIns="17145" rIns="34290" bIns="17145"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4100" b="1" dirty="0">
                <a:solidFill>
                  <a:srgbClr val="FF0000"/>
                </a:solidFill>
                <a:effectLst>
                  <a:outerShdw blurRad="38100" dist="38100" dir="2700000" algn="tl">
                    <a:srgbClr val="FFFFFF"/>
                  </a:outerShdw>
                </a:effectLst>
                <a:cs typeface="Times New Roman" panose="02020603050405020304" pitchFamily="18" charset="0"/>
              </a:rPr>
              <a:t>NORMAL</a:t>
            </a:r>
            <a:r>
              <a:rPr lang="tr-TR" sz="3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3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xmlns="" id="{A9BBDD59-A177-5847-BC41-A8C016C7AB8A}"/>
              </a:ext>
            </a:extLst>
          </p:cNvPr>
          <p:cNvSpPr txBox="1">
            <a:spLocks/>
          </p:cNvSpPr>
          <p:nvPr/>
        </p:nvSpPr>
        <p:spPr>
          <a:xfrm>
            <a:off x="3349917" y="1763793"/>
            <a:ext cx="2543562" cy="861610"/>
          </a:xfrm>
          <a:prstGeom prst="rect">
            <a:avLst/>
          </a:prstGeom>
        </p:spPr>
        <p:txBody>
          <a:bodyPr vert="horz" lIns="34290" tIns="17145" rIns="34290" bIns="17145"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2500" b="1" dirty="0">
                <a:cs typeface="Times New Roman" panose="02020603050405020304" pitchFamily="18" charset="0"/>
              </a:rPr>
              <a:t>OLAĞANDIŞI BİR </a:t>
            </a:r>
          </a:p>
          <a:p>
            <a:pPr algn="ctr">
              <a:buFont typeface="Arial" pitchFamily="34" charset="0"/>
              <a:buNone/>
              <a:defRPr/>
            </a:pPr>
            <a:r>
              <a:rPr lang="tr-TR" sz="25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xmlns="" val="827521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142976" y="1142990"/>
            <a:ext cx="7243971" cy="3602831"/>
          </a:xfrm>
        </p:spPr>
        <p:txBody>
          <a:bodyPr lIns="34290" tIns="17145" rIns="34290" bIns="17145">
            <a:noAutofit/>
          </a:bodyPr>
          <a:lstStyle/>
          <a:p>
            <a:pPr marL="0" indent="0" algn="just">
              <a:lnSpc>
                <a:spcPct val="150000"/>
              </a:lnSpc>
              <a:buClr>
                <a:schemeClr val="tx2">
                  <a:lumMod val="60000"/>
                  <a:lumOff val="40000"/>
                </a:schemeClr>
              </a:buClr>
              <a:buNone/>
              <a:defRPr sz="3800"/>
            </a:pPr>
            <a:r>
              <a:rPr lang="tr-TR" sz="1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1142976" y="285734"/>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Tree>
    <p:extLst>
      <p:ext uri="{BB962C8B-B14F-4D97-AF65-F5344CB8AC3E}">
        <p14:creationId xmlns:p14="http://schemas.microsoft.com/office/powerpoint/2010/main" xmlns="" val="2362294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71538"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xmlns="" id="{9EC925D6-1CF8-2741-99AB-CFFC0FE0FEDF}"/>
              </a:ext>
            </a:extLst>
          </p:cNvPr>
          <p:cNvSpPr/>
          <p:nvPr/>
        </p:nvSpPr>
        <p:spPr>
          <a:xfrm>
            <a:off x="1071538" y="928676"/>
            <a:ext cx="4014452" cy="358849"/>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cs typeface="Times New Roman" panose="02020603050405020304" pitchFamily="18" charset="0"/>
              </a:rPr>
              <a:t>SAĞLIĞINIZI İHMAL ETMEYİN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0100" y="928676"/>
            <a:ext cx="7558896"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1800" b="1" dirty="0">
                <a:cs typeface="Times New Roman" panose="02020603050405020304" pitchFamily="18" charset="0"/>
              </a:rPr>
              <a:t>	</a:t>
            </a:r>
            <a:endParaRPr lang="tr-TR" sz="1800" b="1" dirty="0">
              <a:solidFill>
                <a:schemeClr val="bg1"/>
              </a:solidFill>
              <a:cs typeface="Times New Roman" panose="02020603050405020304" pitchFamily="18" charset="0"/>
            </a:endParaRPr>
          </a:p>
          <a:p>
            <a:pPr algn="just">
              <a:lnSpc>
                <a:spcPct val="150000"/>
              </a:lnSpc>
              <a:buClr>
                <a:srgbClr val="FF0000"/>
              </a:buClr>
            </a:pPr>
            <a:r>
              <a:rPr lang="tr-TR" sz="1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xmlns="" val="2027147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r>
              <a:rPr lang="tr-TR" b="1" dirty="0">
                <a:solidFill>
                  <a:schemeClr val="bg1"/>
                </a:solidFill>
                <a:cs typeface="Times New Roman" panose="02020603050405020304" pitchFamily="18" charset="0"/>
              </a:rPr>
              <a:t>?</a:t>
            </a:r>
          </a:p>
        </p:txBody>
      </p:sp>
      <p:sp>
        <p:nvSpPr>
          <p:cNvPr id="6" name="Alternatif İşlem 5">
            <a:extLst>
              <a:ext uri="{FF2B5EF4-FFF2-40B4-BE49-F238E27FC236}">
                <a16:creationId xmlns:a16="http://schemas.microsoft.com/office/drawing/2014/main" xmlns="" id="{174C033F-1FF3-E346-AB27-5102E82F862D}"/>
              </a:ext>
            </a:extLst>
          </p:cNvPr>
          <p:cNvSpPr/>
          <p:nvPr/>
        </p:nvSpPr>
        <p:spPr>
          <a:xfrm>
            <a:off x="1500166" y="1000114"/>
            <a:ext cx="3800474" cy="366823"/>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cs typeface="Times New Roman" panose="02020603050405020304" pitchFamily="18" charset="0"/>
              </a:rPr>
              <a:t>KENDİNİZE ZAMAN VERİN</a:t>
            </a:r>
            <a:endParaRPr lang="tr-TR"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357304"/>
            <a:ext cx="7526318"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smtClean="0">
                <a:cs typeface="Times New Roman" panose="02020603050405020304" pitchFamily="18" charset="0"/>
              </a:rPr>
              <a:t>Stresli </a:t>
            </a:r>
            <a:r>
              <a:rPr lang="tr-TR" sz="1800" dirty="0">
                <a:cs typeface="Times New Roman" panose="02020603050405020304" pitchFamily="18" charset="0"/>
              </a:rPr>
              <a:t>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xmlns="" val="4187468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85852" y="214296"/>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830A84E1-2735-474A-BCE1-C6B220ADA8A2}"/>
              </a:ext>
            </a:extLst>
          </p:cNvPr>
          <p:cNvSpPr/>
          <p:nvPr/>
        </p:nvSpPr>
        <p:spPr>
          <a:xfrm>
            <a:off x="1357290" y="1071552"/>
            <a:ext cx="6572296" cy="374798"/>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cs typeface="Times New Roman" panose="02020603050405020304" pitchFamily="18" charset="0"/>
              </a:rPr>
              <a:t>GÜNLÜK YAŞANTINIZA DEVAM ETMEYE ÇALIŞIN</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71538" y="1500180"/>
            <a:ext cx="7426376"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smtClean="0">
                <a:cs typeface="Times New Roman" panose="02020603050405020304" pitchFamily="18" charset="0"/>
              </a:rPr>
              <a:t>Günlük </a:t>
            </a:r>
            <a:r>
              <a:rPr lang="tr-TR" sz="1800" dirty="0">
                <a:cs typeface="Times New Roman" panose="02020603050405020304" pitchFamily="18" charset="0"/>
              </a:rPr>
              <a:t>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xmlns="" val="1314850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85852"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B65137D-4647-C342-AA1E-88B9D92E98DD}"/>
              </a:ext>
            </a:extLst>
          </p:cNvPr>
          <p:cNvSpPr/>
          <p:nvPr/>
        </p:nvSpPr>
        <p:spPr>
          <a:xfrm>
            <a:off x="1071538" y="857238"/>
            <a:ext cx="6405428" cy="350874"/>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cs typeface="Times New Roman" panose="02020603050405020304" pitchFamily="18" charset="0"/>
              </a:rPr>
              <a:t>AİLENİZ VE ARKADAŞLARINIZLA ZAMAN GEÇİRİN</a:t>
            </a:r>
            <a:endParaRPr lang="tr-TR"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71538" y="1285866"/>
            <a:ext cx="7492042"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smtClean="0">
                <a:cs typeface="Times New Roman" panose="02020603050405020304" pitchFamily="18" charset="0"/>
              </a:rPr>
              <a:t>Yakınlarınızla</a:t>
            </a:r>
            <a:r>
              <a:rPr lang="tr-TR" sz="1800" dirty="0">
                <a:cs typeface="Times New Roman" panose="02020603050405020304" pitchFamily="18" charset="0"/>
              </a:rPr>
              <a:t>,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xmlns="" val="4195584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357290"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AD76B4E8-0FE2-0C4F-8D1A-F0E56FE7DF44}"/>
              </a:ext>
            </a:extLst>
          </p:cNvPr>
          <p:cNvSpPr/>
          <p:nvPr/>
        </p:nvSpPr>
        <p:spPr>
          <a:xfrm>
            <a:off x="1428728" y="857238"/>
            <a:ext cx="5143536" cy="358848"/>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DUYGU VE DÜŞÜNCELERİNİZİ PAYLAŞIN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857238"/>
            <a:ext cx="6959418"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1800" b="1" dirty="0"/>
              <a:t>	</a:t>
            </a:r>
            <a:endParaRPr lang="tr-TR" sz="1800" b="1" dirty="0">
              <a:solidFill>
                <a:schemeClr val="bg1"/>
              </a:solidFill>
            </a:endParaRPr>
          </a:p>
          <a:p>
            <a:pPr algn="just">
              <a:lnSpc>
                <a:spcPct val="150000"/>
              </a:lnSpc>
              <a:buClr>
                <a:srgbClr val="FF0000"/>
              </a:buClr>
            </a:pPr>
            <a:r>
              <a:rPr lang="tr-TR" sz="1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xmlns="" val="54586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57422" y="1643056"/>
            <a:ext cx="5475458" cy="33799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4F61189D-0F69-594E-888E-0FA62467517E}"/>
              </a:ext>
            </a:extLst>
          </p:cNvPr>
          <p:cNvSpPr/>
          <p:nvPr/>
        </p:nvSpPr>
        <p:spPr>
          <a:xfrm>
            <a:off x="1142976" y="928676"/>
            <a:ext cx="5476733" cy="366823"/>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YAŞADIKLARINIZI YAZMAYI DENEYİN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928676"/>
            <a:ext cx="5121280"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1800" b="1" dirty="0"/>
              <a:t>	</a:t>
            </a:r>
            <a:endParaRPr lang="tr-TR" sz="1800" b="1" dirty="0">
              <a:solidFill>
                <a:schemeClr val="bg1"/>
              </a:solidFill>
            </a:endParaRPr>
          </a:p>
          <a:p>
            <a:pPr algn="just">
              <a:lnSpc>
                <a:spcPct val="150000"/>
              </a:lnSpc>
              <a:buClr>
                <a:srgbClr val="FF0000"/>
              </a:buClr>
            </a:pPr>
            <a:r>
              <a:rPr lang="tr-TR" sz="1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xmlns="" val="1308888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6A029CB-B2F4-134B-A6E9-D3A6CCFEA93A}"/>
              </a:ext>
            </a:extLst>
          </p:cNvPr>
          <p:cNvSpPr/>
          <p:nvPr/>
        </p:nvSpPr>
        <p:spPr>
          <a:xfrm>
            <a:off x="1214414" y="857238"/>
            <a:ext cx="4000528" cy="374798"/>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ANİ KARARLAR ALMAYIN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357304"/>
            <a:ext cx="6273574"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smtClean="0"/>
              <a:t>Dünyaya</a:t>
            </a:r>
            <a:r>
              <a:rPr lang="tr-TR" sz="1800" dirty="0"/>
              <a:t>,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xmlns="" val="4149679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85852" y="142858"/>
            <a:ext cx="4164057" cy="588623"/>
          </a:xfrm>
          <a:prstGeom prst="rect">
            <a:avLst/>
          </a:prstGeom>
          <a:noFill/>
        </p:spPr>
        <p:txBody>
          <a:bodyPr wrap="square" lIns="34290" tIns="17145" rIns="34290" bIns="17145" rtlCol="0">
            <a:spAutoFit/>
          </a:bodyPr>
          <a:lstStyle/>
          <a:p>
            <a:r>
              <a:rPr lang="tr-TR" b="1" dirty="0">
                <a:solidFill>
                  <a:srgbClr val="FF0000"/>
                </a:solidFill>
                <a:cs typeface="Times New Roman" panose="02020603050405020304" pitchFamily="18" charset="0"/>
              </a:rPr>
              <a:t>KENDİNİZE NASIL </a:t>
            </a:r>
          </a:p>
          <a:p>
            <a:r>
              <a:rPr lang="tr-TR" b="1" dirty="0">
                <a:solidFill>
                  <a:srgbClr val="FF0000"/>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78758954-D59F-714E-95B4-599140B23D85}"/>
              </a:ext>
            </a:extLst>
          </p:cNvPr>
          <p:cNvSpPr/>
          <p:nvPr/>
        </p:nvSpPr>
        <p:spPr>
          <a:xfrm>
            <a:off x="1285852" y="857238"/>
            <a:ext cx="4690916" cy="374797"/>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MEDYAYI SAĞLIKLI KULLANIN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0100" y="1357304"/>
            <a:ext cx="7127231"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smtClean="0"/>
              <a:t>Medya </a:t>
            </a:r>
            <a:r>
              <a:rPr lang="tr-TR" sz="1800" dirty="0"/>
              <a:t>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xmlns="" val="2012450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85852" y="214296"/>
            <a:ext cx="4164057" cy="311624"/>
          </a:xfrm>
          <a:prstGeom prst="rect">
            <a:avLst/>
          </a:prstGeom>
          <a:noFill/>
        </p:spPr>
        <p:txBody>
          <a:bodyPr wrap="square" lIns="34290" tIns="17145" rIns="34290" bIns="17145" rtlCol="0">
            <a:spAutoFit/>
          </a:bodyPr>
          <a:lstStyle/>
          <a:p>
            <a:r>
              <a:rPr lang="tr-TR" b="1" dirty="0">
                <a:solidFill>
                  <a:srgbClr val="FF0000"/>
                </a:solidFill>
              </a:rPr>
              <a:t>NE ZAMAN DESTEK ALMALIYIM?</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357290" y="714362"/>
            <a:ext cx="7112639" cy="34218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800" dirty="0"/>
              <a:t>Zamanla </a:t>
            </a:r>
            <a:r>
              <a:rPr lang="tr-TR" sz="1800" i="1" dirty="0"/>
              <a:t>bu tepkilerin yoğunluğunun azalması </a:t>
            </a:r>
            <a:r>
              <a:rPr lang="tr-TR" sz="1800" dirty="0"/>
              <a:t>beklenir. </a:t>
            </a:r>
            <a:endParaRPr lang="tr-TR" sz="3600" dirty="0"/>
          </a:p>
          <a:p>
            <a:pPr algn="just">
              <a:lnSpc>
                <a:spcPct val="150000"/>
              </a:lnSpc>
              <a:buClr>
                <a:srgbClr val="FF0000"/>
              </a:buClr>
            </a:pPr>
            <a:r>
              <a:rPr lang="tr-TR" sz="1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xmlns="" val="3705606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71538" y="142858"/>
            <a:ext cx="4164057" cy="311624"/>
          </a:xfrm>
          <a:prstGeom prst="rect">
            <a:avLst/>
          </a:prstGeom>
          <a:noFill/>
        </p:spPr>
        <p:txBody>
          <a:bodyPr wrap="square" lIns="34290" tIns="17145" rIns="34290" bIns="17145" rtlCol="0">
            <a:spAutoFit/>
          </a:bodyPr>
          <a:lstStyle/>
          <a:p>
            <a:r>
              <a:rPr lang="tr-TR" b="1" dirty="0">
                <a:solidFill>
                  <a:srgbClr val="FF0000"/>
                </a:solidFill>
              </a:rPr>
              <a:t>NE ZAMAN DESTEK ALMALIYIM?</a:t>
            </a:r>
            <a:endParaRPr lang="tr-TR" b="1" dirty="0">
              <a:solidFill>
                <a:srgbClr val="FF0000"/>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xmlns="" id="{B810AA6A-02BD-604B-86E6-AFCE48A054F2}"/>
              </a:ext>
            </a:extLst>
          </p:cNvPr>
          <p:cNvSpPr/>
          <p:nvPr/>
        </p:nvSpPr>
        <p:spPr>
          <a:xfrm>
            <a:off x="1071538" y="4572014"/>
            <a:ext cx="7862644" cy="318977"/>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buClr>
                <a:srgbClr val="FF0000"/>
              </a:buClr>
            </a:pPr>
            <a:r>
              <a:rPr lang="tr-TR" b="1" dirty="0" smtClean="0">
                <a:solidFill>
                  <a:srgbClr val="FFFF00"/>
                </a:solidFill>
              </a:rPr>
              <a:t>HİÇ ZAMAN KAYBETMEDEN MUTLAKA BİR UZMANA BAŞVURUN.</a:t>
            </a:r>
            <a:endParaRPr lang="tr-TR" b="1" dirty="0">
              <a:solidFill>
                <a:srgbClr val="FFFF00"/>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500048"/>
            <a:ext cx="7360710" cy="3929090"/>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1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1400" dirty="0"/>
              <a:t>Özellikle; </a:t>
            </a:r>
          </a:p>
          <a:p>
            <a:pPr algn="just">
              <a:buClr>
                <a:srgbClr val="FF0000"/>
              </a:buClr>
            </a:pPr>
            <a:r>
              <a:rPr lang="tr-TR" sz="1400" dirty="0"/>
              <a:t>Duygusal, fiziksel, bilişsel tepkilerinizde zamanla herhangi bir azalma olmuyorsa, </a:t>
            </a:r>
          </a:p>
          <a:p>
            <a:pPr algn="just">
              <a:buClr>
                <a:srgbClr val="FF0000"/>
              </a:buClr>
            </a:pPr>
            <a:r>
              <a:rPr lang="tr-TR" sz="1400" dirty="0"/>
              <a:t>Bu tepkilerin sıklığı ve yoğunluğu giderek artıyorsa, </a:t>
            </a:r>
          </a:p>
          <a:p>
            <a:pPr algn="just">
              <a:buClr>
                <a:srgbClr val="FF0000"/>
              </a:buClr>
            </a:pPr>
            <a:r>
              <a:rPr lang="tr-TR" sz="1400" dirty="0"/>
              <a:t>Bu tepkiler sizin günlük hayatınızı (ailenizi, işinizi ve arkadaşlık ilişkilerinizi) ciddi şekilde olumsuz etkiliyorsa, </a:t>
            </a:r>
          </a:p>
          <a:p>
            <a:pPr algn="just">
              <a:buClr>
                <a:srgbClr val="FF0000"/>
              </a:buClr>
            </a:pPr>
            <a:r>
              <a:rPr lang="tr-TR" sz="1400" dirty="0"/>
              <a:t>Bir nedeni olmaksızın, çok yoğun korku ve endişe yaşıyorsanız</a:t>
            </a:r>
            <a:r>
              <a:rPr lang="tr-TR" sz="1400" dirty="0" smtClean="0"/>
              <a:t>,</a:t>
            </a:r>
          </a:p>
          <a:p>
            <a:pPr algn="just">
              <a:buClr>
                <a:srgbClr val="FF0000"/>
              </a:buClr>
            </a:pPr>
            <a:r>
              <a:rPr lang="tr-TR" sz="1400" dirty="0" smtClean="0"/>
              <a:t>Aşırı kaygı ve panik belirtileri gösteriyorsanız (nefessiz kalma, sürekli titreme ve baş dönmesi, kalp atışının sürekli hızlanması, yüksek tansiyon, aşırı irkilme tepkileri vb.), </a:t>
            </a:r>
          </a:p>
          <a:p>
            <a:pPr algn="just">
              <a:buClr>
                <a:srgbClr val="FF0000"/>
              </a:buClr>
            </a:pPr>
            <a:r>
              <a:rPr lang="tr-TR" sz="1400" dirty="0" smtClean="0"/>
              <a:t>Geleceğe ve sevdiklerinize dair yoğun endişe ve umutsuzluk hissediyorsanız, </a:t>
            </a:r>
          </a:p>
          <a:p>
            <a:pPr algn="just">
              <a:buClr>
                <a:srgbClr val="FF0000"/>
              </a:buClr>
            </a:pPr>
            <a:endParaRPr lang="tr-TR" sz="1700" dirty="0"/>
          </a:p>
        </p:txBody>
      </p:sp>
    </p:spTree>
    <p:extLst>
      <p:ext uri="{BB962C8B-B14F-4D97-AF65-F5344CB8AC3E}">
        <p14:creationId xmlns:p14="http://schemas.microsoft.com/office/powerpoint/2010/main" xmlns="" val="1072133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2321680" y="1729432"/>
            <a:ext cx="6667934" cy="2949428"/>
          </a:xfrm>
          <a:prstGeom prst="rect">
            <a:avLst/>
          </a:prstGeom>
        </p:spPr>
        <p:txBody>
          <a:bodyPr vert="horz" lIns="34290" tIns="17145" rIns="34290" bIns="17145"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3300" b="1" dirty="0"/>
              <a:t>Salgın Hastalığına Bağlı </a:t>
            </a:r>
          </a:p>
          <a:p>
            <a:pPr marL="0" indent="0" algn="ctr">
              <a:buNone/>
            </a:pPr>
            <a:r>
              <a:rPr lang="tr-TR" sz="3300" b="1" dirty="0"/>
              <a:t>Olarak Çocuklarda </a:t>
            </a:r>
          </a:p>
          <a:p>
            <a:pPr marL="0" indent="0" algn="ctr">
              <a:buNone/>
            </a:pPr>
            <a:r>
              <a:rPr lang="tr-TR" sz="3300" b="1" dirty="0"/>
              <a:t>Görülebilecek Tepkiler </a:t>
            </a:r>
            <a:endParaRPr lang="tr-TR" sz="3300" dirty="0"/>
          </a:p>
        </p:txBody>
      </p:sp>
    </p:spTree>
    <p:extLst>
      <p:ext uri="{BB962C8B-B14F-4D97-AF65-F5344CB8AC3E}">
        <p14:creationId xmlns:p14="http://schemas.microsoft.com/office/powerpoint/2010/main" xmlns="" val="1635066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428728" y="214296"/>
            <a:ext cx="4164057" cy="588623"/>
          </a:xfrm>
          <a:prstGeom prst="rect">
            <a:avLst/>
          </a:prstGeom>
          <a:noFill/>
        </p:spPr>
        <p:txBody>
          <a:bodyPr wrap="square" lIns="34290" tIns="17145" rIns="34290" bIns="17145" rtlCol="0">
            <a:spAutoFit/>
          </a:bodyPr>
          <a:lstStyle/>
          <a:p>
            <a:r>
              <a:rPr lang="tr-TR" b="1" dirty="0">
                <a:solidFill>
                  <a:srgbClr val="FF0000"/>
                </a:solidFill>
              </a:rPr>
              <a:t>0-5 YAŞ ARASI</a:t>
            </a:r>
            <a:br>
              <a:rPr lang="tr-TR" b="1" dirty="0">
                <a:solidFill>
                  <a:srgbClr val="FF0000"/>
                </a:solidFill>
              </a:rPr>
            </a:br>
            <a:r>
              <a:rPr lang="tr-TR" b="1" dirty="0">
                <a:solidFill>
                  <a:srgbClr val="FF0000"/>
                </a:solidFill>
              </a:rPr>
              <a:t>ÇOCUKLARIN TEPKİLERİ</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214428"/>
            <a:ext cx="400080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Ebeveynlerin yanından ayrılmak istememe</a:t>
            </a:r>
          </a:p>
          <a:p>
            <a:pPr>
              <a:lnSpc>
                <a:spcPct val="100000"/>
              </a:lnSpc>
              <a:buClr>
                <a:srgbClr val="FF0000"/>
              </a:buClr>
              <a:defRPr/>
            </a:pPr>
            <a:r>
              <a:rPr lang="tr-TR" sz="1700" dirty="0"/>
              <a:t>Sürekli ağlama ya da ağlamaklı olma </a:t>
            </a:r>
          </a:p>
          <a:p>
            <a:pPr>
              <a:lnSpc>
                <a:spcPct val="100000"/>
              </a:lnSpc>
              <a:buClr>
                <a:srgbClr val="FF0000"/>
              </a:buClr>
              <a:defRPr/>
            </a:pPr>
            <a:r>
              <a:rPr lang="tr-TR" sz="1700" dirty="0"/>
              <a:t>Huzursuzluk hissetme, huysuz ve sinirli olma </a:t>
            </a:r>
          </a:p>
          <a:p>
            <a:pPr>
              <a:lnSpc>
                <a:spcPct val="100000"/>
              </a:lnSpc>
              <a:buClr>
                <a:srgbClr val="FF0000"/>
              </a:buClr>
              <a:defRPr/>
            </a:pPr>
            <a:r>
              <a:rPr lang="tr-TR" sz="1700" dirty="0"/>
              <a:t>Öfke nöbetleri geçirme, </a:t>
            </a:r>
          </a:p>
          <a:p>
            <a:pPr>
              <a:lnSpc>
                <a:spcPct val="100000"/>
              </a:lnSpc>
              <a:buClr>
                <a:srgbClr val="FF0000"/>
              </a:buClr>
              <a:defRPr/>
            </a:pPr>
            <a:r>
              <a:rPr lang="tr-TR" sz="1700" dirty="0"/>
              <a:t>Karın ağrısı ya da baş ağrısı gibi fiziksel şikâyetler </a:t>
            </a:r>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5286380" y="1214428"/>
            <a:ext cx="362574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Parmak emme ya da alt ıslatma </a:t>
            </a:r>
          </a:p>
          <a:p>
            <a:pPr>
              <a:lnSpc>
                <a:spcPct val="100000"/>
              </a:lnSpc>
              <a:buClr>
                <a:srgbClr val="FF0000"/>
              </a:buClr>
              <a:defRPr/>
            </a:pPr>
            <a:r>
              <a:rPr lang="tr-TR" sz="1700" dirty="0"/>
              <a:t>Aşırı ürkeklik ya da korkuların başlaması (yalnız kalma, karanlık, hayalet vb.) </a:t>
            </a:r>
          </a:p>
          <a:p>
            <a:pPr>
              <a:lnSpc>
                <a:spcPct val="100000"/>
              </a:lnSpc>
              <a:buClr>
                <a:srgbClr val="FF0000"/>
              </a:buClr>
              <a:defRPr/>
            </a:pPr>
            <a:r>
              <a:rPr lang="tr-TR" sz="1700" dirty="0"/>
              <a:t>Oyunlarda sürekli salgın hastalığı canlandırma/yaşama </a:t>
            </a:r>
          </a:p>
          <a:p>
            <a:pPr>
              <a:lnSpc>
                <a:spcPct val="100000"/>
              </a:lnSpc>
              <a:buClr>
                <a:srgbClr val="FF0000"/>
              </a:buClr>
              <a:defRPr/>
            </a:pPr>
            <a:r>
              <a:rPr lang="tr-TR" sz="1700" dirty="0"/>
              <a:t>Konuşma zorluğu yaşamaya başlama </a:t>
            </a:r>
          </a:p>
          <a:p>
            <a:pPr>
              <a:lnSpc>
                <a:spcPct val="100000"/>
              </a:lnSpc>
              <a:buClr>
                <a:srgbClr val="FF0000"/>
              </a:buClr>
              <a:defRPr/>
            </a:pPr>
            <a:endParaRPr lang="tr-TR" sz="1700" dirty="0"/>
          </a:p>
        </p:txBody>
      </p:sp>
    </p:spTree>
    <p:extLst>
      <p:ext uri="{BB962C8B-B14F-4D97-AF65-F5344CB8AC3E}">
        <p14:creationId xmlns:p14="http://schemas.microsoft.com/office/powerpoint/2010/main" xmlns="" val="2404475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500166" y="142858"/>
            <a:ext cx="4164057" cy="588623"/>
          </a:xfrm>
          <a:prstGeom prst="rect">
            <a:avLst/>
          </a:prstGeom>
          <a:noFill/>
        </p:spPr>
        <p:txBody>
          <a:bodyPr wrap="square" lIns="34290" tIns="17145" rIns="34290" bIns="17145" rtlCol="0">
            <a:spAutoFit/>
          </a:bodyPr>
          <a:lstStyle/>
          <a:p>
            <a:r>
              <a:rPr lang="tr-TR" b="1" dirty="0">
                <a:solidFill>
                  <a:srgbClr val="FF0000"/>
                </a:solidFill>
              </a:rPr>
              <a:t>6-11 YAŞ ARASI</a:t>
            </a:r>
            <a:br>
              <a:rPr lang="tr-TR" b="1" dirty="0">
                <a:solidFill>
                  <a:srgbClr val="FF0000"/>
                </a:solidFill>
              </a:rPr>
            </a:br>
            <a:r>
              <a:rPr lang="tr-TR" b="1" dirty="0">
                <a:solidFill>
                  <a:srgbClr val="FF0000"/>
                </a:solidFill>
              </a:rPr>
              <a:t>ÇOCUKLARIN TEPKİLERİ</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1142990"/>
            <a:ext cx="350900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Ders başarısının düşmesi</a:t>
            </a:r>
          </a:p>
          <a:p>
            <a:pPr>
              <a:lnSpc>
                <a:spcPct val="100000"/>
              </a:lnSpc>
              <a:buClr>
                <a:srgbClr val="FF0000"/>
              </a:buClr>
              <a:defRPr/>
            </a:pPr>
            <a:r>
              <a:rPr lang="tr-TR" sz="1700" dirty="0"/>
              <a:t>Herkesten uzaklaşma / içine kapanma</a:t>
            </a:r>
          </a:p>
          <a:p>
            <a:pPr>
              <a:lnSpc>
                <a:spcPct val="100000"/>
              </a:lnSpc>
              <a:buClr>
                <a:srgbClr val="FF0000"/>
              </a:buClr>
              <a:defRPr/>
            </a:pPr>
            <a:r>
              <a:rPr lang="tr-TR" sz="1700" dirty="0"/>
              <a:t>Kâbus görme, uyumak istememe ya da uyku problemleri</a:t>
            </a:r>
          </a:p>
          <a:p>
            <a:pPr>
              <a:lnSpc>
                <a:spcPct val="100000"/>
              </a:lnSpc>
              <a:buClr>
                <a:srgbClr val="FF0000"/>
              </a:buClr>
              <a:defRPr/>
            </a:pPr>
            <a:r>
              <a:rPr lang="tr-TR" sz="1700" dirty="0"/>
              <a:t>Karın ağrısı ya da baş ağrısı gibi fiziksel şikâyetler</a:t>
            </a:r>
          </a:p>
          <a:p>
            <a:pPr>
              <a:lnSpc>
                <a:spcPct val="100000"/>
              </a:lnSpc>
              <a:buClr>
                <a:srgbClr val="FF0000"/>
              </a:buClr>
              <a:defRPr/>
            </a:pPr>
            <a:r>
              <a:rPr lang="tr-TR" sz="1700" dirty="0"/>
              <a:t>Aşırı alıngan, sinirli ya da kavgacı olma</a:t>
            </a:r>
          </a:p>
          <a:p>
            <a:pPr>
              <a:lnSpc>
                <a:spcPct val="100000"/>
              </a:lnSpc>
              <a:buClr>
                <a:srgbClr val="FF0000"/>
              </a:buClr>
              <a:defRPr/>
            </a:pPr>
            <a:endParaRPr lang="tr-TR" sz="17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4874355" y="1197769"/>
            <a:ext cx="400080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Dikkatini toplamada güçlük çekme</a:t>
            </a:r>
          </a:p>
          <a:p>
            <a:pPr>
              <a:lnSpc>
                <a:spcPct val="100000"/>
              </a:lnSpc>
              <a:buClr>
                <a:srgbClr val="FF0000"/>
              </a:buClr>
              <a:defRPr/>
            </a:pPr>
            <a:r>
              <a:rPr lang="tr-TR" sz="1700" dirty="0"/>
              <a:t>Korkular geliştirme ve hep bu korkulardan söz etme</a:t>
            </a:r>
          </a:p>
          <a:p>
            <a:pPr>
              <a:lnSpc>
                <a:spcPct val="100000"/>
              </a:lnSpc>
              <a:buClr>
                <a:srgbClr val="FF0000"/>
              </a:buClr>
              <a:defRPr/>
            </a:pPr>
            <a:r>
              <a:rPr lang="tr-TR" sz="1700" dirty="0"/>
              <a:t>Sevdiği şeylerden artık zevk alamama</a:t>
            </a:r>
          </a:p>
          <a:p>
            <a:pPr>
              <a:lnSpc>
                <a:spcPct val="100000"/>
              </a:lnSpc>
              <a:buClr>
                <a:srgbClr val="FF0000"/>
              </a:buClr>
              <a:defRPr/>
            </a:pPr>
            <a:r>
              <a:rPr lang="tr-TR" sz="1700" dirty="0"/>
              <a:t>Daha fazla ya da daha az yemek yeme</a:t>
            </a:r>
          </a:p>
          <a:p>
            <a:pPr marL="102870" indent="-102870">
              <a:lnSpc>
                <a:spcPct val="100000"/>
              </a:lnSpc>
              <a:buClr>
                <a:srgbClr val="FF0000"/>
              </a:buClr>
              <a:buNone/>
              <a:defRPr/>
            </a:pPr>
            <a:endParaRPr lang="tr-TR" sz="1700" dirty="0"/>
          </a:p>
        </p:txBody>
      </p:sp>
    </p:spTree>
    <p:extLst>
      <p:ext uri="{BB962C8B-B14F-4D97-AF65-F5344CB8AC3E}">
        <p14:creationId xmlns:p14="http://schemas.microsoft.com/office/powerpoint/2010/main" xmlns="" val="4283922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71538" y="142858"/>
            <a:ext cx="4164057" cy="588623"/>
          </a:xfrm>
          <a:prstGeom prst="rect">
            <a:avLst/>
          </a:prstGeom>
          <a:noFill/>
        </p:spPr>
        <p:txBody>
          <a:bodyPr wrap="square" lIns="34290" tIns="17145" rIns="34290" bIns="17145" rtlCol="0">
            <a:spAutoFit/>
          </a:bodyPr>
          <a:lstStyle/>
          <a:p>
            <a:r>
              <a:rPr lang="tr-TR" b="1" dirty="0">
                <a:solidFill>
                  <a:srgbClr val="FF0000"/>
                </a:solidFill>
              </a:rPr>
              <a:t>12-18 YAŞ ARASI</a:t>
            </a:r>
            <a:br>
              <a:rPr lang="tr-TR" b="1" dirty="0">
                <a:solidFill>
                  <a:srgbClr val="FF0000"/>
                </a:solidFill>
              </a:rPr>
            </a:br>
            <a:r>
              <a:rPr lang="tr-TR" b="1" dirty="0">
                <a:solidFill>
                  <a:srgbClr val="FF0000"/>
                </a:solidFill>
              </a:rPr>
              <a:t>ÇOCUKLARIN TEPKİLERİ</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000114"/>
            <a:ext cx="400080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Uyku problemleri (uykusuzluk, kabus vb.) yaşama </a:t>
            </a:r>
          </a:p>
          <a:p>
            <a:pPr>
              <a:lnSpc>
                <a:spcPct val="100000"/>
              </a:lnSpc>
              <a:buClr>
                <a:srgbClr val="FF0000"/>
              </a:buClr>
              <a:defRPr/>
            </a:pPr>
            <a:r>
              <a:rPr lang="tr-TR" sz="1700" dirty="0"/>
              <a:t>Salgın hastalığı hatırlatıcı yerlerden ya da kişilerden kaçma</a:t>
            </a:r>
          </a:p>
          <a:p>
            <a:pPr>
              <a:lnSpc>
                <a:spcPct val="100000"/>
              </a:lnSpc>
              <a:buClr>
                <a:srgbClr val="FF0000"/>
              </a:buClr>
              <a:defRPr/>
            </a:pPr>
            <a:r>
              <a:rPr lang="tr-TR" sz="1700" dirty="0"/>
              <a:t>Salgın hastalık hakkında konuşmaktan kaçınma</a:t>
            </a:r>
          </a:p>
          <a:p>
            <a:pPr>
              <a:lnSpc>
                <a:spcPct val="100000"/>
              </a:lnSpc>
              <a:buClr>
                <a:srgbClr val="FF0000"/>
              </a:buClr>
              <a:defRPr/>
            </a:pPr>
            <a:r>
              <a:rPr lang="tr-TR" sz="1700" dirty="0"/>
              <a:t>Zararlı alışkanlıklara yönelme (Tütün, alkol, madde vb.) </a:t>
            </a:r>
          </a:p>
          <a:p>
            <a:pPr>
              <a:lnSpc>
                <a:spcPct val="100000"/>
              </a:lnSpc>
              <a:buClr>
                <a:srgbClr val="FF0000"/>
              </a:buClr>
              <a:buNone/>
              <a:defRPr/>
            </a:pPr>
            <a:endParaRPr lang="tr-TR" sz="17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5357818" y="1071552"/>
            <a:ext cx="3552779"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1700" dirty="0"/>
              <a:t>Aile ve arkadaşlardan uzaklaşma, sürekli yalnız kalma isteği</a:t>
            </a:r>
          </a:p>
          <a:p>
            <a:pPr>
              <a:lnSpc>
                <a:spcPct val="100000"/>
              </a:lnSpc>
              <a:buClr>
                <a:srgbClr val="FF0000"/>
              </a:buClr>
              <a:defRPr/>
            </a:pPr>
            <a:r>
              <a:rPr lang="tr-TR" sz="1700" dirty="0"/>
              <a:t>Aşırı alıngan ya da öfkeli olma</a:t>
            </a:r>
          </a:p>
          <a:p>
            <a:pPr>
              <a:lnSpc>
                <a:spcPct val="100000"/>
              </a:lnSpc>
              <a:buClr>
                <a:srgbClr val="FF0000"/>
              </a:buClr>
              <a:defRPr/>
            </a:pPr>
            <a:r>
              <a:rPr lang="tr-TR" sz="1700" dirty="0"/>
              <a:t>Sevdiği şeylerden artık zevk almama </a:t>
            </a:r>
          </a:p>
          <a:p>
            <a:pPr marL="102870" indent="-102870">
              <a:lnSpc>
                <a:spcPct val="100000"/>
              </a:lnSpc>
              <a:buClr>
                <a:srgbClr val="FF0000"/>
              </a:buClr>
              <a:buNone/>
              <a:defRPr/>
            </a:pPr>
            <a:endParaRPr lang="tr-TR" sz="1700" dirty="0"/>
          </a:p>
        </p:txBody>
      </p:sp>
    </p:spTree>
    <p:extLst>
      <p:ext uri="{BB962C8B-B14F-4D97-AF65-F5344CB8AC3E}">
        <p14:creationId xmlns:p14="http://schemas.microsoft.com/office/powerpoint/2010/main" xmlns="" val="155282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142858"/>
            <a:ext cx="5429288" cy="588623"/>
          </a:xfrm>
          <a:prstGeom prst="rect">
            <a:avLst/>
          </a:prstGeom>
          <a:noFill/>
        </p:spPr>
        <p:txBody>
          <a:bodyPr wrap="square" lIns="34290" tIns="17145" rIns="34290" bIns="17145" rtlCol="0">
            <a:spAutoFit/>
          </a:bodyPr>
          <a:lstStyle/>
          <a:p>
            <a:r>
              <a:rPr lang="tr-TR" b="1" dirty="0">
                <a:solidFill>
                  <a:srgbClr val="FF0000"/>
                </a:solidFill>
              </a:rPr>
              <a:t>ÇOCUKLARIN TOPARLANMA SÜRECİNDE OKULLARIN ÖNEMİ</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071552"/>
            <a:ext cx="7310332"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1700" dirty="0" smtClean="0"/>
              <a:t>Okullar </a:t>
            </a:r>
            <a:r>
              <a:rPr lang="tr-TR" sz="1700" dirty="0"/>
              <a:t>normalliği temsil eden ve eğitim yoluyla normal yaşama geri dönmeyi kolaylaştıran önemli kurumlardır.</a:t>
            </a:r>
          </a:p>
          <a:p>
            <a:pPr marL="0" indent="0" algn="just">
              <a:buClr>
                <a:srgbClr val="FF0000"/>
              </a:buClr>
              <a:buNone/>
            </a:pPr>
            <a:r>
              <a:rPr lang="tr-TR" sz="1700" dirty="0"/>
              <a:t>Okulda bulunmak;</a:t>
            </a:r>
          </a:p>
          <a:p>
            <a:pPr algn="just">
              <a:buClr>
                <a:srgbClr val="FF0000"/>
              </a:buClr>
            </a:pPr>
            <a:r>
              <a:rPr lang="tr-TR" sz="1700" dirty="0"/>
              <a:t>Oyun ve diğer okul etkinliklerine katılmak; özellikle çocukların ihtiyaç duydukları, süreklilik, değişmezlik ve normallik hissinin oluşmasına yardımcı olur.</a:t>
            </a:r>
          </a:p>
          <a:p>
            <a:pPr algn="just">
              <a:buClr>
                <a:srgbClr val="FF0000"/>
              </a:buClr>
            </a:pPr>
            <a:r>
              <a:rPr lang="tr-TR" sz="1700" dirty="0"/>
              <a:t>Çocukların ihtiyaçlarını daha kolay ifade etmelerini sağlar.</a:t>
            </a:r>
          </a:p>
          <a:p>
            <a:pPr algn="just">
              <a:buClr>
                <a:srgbClr val="FF0000"/>
              </a:buClr>
            </a:pPr>
            <a:r>
              <a:rPr lang="tr-TR" sz="17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17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1700" dirty="0"/>
          </a:p>
        </p:txBody>
      </p:sp>
    </p:spTree>
    <p:extLst>
      <p:ext uri="{BB962C8B-B14F-4D97-AF65-F5344CB8AC3E}">
        <p14:creationId xmlns:p14="http://schemas.microsoft.com/office/powerpoint/2010/main" xmlns="" val="142415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p14="http://schemas.microsoft.com/office/powerpoint/2010/main" xmlns=""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0"/>
            <a:ext cx="6962096" cy="588623"/>
          </a:xfrm>
          <a:prstGeom prst="rect">
            <a:avLst/>
          </a:prstGeom>
          <a:noFill/>
        </p:spPr>
        <p:txBody>
          <a:bodyPr wrap="square" lIns="34290" tIns="17145" rIns="34290" bIns="17145" rtlCol="0">
            <a:spAutoFit/>
          </a:bodyPr>
          <a:lstStyle/>
          <a:p>
            <a:r>
              <a:rPr lang="tr-TR" b="1" dirty="0">
                <a:solidFill>
                  <a:srgbClr val="FF0000"/>
                </a:solidFill>
              </a:rPr>
              <a:t>ÇOCUKLARIN TOPARLANMA SÜRECİNDE ÖĞRETMENLERİN ÖNEMİ</a:t>
            </a:r>
            <a:endParaRPr lang="tr-TR" b="1" dirty="0">
              <a:solidFill>
                <a:srgbClr val="FF0000"/>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785800"/>
            <a:ext cx="7310332"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1700" dirty="0">
                <a:cs typeface="Times New Roman" panose="02020603050405020304" pitchFamily="18" charset="0"/>
              </a:rPr>
              <a:t>Öğretmenler; </a:t>
            </a:r>
          </a:p>
          <a:p>
            <a:pPr algn="just">
              <a:buClr>
                <a:srgbClr val="FF0000"/>
              </a:buClr>
            </a:pPr>
            <a:r>
              <a:rPr lang="tr-TR" sz="1700" dirty="0">
                <a:cs typeface="Times New Roman" panose="02020603050405020304" pitchFamily="18" charset="0"/>
              </a:rPr>
              <a:t>Çocuklarla daha çok birlikte oldukları için, onların gereksinimlerini herkesten iyi bilir ve gerektiğinde onlara yardım edebilirler.</a:t>
            </a:r>
          </a:p>
          <a:p>
            <a:pPr algn="just">
              <a:buClr>
                <a:srgbClr val="FF0000"/>
              </a:buClr>
            </a:pPr>
            <a:r>
              <a:rPr lang="tr-TR" sz="1700" dirty="0">
                <a:cs typeface="Times New Roman" panose="02020603050405020304" pitchFamily="18" charset="0"/>
              </a:rPr>
              <a:t>Normal tepkiler  hakkında çocukları bilgilendirerek süreci anlamlandırmalarına yardımcı olurlar.</a:t>
            </a:r>
          </a:p>
          <a:p>
            <a:pPr algn="just">
              <a:buClr>
                <a:srgbClr val="FF0000"/>
              </a:buClr>
            </a:pPr>
            <a:r>
              <a:rPr lang="tr-TR" sz="1700" dirty="0">
                <a:cs typeface="Times New Roman" panose="02020603050405020304" pitchFamily="18" charset="0"/>
              </a:rPr>
              <a:t> Çocuklarla birlikte sıcak ve destekleyici bir sosyal ortam yaratarak; onların kayıplarla, acı veren anılarla başa çıkmalarına ve duygularını ifade etmelerine yönelik sınıf etkinlikleri düzenler.</a:t>
            </a:r>
          </a:p>
          <a:p>
            <a:pPr algn="just">
              <a:buClr>
                <a:srgbClr val="FF0000"/>
              </a:buClr>
            </a:pPr>
            <a:r>
              <a:rPr lang="tr-TR" sz="1700" dirty="0">
                <a:cs typeface="Times New Roman" panose="02020603050405020304" pitchFamily="18" charset="0"/>
              </a:rPr>
              <a:t>Çocukların iyileşme sürecine katkı sağlamak için okul ve aile arasındaki işbirliğini güçlendirir.</a:t>
            </a:r>
          </a:p>
          <a:p>
            <a:pPr algn="just">
              <a:buClr>
                <a:srgbClr val="FF0000"/>
              </a:buClr>
            </a:pPr>
            <a:r>
              <a:rPr lang="tr-TR" sz="1700" dirty="0">
                <a:cs typeface="Times New Roman" panose="02020603050405020304" pitchFamily="18" charset="0"/>
              </a:rPr>
              <a:t>İleri düzeyde psikolojik yardıma gereksinim duyan çocuklar için iş birliği sağlar.</a:t>
            </a:r>
            <a:endParaRPr lang="tr-TR" sz="1700" dirty="0"/>
          </a:p>
          <a:p>
            <a:pPr algn="just">
              <a:buClr>
                <a:srgbClr val="FF0000"/>
              </a:buClr>
            </a:pPr>
            <a:endParaRPr lang="tr-TR" sz="1700" dirty="0"/>
          </a:p>
        </p:txBody>
      </p:sp>
    </p:spTree>
    <p:extLst>
      <p:ext uri="{BB962C8B-B14F-4D97-AF65-F5344CB8AC3E}">
        <p14:creationId xmlns:p14="http://schemas.microsoft.com/office/powerpoint/2010/main" xmlns="" val="2104676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00100" y="214296"/>
            <a:ext cx="3961700"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C06C01FE-55D6-B645-BBE8-75477BC7C4DF}"/>
              </a:ext>
            </a:extLst>
          </p:cNvPr>
          <p:cNvSpPr/>
          <p:nvPr/>
        </p:nvSpPr>
        <p:spPr>
          <a:xfrm>
            <a:off x="1214414" y="1071552"/>
            <a:ext cx="2000264" cy="334926"/>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DİNLEYİN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85852" y="1500180"/>
            <a:ext cx="7200888"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171450" indent="-171450" algn="just">
              <a:lnSpc>
                <a:spcPct val="150000"/>
              </a:lnSpc>
              <a:buClr>
                <a:srgbClr val="FF0000"/>
              </a:buClr>
            </a:pPr>
            <a:r>
              <a:rPr lang="tr-TR" sz="1700" dirty="0" smtClean="0">
                <a:ea typeface="Calibri" panose="020F0502020204030204" pitchFamily="34" charset="0"/>
                <a:cs typeface="Times New Roman" panose="02020603050405020304" pitchFamily="18" charset="0"/>
              </a:rPr>
              <a:t>Çocuklar </a:t>
            </a:r>
            <a:r>
              <a:rPr lang="tr-TR" sz="1700" dirty="0">
                <a:ea typeface="Calibri" panose="020F0502020204030204" pitchFamily="34" charset="0"/>
                <a:cs typeface="Times New Roman" panose="02020603050405020304" pitchFamily="18" charset="0"/>
              </a:rPr>
              <a:t>öncelikle sizin nasıl tepkiler gösterdiğinize dikkat ederler. </a:t>
            </a:r>
            <a:r>
              <a:rPr lang="tr-TR" sz="1700" dirty="0">
                <a:cs typeface="Times New Roman" panose="02020603050405020304" pitchFamily="18" charset="0"/>
              </a:rPr>
              <a:t>Bu nedenle çocuğunuzla sakin kalmaya çalışarak iletişimi kurun.</a:t>
            </a:r>
          </a:p>
          <a:p>
            <a:pPr marL="171450" indent="-171450" algn="just">
              <a:lnSpc>
                <a:spcPct val="150000"/>
              </a:lnSpc>
              <a:buClr>
                <a:srgbClr val="FF0000"/>
              </a:buClr>
            </a:pPr>
            <a:r>
              <a:rPr lang="tr-TR" sz="17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1700" dirty="0" smtClean="0"/>
              <a:t>zorlayıcı </a:t>
            </a:r>
            <a:r>
              <a:rPr lang="tr-TR" sz="1700" dirty="0"/>
              <a:t>süreci atlatmaları için en sağlıklı ve doğal yoldur.</a:t>
            </a:r>
          </a:p>
        </p:txBody>
      </p:sp>
    </p:spTree>
    <p:extLst>
      <p:ext uri="{BB962C8B-B14F-4D97-AF65-F5344CB8AC3E}">
        <p14:creationId xmlns:p14="http://schemas.microsoft.com/office/powerpoint/2010/main" xmlns="" val="2214968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428610"/>
            <a:ext cx="4318890"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43BFFB1-9821-704E-A7AD-02F4CA3FB098}"/>
              </a:ext>
            </a:extLst>
          </p:cNvPr>
          <p:cNvSpPr/>
          <p:nvPr/>
        </p:nvSpPr>
        <p:spPr>
          <a:xfrm>
            <a:off x="1142976" y="1214428"/>
            <a:ext cx="3104444" cy="311003"/>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NORMALLEŞTİRİN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714494"/>
            <a:ext cx="7478145"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Çocuklarınızın </a:t>
            </a:r>
            <a:r>
              <a:rPr lang="tr-TR" sz="1700" dirty="0"/>
              <a:t>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xmlns="" val="446214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285734"/>
            <a:ext cx="4176014"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0906B6C-2E94-F146-AF0A-8D8AAAF1F518}"/>
              </a:ext>
            </a:extLst>
          </p:cNvPr>
          <p:cNvSpPr/>
          <p:nvPr/>
        </p:nvSpPr>
        <p:spPr>
          <a:xfrm>
            <a:off x="1357290" y="1285866"/>
            <a:ext cx="2461503" cy="311003"/>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RAHATLATIN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714494"/>
            <a:ext cx="6806893"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Çocukların </a:t>
            </a:r>
            <a:r>
              <a:rPr lang="tr-TR" sz="1700" dirty="0"/>
              <a:t>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xmlns="" val="1640962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357290" y="428610"/>
            <a:ext cx="4533204"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EE285662-D1BD-9241-93B4-EEB768EDAE97}"/>
              </a:ext>
            </a:extLst>
          </p:cNvPr>
          <p:cNvSpPr/>
          <p:nvPr/>
        </p:nvSpPr>
        <p:spPr>
          <a:xfrm>
            <a:off x="1428728" y="1142990"/>
            <a:ext cx="2318626" cy="311003"/>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GÜVEN VERİN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14414" y="1571618"/>
            <a:ext cx="6179418"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Gerçekçi </a:t>
            </a:r>
            <a:r>
              <a:rPr lang="tr-TR" sz="1700" dirty="0"/>
              <a:t>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xmlns="" val="1510366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357172"/>
            <a:ext cx="3818824"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DF311BED-9F1D-B946-B219-BF9DD1E060ED}"/>
              </a:ext>
            </a:extLst>
          </p:cNvPr>
          <p:cNvSpPr/>
          <p:nvPr/>
        </p:nvSpPr>
        <p:spPr>
          <a:xfrm>
            <a:off x="1357290" y="1142990"/>
            <a:ext cx="2247189" cy="318977"/>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TAKDİR EDİN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0100" y="1571618"/>
            <a:ext cx="7697031"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Zorlayıcı </a:t>
            </a:r>
            <a:r>
              <a:rPr lang="tr-TR" sz="17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xmlns="" val="1809684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4176014"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1F957DA-51D5-D841-8489-1A3DA682EC9E}"/>
              </a:ext>
            </a:extLst>
          </p:cNvPr>
          <p:cNvSpPr/>
          <p:nvPr/>
        </p:nvSpPr>
        <p:spPr>
          <a:xfrm>
            <a:off x="1142976" y="1214428"/>
            <a:ext cx="3284434" cy="326951"/>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	OYUN OYNAYIN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0100" y="1643056"/>
            <a:ext cx="6777708"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Çocuklarla </a:t>
            </a:r>
            <a:r>
              <a:rPr lang="tr-TR" sz="1700" dirty="0"/>
              <a:t>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xmlns="" val="5899244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357172"/>
            <a:ext cx="3747386"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DB27E73-4C89-2F4C-90B1-602062060DEE}"/>
              </a:ext>
            </a:extLst>
          </p:cNvPr>
          <p:cNvSpPr/>
          <p:nvPr/>
        </p:nvSpPr>
        <p:spPr>
          <a:xfrm>
            <a:off x="1500166" y="1285866"/>
            <a:ext cx="3084066" cy="295054"/>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dirty="0" smtClean="0"/>
              <a:t>	</a:t>
            </a:r>
            <a:r>
              <a:rPr lang="tr-TR" b="1" dirty="0" smtClean="0">
                <a:solidFill>
                  <a:schemeClr val="bg1"/>
                </a:solidFill>
              </a:rPr>
              <a:t>MODEL OLUN</a:t>
            </a:r>
            <a:endParaRPr lang="tr-TR" b="1" dirty="0">
              <a:solidFill>
                <a:schemeClr val="bg1"/>
              </a:solidFill>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85852" y="1643056"/>
            <a:ext cx="7273850"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t>Çocuklar </a:t>
            </a:r>
            <a:r>
              <a:rPr lang="tr-TR" sz="1700" dirty="0"/>
              <a:t>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17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1700" dirty="0"/>
          </a:p>
        </p:txBody>
      </p:sp>
    </p:spTree>
    <p:extLst>
      <p:ext uri="{BB962C8B-B14F-4D97-AF65-F5344CB8AC3E}">
        <p14:creationId xmlns:p14="http://schemas.microsoft.com/office/powerpoint/2010/main" xmlns="" val="26757700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71538" y="142858"/>
            <a:ext cx="3818824"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7581F75-8AA8-8B4B-8765-B6CF014F6B10}"/>
              </a:ext>
            </a:extLst>
          </p:cNvPr>
          <p:cNvSpPr/>
          <p:nvPr/>
        </p:nvSpPr>
        <p:spPr>
          <a:xfrm>
            <a:off x="1000100" y="1000114"/>
            <a:ext cx="5155767" cy="318977"/>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SORUMLULUK ALMALARINA İZİN VERİN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928676"/>
            <a:ext cx="7801724"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1700" dirty="0"/>
              <a:t>	</a:t>
            </a:r>
            <a:endParaRPr lang="tr-TR" sz="1700" b="1" dirty="0">
              <a:solidFill>
                <a:schemeClr val="bg1"/>
              </a:solidFill>
            </a:endParaRPr>
          </a:p>
          <a:p>
            <a:pPr algn="just">
              <a:lnSpc>
                <a:spcPct val="150000"/>
              </a:lnSpc>
              <a:buClr>
                <a:srgbClr val="FF0000"/>
              </a:buClr>
            </a:pPr>
            <a:r>
              <a:rPr lang="tr-TR" sz="17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17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1700" dirty="0"/>
          </a:p>
        </p:txBody>
      </p:sp>
    </p:spTree>
    <p:extLst>
      <p:ext uri="{BB962C8B-B14F-4D97-AF65-F5344CB8AC3E}">
        <p14:creationId xmlns:p14="http://schemas.microsoft.com/office/powerpoint/2010/main" xmlns="" val="2930806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214414" y="142858"/>
            <a:ext cx="4104576"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8C46259-7877-D443-B4E0-7EF974E80872}"/>
              </a:ext>
            </a:extLst>
          </p:cNvPr>
          <p:cNvSpPr/>
          <p:nvPr/>
        </p:nvSpPr>
        <p:spPr>
          <a:xfrm>
            <a:off x="1071538" y="928676"/>
            <a:ext cx="3205441" cy="309396"/>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İHMAL ETMEYİN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1899" y="785800"/>
            <a:ext cx="8142101" cy="3355794"/>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1700" b="1" dirty="0"/>
              <a:t>	</a:t>
            </a:r>
            <a:endParaRPr lang="tr-TR" sz="1700" b="1" dirty="0">
              <a:solidFill>
                <a:schemeClr val="bg1"/>
              </a:solidFill>
            </a:endParaRPr>
          </a:p>
          <a:p>
            <a:pPr algn="just">
              <a:lnSpc>
                <a:spcPct val="150000"/>
              </a:lnSpc>
              <a:buClr>
                <a:srgbClr val="FF0000"/>
              </a:buClr>
            </a:pPr>
            <a:r>
              <a:rPr lang="tr-TR" sz="17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1700" dirty="0">
                <a:ea typeface="Calibri" panose="020F0502020204030204" pitchFamily="34" charset="0"/>
                <a:cs typeface="Times New Roman" panose="02020603050405020304" pitchFamily="18" charset="0"/>
              </a:rPr>
              <a:t>Kişisel bakım ve sağlık tedbirlerini ihmal etmeyin. </a:t>
            </a:r>
            <a:r>
              <a:rPr lang="tr-TR" sz="1700" dirty="0">
                <a:cs typeface="Times New Roman" panose="02020603050405020304" pitchFamily="18" charset="0"/>
              </a:rPr>
              <a:t>Elleri yıkamak, mask takmak ya da kıyafetine özen göstermek, saçını taramak gibi tedbirler basit olsa da çocukların </a:t>
            </a:r>
            <a:r>
              <a:rPr lang="tr-TR" sz="17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1700" dirty="0">
              <a:cs typeface="Times New Roman" panose="02020603050405020304" pitchFamily="18" charset="0"/>
            </a:endParaRPr>
          </a:p>
          <a:p>
            <a:pPr>
              <a:lnSpc>
                <a:spcPct val="150000"/>
              </a:lnSpc>
              <a:buClr>
                <a:srgbClr val="FF0000"/>
              </a:buClr>
              <a:buNone/>
            </a:pPr>
            <a:endParaRPr lang="tr-TR" sz="1700" dirty="0"/>
          </a:p>
        </p:txBody>
      </p:sp>
    </p:spTree>
    <p:extLst>
      <p:ext uri="{BB962C8B-B14F-4D97-AF65-F5344CB8AC3E}">
        <p14:creationId xmlns:p14="http://schemas.microsoft.com/office/powerpoint/2010/main" xmlns="" val="19157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142858"/>
            <a:ext cx="4104576"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7DD8B1E-8726-454B-B029-92FCEBB49659}"/>
              </a:ext>
            </a:extLst>
          </p:cNvPr>
          <p:cNvSpPr/>
          <p:nvPr/>
        </p:nvSpPr>
        <p:spPr>
          <a:xfrm>
            <a:off x="1142976" y="857238"/>
            <a:ext cx="2506591" cy="326952"/>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BİLGİ EDİNİN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000100" y="500048"/>
            <a:ext cx="7733512" cy="3525453"/>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1700" b="1" dirty="0"/>
              <a:t>	</a:t>
            </a:r>
            <a:endParaRPr lang="tr-TR" sz="1700" b="1" dirty="0">
              <a:solidFill>
                <a:schemeClr val="bg1"/>
              </a:solidFill>
            </a:endParaRPr>
          </a:p>
          <a:p>
            <a:pPr algn="just">
              <a:lnSpc>
                <a:spcPct val="150000"/>
              </a:lnSpc>
              <a:buClr>
                <a:srgbClr val="FF0000"/>
              </a:buClr>
            </a:pPr>
            <a:r>
              <a:rPr lang="tr-TR" sz="17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17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17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1700" dirty="0"/>
          </a:p>
        </p:txBody>
      </p:sp>
    </p:spTree>
    <p:extLst>
      <p:ext uri="{BB962C8B-B14F-4D97-AF65-F5344CB8AC3E}">
        <p14:creationId xmlns:p14="http://schemas.microsoft.com/office/powerpoint/2010/main" xmlns="" val="42061264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142976" y="214296"/>
            <a:ext cx="4247452"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08A06940-6A88-584E-A09F-882BB3ECBE6F}"/>
              </a:ext>
            </a:extLst>
          </p:cNvPr>
          <p:cNvSpPr/>
          <p:nvPr/>
        </p:nvSpPr>
        <p:spPr>
          <a:xfrm>
            <a:off x="1142976" y="1000114"/>
            <a:ext cx="5319023" cy="311003"/>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just">
              <a:lnSpc>
                <a:spcPct val="150000"/>
              </a:lnSpc>
              <a:buClr>
                <a:srgbClr val="FF0000"/>
              </a:buClr>
              <a:buNone/>
            </a:pPr>
            <a:r>
              <a:rPr lang="tr-TR" b="1" dirty="0" smtClean="0">
                <a:solidFill>
                  <a:schemeClr val="bg1"/>
                </a:solidFill>
              </a:rPr>
              <a:t>MEDYA KULLANIMINI GÖZLEMLEYİN</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643056"/>
            <a:ext cx="7835659"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1700" dirty="0" smtClean="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1700" dirty="0" smtClean="0">
                <a:ea typeface="Calibri" panose="020F0502020204030204" pitchFamily="34" charset="0"/>
              </a:rPr>
              <a:t>İnternette </a:t>
            </a:r>
            <a:r>
              <a:rPr lang="tr-TR" sz="1700" dirty="0">
                <a:ea typeface="Calibri" panose="020F0502020204030204" pitchFamily="34" charset="0"/>
              </a:rPr>
              <a:t>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1700" dirty="0"/>
          </a:p>
        </p:txBody>
      </p:sp>
    </p:spTree>
    <p:extLst>
      <p:ext uri="{BB962C8B-B14F-4D97-AF65-F5344CB8AC3E}">
        <p14:creationId xmlns:p14="http://schemas.microsoft.com/office/powerpoint/2010/main" xmlns="" val="25023816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071538" y="214296"/>
            <a:ext cx="3890262"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15E43A21-CCB1-9942-9172-EDACBA8157E1}"/>
              </a:ext>
            </a:extLst>
          </p:cNvPr>
          <p:cNvSpPr/>
          <p:nvPr/>
        </p:nvSpPr>
        <p:spPr>
          <a:xfrm>
            <a:off x="1071538" y="1000114"/>
            <a:ext cx="3443260" cy="318977"/>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r>
              <a:rPr lang="tr-TR" b="1" dirty="0" smtClean="0">
                <a:solidFill>
                  <a:schemeClr val="bg1"/>
                </a:solidFill>
              </a:rPr>
              <a:t>UZMANA BAŞVURUN</a:t>
            </a:r>
            <a:endParaRPr lang="tr-TR" dirty="0"/>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42976" y="1428742"/>
            <a:ext cx="7339516"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1700" b="1" dirty="0"/>
              <a:t>	</a:t>
            </a:r>
            <a:endParaRPr lang="tr-TR" sz="1700" b="1" dirty="0">
              <a:solidFill>
                <a:schemeClr val="bg1"/>
              </a:solidFill>
            </a:endParaRPr>
          </a:p>
          <a:p>
            <a:pPr algn="just">
              <a:lnSpc>
                <a:spcPct val="150000"/>
              </a:lnSpc>
              <a:buClr>
                <a:srgbClr val="FF0000"/>
              </a:buClr>
            </a:pPr>
            <a:r>
              <a:rPr lang="tr-TR" sz="17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xmlns="" val="2405634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1571604" y="214296"/>
            <a:ext cx="4928828" cy="588623"/>
          </a:xfrm>
          <a:prstGeom prst="rect">
            <a:avLst/>
          </a:prstGeom>
          <a:noFill/>
        </p:spPr>
        <p:txBody>
          <a:bodyPr wrap="square" lIns="34290" tIns="17145" rIns="34290" bIns="17145" rtlCol="0">
            <a:spAutoFit/>
          </a:bodyPr>
          <a:lstStyle/>
          <a:p>
            <a:pPr lvl="0"/>
            <a:r>
              <a:rPr lang="tr-TR" b="1" dirty="0">
                <a:solidFill>
                  <a:srgbClr val="FF0000"/>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357290" y="1285866"/>
            <a:ext cx="6733930" cy="3155156"/>
          </a:xfrm>
          <a:prstGeom prst="rect">
            <a:avLst/>
          </a:prstGeom>
        </p:spPr>
        <p:txBody>
          <a:bodyPr vert="horz" lIns="34290" tIns="17145" rIns="34290" bIns="17145"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171450" indent="-171450">
              <a:lnSpc>
                <a:spcPct val="150000"/>
              </a:lnSpc>
              <a:buClr>
                <a:srgbClr val="FF0000"/>
              </a:buClr>
            </a:pPr>
            <a:r>
              <a:rPr lang="tr-TR" sz="1700" dirty="0">
                <a:ea typeface="Calibri" panose="020F0502020204030204" pitchFamily="34" charset="0"/>
              </a:rPr>
              <a:t>Her şeyden önce, çocuğunuza (ve kendinize!) çok zor bir zamanın ortasında olmamıza rağmen, bu durumun geçeceğini hatırlatın. </a:t>
            </a:r>
          </a:p>
          <a:p>
            <a:pPr marL="171450" indent="-171450">
              <a:lnSpc>
                <a:spcPct val="150000"/>
              </a:lnSpc>
              <a:buClr>
                <a:srgbClr val="FF0000"/>
              </a:buClr>
            </a:pPr>
            <a:r>
              <a:rPr lang="tr-TR" sz="1700" dirty="0">
                <a:cs typeface="Times New Roman" panose="02020603050405020304" pitchFamily="18" charset="0"/>
              </a:rPr>
              <a:t>Unutmayın </a:t>
            </a:r>
            <a:r>
              <a:rPr lang="tr-TR" sz="1700" b="1" dirty="0">
                <a:cs typeface="Times New Roman" panose="02020603050405020304" pitchFamily="18" charset="0"/>
              </a:rPr>
              <a:t>umut</a:t>
            </a:r>
            <a:r>
              <a:rPr lang="tr-TR" sz="17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xmlns="" val="2025587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a16="http://schemas.microsoft.com/office/drawing/2014/main" xmlns=""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a16="http://schemas.microsoft.com/office/drawing/2014/main" xmlns="" val="20000"/>
                    </a:ext>
                  </a:extLst>
                </a:gridCol>
                <a:gridCol w="3607608">
                  <a:extLst>
                    <a:ext uri="{9D8B030D-6E8A-4147-A177-3AD203B41FA5}">
                      <a16:colId xmlns:a16="http://schemas.microsoft.com/office/drawing/2014/main" xmlns=""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a16="http://schemas.microsoft.com/office/drawing/2014/main" xmlns=""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a16="http://schemas.microsoft.com/office/drawing/2014/main" xmlns=""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a16="http://schemas.microsoft.com/office/drawing/2014/main" xmlns=""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a16="http://schemas.microsoft.com/office/drawing/2014/main" xmlns=""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a16="http://schemas.microsoft.com/office/drawing/2014/main" xmlns=""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a16="http://schemas.microsoft.com/office/drawing/2014/main" xmlns=""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a16="http://schemas.microsoft.com/office/drawing/2014/main" xmlns=""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a16="http://schemas.microsoft.com/office/drawing/2014/main" xmlns=""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a16="http://schemas.microsoft.com/office/drawing/2014/main" xmlns=""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a16="http://schemas.microsoft.com/office/drawing/2014/main" xmlns=""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a16="http://schemas.microsoft.com/office/drawing/2014/main" xmlns=""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a16="http://schemas.microsoft.com/office/drawing/2014/main" xmlns=""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a16="http://schemas.microsoft.com/office/drawing/2014/main" xmlns=""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a16="http://schemas.microsoft.com/office/drawing/2014/main" xmlns=""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a16="http://schemas.microsoft.com/office/drawing/2014/main" xmlns="" val="10014"/>
                  </a:ext>
                </a:extLst>
              </a:tr>
            </a:tbl>
          </a:graphicData>
        </a:graphic>
      </p:graphicFrame>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285852" y="1142990"/>
            <a:ext cx="6142072" cy="3263504"/>
          </a:xfrm>
        </p:spPr>
        <p:txBody>
          <a:bodyPr lIns="34290" tIns="17145" rIns="34290" bIns="17145">
            <a:normAutofit/>
          </a:bodyPr>
          <a:lstStyle/>
          <a:p>
            <a:pPr marL="171450" indent="-171450" algn="just">
              <a:buClr>
                <a:srgbClr val="FF0000"/>
              </a:buClr>
            </a:pPr>
            <a:r>
              <a:rPr lang="tr-TR" sz="2000" dirty="0">
                <a:ea typeface="Calibri" panose="020F0502020204030204" pitchFamily="34" charset="0"/>
              </a:rPr>
              <a:t>Salgın hastalıklar insan hayatının tehdit altında olduğu ve önemli sayıda hastanın olduğu ve ölümlerin yaşandığı acil sağlık durumlarıdır. </a:t>
            </a:r>
          </a:p>
          <a:p>
            <a:pPr marL="171450" indent="-171450" algn="just">
              <a:buClr>
                <a:srgbClr val="FF0000"/>
              </a:buClr>
            </a:pPr>
            <a:endParaRPr lang="tr-TR" sz="2000" dirty="0">
              <a:ea typeface="Calibri" panose="020F0502020204030204" pitchFamily="34" charset="0"/>
            </a:endParaRPr>
          </a:p>
          <a:p>
            <a:pPr marL="171450" indent="-171450" algn="just">
              <a:buClr>
                <a:srgbClr val="FF0000"/>
              </a:buClr>
            </a:pPr>
            <a:r>
              <a:rPr lang="tr-TR" sz="20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20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1214414" y="285734"/>
            <a:ext cx="4164057" cy="388568"/>
          </a:xfrm>
          <a:prstGeom prst="rect">
            <a:avLst/>
          </a:prstGeom>
          <a:noFill/>
        </p:spPr>
        <p:txBody>
          <a:bodyPr wrap="square" lIns="34290" tIns="17145" rIns="34290" bIns="17145" rtlCol="0">
            <a:spAutoFit/>
          </a:bodyPr>
          <a:lstStyle/>
          <a:p>
            <a:r>
              <a:rPr lang="tr-TR" sz="2300" b="1" dirty="0">
                <a:solidFill>
                  <a:srgbClr val="FF0000"/>
                </a:solidFill>
                <a:cs typeface="Times New Roman" panose="02020603050405020304" pitchFamily="18" charset="0"/>
              </a:rPr>
              <a:t>SALGIN HASTALIKLAR</a:t>
            </a:r>
          </a:p>
        </p:txBody>
      </p:sp>
    </p:spTree>
    <p:extLst>
      <p:ext uri="{BB962C8B-B14F-4D97-AF65-F5344CB8AC3E}">
        <p14:creationId xmlns:p14="http://schemas.microsoft.com/office/powerpoint/2010/main" xmlns="" val="619611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3988</TotalTime>
  <Words>2284</Words>
  <Application>Microsoft Office PowerPoint</Application>
  <PresentationFormat>Ekran Gösterisi (16:9)</PresentationFormat>
  <Paragraphs>365</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222</cp:revision>
  <dcterms:created xsi:type="dcterms:W3CDTF">2017-11-01T05:55:49Z</dcterms:created>
  <dcterms:modified xsi:type="dcterms:W3CDTF">2021-10-18T11:15:11Z</dcterms:modified>
</cp:coreProperties>
</file>