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0"/>
  </p:notesMasterIdLst>
  <p:sldIdLst>
    <p:sldId id="349" r:id="rId2"/>
    <p:sldId id="366" r:id="rId3"/>
    <p:sldId id="367" r:id="rId4"/>
    <p:sldId id="368" r:id="rId5"/>
    <p:sldId id="369" r:id="rId6"/>
    <p:sldId id="370" r:id="rId7"/>
    <p:sldId id="371" r:id="rId8"/>
    <p:sldId id="372" r:id="rId9"/>
    <p:sldId id="344" r:id="rId10"/>
    <p:sldId id="376" r:id="rId11"/>
    <p:sldId id="377" r:id="rId12"/>
    <p:sldId id="380" r:id="rId13"/>
    <p:sldId id="354" r:id="rId14"/>
    <p:sldId id="381" r:id="rId15"/>
    <p:sldId id="373" r:id="rId16"/>
    <p:sldId id="382" r:id="rId17"/>
    <p:sldId id="383" r:id="rId18"/>
    <p:sldId id="384" r:id="rId1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571736" y="1142990"/>
            <a:ext cx="3143272" cy="1631216"/>
          </a:xfrm>
          <a:prstGeom prst="rect">
            <a:avLst/>
          </a:prstGeom>
          <a:noFill/>
        </p:spPr>
        <p:txBody>
          <a:bodyPr wrap="square" rtlCol="0">
            <a:spAutoFit/>
          </a:bodyPr>
          <a:lstStyle/>
          <a:p>
            <a:pPr algn="ctr"/>
            <a:r>
              <a:rPr lang="tr-TR" sz="2000" b="1" dirty="0" smtClean="0">
                <a:solidFill>
                  <a:srgbClr val="FF0000"/>
                </a:solidFill>
              </a:rPr>
              <a:t>İNTİHAR</a:t>
            </a:r>
          </a:p>
          <a:p>
            <a:pPr algn="ctr"/>
            <a:r>
              <a:rPr lang="tr-TR" sz="2000" b="1" dirty="0" smtClean="0">
                <a:solidFill>
                  <a:srgbClr val="FF0000"/>
                </a:solidFill>
              </a:rPr>
              <a:t>TRAVMASI VE ÖNLENMESİ</a:t>
            </a:r>
          </a:p>
          <a:p>
            <a:pPr algn="ctr"/>
            <a:r>
              <a:rPr lang="tr-TR" sz="2000" b="1" dirty="0" smtClean="0">
                <a:solidFill>
                  <a:srgbClr val="FF0000"/>
                </a:solidFill>
              </a:rPr>
              <a:t>(</a:t>
            </a:r>
            <a:r>
              <a:rPr lang="tr-TR" sz="2000" b="1" dirty="0" smtClean="0">
                <a:solidFill>
                  <a:srgbClr val="FF0000"/>
                </a:solidFill>
              </a:rPr>
              <a:t>ÖĞRETMEN</a:t>
            </a:r>
            <a:r>
              <a:rPr lang="tr-TR" sz="2000" b="1" dirty="0" smtClean="0">
                <a:solidFill>
                  <a:srgbClr val="FF0000"/>
                </a:solidFill>
              </a:rPr>
              <a:t>LERE </a:t>
            </a:r>
            <a:r>
              <a:rPr lang="tr-TR" sz="2000" b="1" dirty="0" smtClean="0">
                <a:solidFill>
                  <a:srgbClr val="FF0000"/>
                </a:solidFill>
              </a:rPr>
              <a:t>YÖNELİK)</a:t>
            </a:r>
            <a:endParaRPr lang="tr-TR" sz="20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dell\Desktop\indir.jpg"/>
          <p:cNvPicPr>
            <a:picLocks noChangeAspect="1" noChangeArrowheads="1"/>
          </p:cNvPicPr>
          <p:nvPr/>
        </p:nvPicPr>
        <p:blipFill>
          <a:blip r:embed="rId9"/>
          <a:srcRect/>
          <a:stretch>
            <a:fillRect/>
          </a:stretch>
        </p:blipFill>
        <p:spPr bwMode="auto">
          <a:xfrm>
            <a:off x="5715008" y="285734"/>
            <a:ext cx="3133725" cy="1457325"/>
          </a:xfrm>
          <a:prstGeom prst="rect">
            <a:avLst/>
          </a:prstGeom>
          <a:noFill/>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896183"/>
            <a:ext cx="4071966" cy="4247317"/>
          </a:xfrm>
          <a:prstGeom prst="rect">
            <a:avLst/>
          </a:prstGeom>
        </p:spPr>
        <p:txBody>
          <a:bodyPr wrap="square">
            <a:spAutoFit/>
          </a:bodyPr>
          <a:lstStyle/>
          <a:p>
            <a:pPr algn="just"/>
            <a:r>
              <a:rPr lang="tr-TR" dirty="0" smtClean="0"/>
              <a:t>İntihara neden olan etmenler;</a:t>
            </a:r>
          </a:p>
          <a:p>
            <a:pPr algn="just"/>
            <a:endParaRPr lang="tr-TR" dirty="0" smtClean="0"/>
          </a:p>
          <a:p>
            <a:pPr algn="just"/>
            <a:r>
              <a:rPr lang="tr-TR" dirty="0" smtClean="0"/>
              <a:t>-Psikiyatrik sorunlar</a:t>
            </a:r>
          </a:p>
          <a:p>
            <a:pPr algn="just"/>
            <a:r>
              <a:rPr lang="tr-TR" dirty="0" smtClean="0"/>
              <a:t>-Depresyon</a:t>
            </a:r>
          </a:p>
          <a:p>
            <a:pPr algn="just"/>
            <a:r>
              <a:rPr lang="tr-TR" dirty="0" smtClean="0"/>
              <a:t>-Daha önce bir intihar teşebbüsünün olması</a:t>
            </a:r>
          </a:p>
          <a:p>
            <a:pPr algn="just"/>
            <a:r>
              <a:rPr lang="tr-TR" dirty="0" smtClean="0"/>
              <a:t>-Alkol ya da madde bağımlılığı</a:t>
            </a:r>
          </a:p>
          <a:p>
            <a:pPr algn="just"/>
            <a:r>
              <a:rPr lang="tr-TR" dirty="0" smtClean="0"/>
              <a:t>-Genetik faktörler</a:t>
            </a:r>
          </a:p>
          <a:p>
            <a:pPr algn="just"/>
            <a:r>
              <a:rPr lang="tr-TR" dirty="0" smtClean="0"/>
              <a:t>-Ailede intihar öyküsünün bulunması </a:t>
            </a:r>
          </a:p>
          <a:p>
            <a:pPr algn="just"/>
            <a:r>
              <a:rPr lang="tr-TR" dirty="0" smtClean="0"/>
              <a:t>-Saldırganlık, dürtüsellik, umutsuzluk gibi psikolojik özelliklerin olması</a:t>
            </a:r>
          </a:p>
          <a:p>
            <a:pPr algn="just"/>
            <a:r>
              <a:rPr lang="tr-TR" dirty="0" smtClean="0"/>
              <a:t>-Aile ve kişilerarası ilişkilerde stresin varlığı</a:t>
            </a:r>
          </a:p>
          <a:p>
            <a:pPr algn="just"/>
            <a:r>
              <a:rPr lang="tr-TR" dirty="0" smtClean="0"/>
              <a:t>-Cinsel tacize uğrama</a:t>
            </a:r>
          </a:p>
          <a:p>
            <a:pPr algn="just"/>
            <a:r>
              <a:rPr lang="tr-TR" dirty="0" smtClean="0"/>
              <a:t>-Şiddet ve çatışmanın olması</a:t>
            </a:r>
            <a:endParaRPr lang="tr-TR" dirty="0"/>
          </a:p>
        </p:txBody>
      </p:sp>
      <p:pic>
        <p:nvPicPr>
          <p:cNvPr id="3074" name="Picture 2" descr="C:\Users\dell\Desktop\indir (1).jpg"/>
          <p:cNvPicPr>
            <a:picLocks noChangeAspect="1" noChangeArrowheads="1"/>
          </p:cNvPicPr>
          <p:nvPr/>
        </p:nvPicPr>
        <p:blipFill>
          <a:blip r:embed="rId2"/>
          <a:srcRect/>
          <a:stretch>
            <a:fillRect/>
          </a:stretch>
        </p:blipFill>
        <p:spPr bwMode="auto">
          <a:xfrm>
            <a:off x="6000760" y="1428742"/>
            <a:ext cx="2847975" cy="1609725"/>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896183"/>
            <a:ext cx="4929222" cy="3970318"/>
          </a:xfrm>
          <a:prstGeom prst="rect">
            <a:avLst/>
          </a:prstGeom>
        </p:spPr>
        <p:txBody>
          <a:bodyPr wrap="square">
            <a:spAutoFit/>
          </a:bodyPr>
          <a:lstStyle/>
          <a:p>
            <a:r>
              <a:rPr lang="tr-TR" dirty="0" smtClean="0"/>
              <a:t>Yüksek intihar riski genellikle kısa dönemli ve özel durumlarla ilgilidir. İntiharla ilişkili düşüncelerin geri gelebilmesine rağmen bu düşünceler kalıcı değildir ve önceden intihar düşüncesine ve teşebbüsüne sahip kişiler uzun bir hayat yaşayabilirler.</a:t>
            </a:r>
          </a:p>
          <a:p>
            <a:endParaRPr lang="tr-TR" dirty="0" smtClean="0"/>
          </a:p>
          <a:p>
            <a:r>
              <a:rPr lang="tr-TR" dirty="0" smtClean="0"/>
              <a:t>İntiharla ilişkili yapılan etiketlemeler göz önüne alındığında intihar düşüncesi olan çoğu insan bu durumu kimle konuşacağını bilmemektedir. </a:t>
            </a:r>
            <a:r>
              <a:rPr lang="tr-TR" b="1" dirty="0" smtClean="0"/>
              <a:t>İntiharla ilgili konuşmak intiharı teşvik etmek yerine başka bir seçeneği yeniden düşünmek ya da kararını yeniden değerlendirmek için kişiye zaman verebilir ve bu şekilde intihar önlenebilir.</a:t>
            </a:r>
            <a:endParaRPr lang="tr-TR" b="1" dirty="0"/>
          </a:p>
        </p:txBody>
      </p:sp>
      <p:pic>
        <p:nvPicPr>
          <p:cNvPr id="4098" name="Picture 2" descr="C:\Users\dell\Desktop\images (1).jpg"/>
          <p:cNvPicPr>
            <a:picLocks noChangeAspect="1" noChangeArrowheads="1"/>
          </p:cNvPicPr>
          <p:nvPr/>
        </p:nvPicPr>
        <p:blipFill>
          <a:blip r:embed="rId2"/>
          <a:srcRect/>
          <a:stretch>
            <a:fillRect/>
          </a:stretch>
        </p:blipFill>
        <p:spPr bwMode="auto">
          <a:xfrm>
            <a:off x="6143636" y="1571618"/>
            <a:ext cx="2581275" cy="177165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896183"/>
            <a:ext cx="7643866" cy="3785652"/>
          </a:xfrm>
          <a:prstGeom prst="rect">
            <a:avLst/>
          </a:prstGeom>
        </p:spPr>
        <p:txBody>
          <a:bodyPr wrap="square">
            <a:spAutoFit/>
          </a:bodyPr>
          <a:lstStyle/>
          <a:p>
            <a:pPr algn="just"/>
            <a:r>
              <a:rPr lang="tr-TR" sz="1600" dirty="0" smtClean="0"/>
              <a:t>İntihar davranışı derin bir mutsuzluğa işaret eder ancak illa ruhsal bozukluk olması gerekli değildir. Ruhsal bozukluğu olan herkes intihar davranışında bulunmaz ve intihar eden herkesin de bir ruhsal bozukluğu olmayabilir. İntiharlar bazen psikiyatrik hastalık olmadan psikososyal birçok etmene bağlı olarak ortaya çıkabilir.</a:t>
            </a:r>
          </a:p>
          <a:p>
            <a:pPr algn="just"/>
            <a:endParaRPr lang="tr-TR" sz="1600" dirty="0" smtClean="0"/>
          </a:p>
          <a:p>
            <a:pPr algn="just"/>
            <a:r>
              <a:rPr lang="tr-TR" sz="1600" dirty="0" smtClean="0"/>
              <a:t>İntiharların çoğunda sözel veya davranışsal birtakım uyarı işaretleri verilmektedir. Herhangi bir işaret ya da uyarı vermeksizin gerçekleşen bazı intiharlar da vardır. Ancak </a:t>
            </a:r>
            <a:r>
              <a:rPr lang="tr-TR" sz="1600" b="1" dirty="0" smtClean="0"/>
              <a:t>burada önemli olan onlar için bu uyarı işaretlerinin ne olduğunu anlamak ve bunlara dikkat etmektir. Ayrıca İntihar düşüncesinde olan birey intihar hakkında konuşur. Kıymetli eşyalarını dağıtabilir. İntihar hakkında açık ve örtük bir sürü mesaj verebilir.</a:t>
            </a:r>
          </a:p>
          <a:p>
            <a:pPr algn="just"/>
            <a:endParaRPr lang="tr-TR" sz="1600" dirty="0" smtClean="0"/>
          </a:p>
          <a:p>
            <a:pPr algn="just"/>
            <a:r>
              <a:rPr lang="tr-TR" sz="1600" dirty="0" smtClean="0"/>
              <a:t>İntihar eden insanlar genellikle yaşam ve ölümle ilgili olarak ikircikli duygulara sahiptirler. Zamanında verilen duygusal destek intiharı engelleyebilir. Ayrıca intihar bir sürecin sonucudur. Bu süreçler ortaya çıkmazsa intihar davranışı görülmeyebilir.</a:t>
            </a:r>
            <a:endParaRPr lang="tr-TR" sz="1600" b="1" dirty="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785800"/>
            <a:ext cx="6503665" cy="3970318"/>
          </a:xfrm>
          <a:prstGeom prst="rect">
            <a:avLst/>
          </a:prstGeom>
        </p:spPr>
        <p:txBody>
          <a:bodyPr wrap="square">
            <a:spAutoFit/>
          </a:bodyPr>
          <a:lstStyle/>
          <a:p>
            <a:pPr algn="just">
              <a:buFont typeface="Wingdings" pitchFamily="2" charset="2"/>
              <a:buChar char="Ø"/>
            </a:pPr>
            <a:r>
              <a:rPr lang="tr-TR" dirty="0" smtClean="0"/>
              <a:t> İntiharla ilgili konuşan insanların çoğu yardım ya da destek arayışı içerisinde olabilir. İntihar düşüncesinden bahseden insanların önemli bir bölümü anksiyete, depresyon deneyimliyor olabilir, umutsuzluk hissederek intihardan başka bir seçeneği olmadığını düşünebilir. Bu nedenle </a:t>
            </a:r>
            <a:r>
              <a:rPr lang="tr-TR" b="1" dirty="0" smtClean="0"/>
              <a:t>bireylerin intihar hakkında konuşmasını bir yardım çağrısı olarak kabul etmek gerekir.</a:t>
            </a:r>
          </a:p>
          <a:p>
            <a:pPr algn="just"/>
            <a:endParaRPr lang="tr-TR" b="1" dirty="0" smtClean="0"/>
          </a:p>
          <a:p>
            <a:pPr algn="just">
              <a:buFont typeface="Wingdings" pitchFamily="2" charset="2"/>
              <a:buChar char="Ø"/>
            </a:pPr>
            <a:r>
              <a:rPr lang="tr-TR" dirty="0" smtClean="0"/>
              <a:t> İntihar genellikle psikolojik nedenlere bağlı oluşan bir davranıştır. Bu nedenle diğer ölümler gibi dini ve toplumsal görevler yerine getirilmelidir.</a:t>
            </a:r>
          </a:p>
          <a:p>
            <a:pPr algn="just"/>
            <a:endParaRPr lang="tr-TR" dirty="0" smtClean="0"/>
          </a:p>
          <a:p>
            <a:pPr algn="just">
              <a:buFont typeface="Wingdings" pitchFamily="2" charset="2"/>
              <a:buChar char="Ø"/>
            </a:pPr>
            <a:r>
              <a:rPr lang="tr-TR" b="1" dirty="0" smtClean="0"/>
              <a:t> Her türlü girişim yardım çağrısıdır. Ciddiye alınmalıdır.</a:t>
            </a:r>
          </a:p>
          <a:p>
            <a:r>
              <a:rPr lang="tr-TR" dirty="0" smtClean="0"/>
              <a:t/>
            </a:r>
            <a:br>
              <a:rPr lang="tr-TR" dirty="0" smtClean="0"/>
            </a:br>
            <a:endParaRPr lang="tr-TR" dirty="0" smtClean="0"/>
          </a:p>
        </p:txBody>
      </p:sp>
    </p:spTree>
    <p:extLst>
      <p:ext uri="{BB962C8B-B14F-4D97-AF65-F5344CB8AC3E}">
        <p14:creationId xmlns:p14="http://schemas.microsoft.com/office/powerpoint/2010/main" xmlns=""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785800"/>
            <a:ext cx="6503665" cy="3693319"/>
          </a:xfrm>
          <a:prstGeom prst="rect">
            <a:avLst/>
          </a:prstGeom>
        </p:spPr>
        <p:txBody>
          <a:bodyPr wrap="square">
            <a:spAutoFit/>
          </a:bodyPr>
          <a:lstStyle/>
          <a:p>
            <a:pPr>
              <a:buFont typeface="Wingdings" pitchFamily="2" charset="2"/>
              <a:buChar char="Ø"/>
            </a:pPr>
            <a:r>
              <a:rPr lang="tr-TR" dirty="0" smtClean="0"/>
              <a:t> İntihar davranışı zayıf ve güçsüzlük olarak nitelendirilemez. Bu birçok insanda farklı etkenlere bağlı olarak değişen biyolojik değişimlere bağlı olarak ortaya çıkabilir.</a:t>
            </a:r>
          </a:p>
          <a:p>
            <a:endParaRPr lang="tr-TR" dirty="0" smtClean="0"/>
          </a:p>
          <a:p>
            <a:pPr>
              <a:buFont typeface="Wingdings" pitchFamily="2" charset="2"/>
              <a:buChar char="Ø"/>
            </a:pPr>
            <a:r>
              <a:rPr lang="tr-TR" dirty="0" smtClean="0"/>
              <a:t> İntihar davranışının gerçekleşmesine karar vermek bireyde acılarının sonlanacağını düşündüğü için bireyin geçici iyi hissetmesine yol açabilir.</a:t>
            </a:r>
          </a:p>
          <a:p>
            <a:endParaRPr lang="tr-TR" dirty="0" smtClean="0"/>
          </a:p>
          <a:p>
            <a:r>
              <a:rPr lang="tr-TR" dirty="0" smtClean="0"/>
              <a:t>Yapılan istatistikler intiharın 15-24 yaş arasında üçüncü büyük ölüm nedeni olduğu, 10 yaş altında bile intiharların olduğunu göstermektedir.</a:t>
            </a:r>
          </a:p>
          <a:p>
            <a:r>
              <a:rPr lang="tr-TR" dirty="0" smtClean="0"/>
              <a:t/>
            </a:r>
            <a:br>
              <a:rPr lang="tr-TR" dirty="0" smtClean="0"/>
            </a:br>
            <a:endParaRPr lang="tr-TR" dirty="0" smtClean="0"/>
          </a:p>
        </p:txBody>
      </p:sp>
    </p:spTree>
    <p:extLst>
      <p:ext uri="{BB962C8B-B14F-4D97-AF65-F5344CB8AC3E}">
        <p14:creationId xmlns:p14="http://schemas.microsoft.com/office/powerpoint/2010/main" xmlns=""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098425" y="843558"/>
            <a:ext cx="6902599" cy="4278094"/>
          </a:xfrm>
          <a:prstGeom prst="rect">
            <a:avLst/>
          </a:prstGeom>
        </p:spPr>
        <p:txBody>
          <a:bodyPr wrap="square">
            <a:spAutoFit/>
          </a:bodyPr>
          <a:lstStyle/>
          <a:p>
            <a:r>
              <a:rPr lang="tr-TR" sz="1600" dirty="0" smtClean="0"/>
              <a:t>İntihar düşüncesinde olan ya da girişimde bulunan biri için;</a:t>
            </a:r>
          </a:p>
          <a:p>
            <a:endParaRPr lang="tr-TR" sz="1600" dirty="0" smtClean="0"/>
          </a:p>
          <a:p>
            <a:r>
              <a:rPr lang="tr-TR" sz="1600" dirty="0" smtClean="0"/>
              <a:t>-Eğer intihar düşüncesi olduğuna inanıyorsanız bunu kişiyle konuşmaktan korkmayın.</a:t>
            </a:r>
          </a:p>
          <a:p>
            <a:endParaRPr lang="tr-TR" sz="1600" dirty="0" smtClean="0"/>
          </a:p>
          <a:p>
            <a:r>
              <a:rPr lang="tr-TR" sz="1600" dirty="0" smtClean="0"/>
              <a:t>-Yargılamadan, sevecen ve basit bir biçimde kendine zarar verme düşüncesi olup olmadığını sorun.</a:t>
            </a:r>
          </a:p>
          <a:p>
            <a:endParaRPr lang="tr-TR" sz="1600" dirty="0" smtClean="0"/>
          </a:p>
          <a:p>
            <a:r>
              <a:rPr lang="tr-TR" sz="1600" dirty="0" smtClean="0"/>
              <a:t>-İntihar düşünceleri hakkında soru sormak kişinin yardım istemesine ve bu duygularını konuşarak duygusal yükünü boşaltmasına yardımcı olur.</a:t>
            </a:r>
          </a:p>
          <a:p>
            <a:endParaRPr lang="tr-TR" sz="1600" dirty="0" smtClean="0"/>
          </a:p>
          <a:p>
            <a:r>
              <a:rPr lang="tr-TR" sz="1600" dirty="0" smtClean="0"/>
              <a:t>-İntihar fikirlerini konuşma fırsatı bulan kişi intiharın kısır döngüsünden kurtulmuş ve rahatlamış olur.</a:t>
            </a:r>
          </a:p>
          <a:p>
            <a:endParaRPr lang="tr-TR" sz="1600" dirty="0" smtClean="0"/>
          </a:p>
          <a:p>
            <a:r>
              <a:rPr lang="tr-TR" sz="1600" dirty="0" smtClean="0"/>
              <a:t>-Eğer kendine zarar verme düşüncesi varsa onu destek alması için bir uzmana danışması konusunda cesaretlendirin.</a:t>
            </a:r>
          </a:p>
          <a:p>
            <a:pPr algn="just"/>
            <a:endParaRPr lang="tr-TR" sz="1600" dirty="0" smtClean="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098425" y="843558"/>
            <a:ext cx="7259789" cy="4278094"/>
          </a:xfrm>
          <a:prstGeom prst="rect">
            <a:avLst/>
          </a:prstGeom>
        </p:spPr>
        <p:txBody>
          <a:bodyPr wrap="square">
            <a:spAutoFit/>
          </a:bodyPr>
          <a:lstStyle/>
          <a:p>
            <a:r>
              <a:rPr lang="tr-TR" sz="1600" dirty="0" smtClean="0"/>
              <a:t>-İntihar girişiminde </a:t>
            </a:r>
            <a:r>
              <a:rPr lang="tr-TR" sz="1600" dirty="0" smtClean="0"/>
              <a:t>bulunanlar, </a:t>
            </a:r>
            <a:r>
              <a:rPr lang="tr-TR" sz="1600" dirty="0" smtClean="0"/>
              <a:t>iyileşmeye başladıktan sonraki 3 ay içinde yeniden teşebbüs edebilirler. Bu zaman diliminde dikkat edilmelidir.</a:t>
            </a:r>
          </a:p>
          <a:p>
            <a:r>
              <a:rPr lang="tr-TR" sz="1600" dirty="0" smtClean="0"/>
              <a:t> </a:t>
            </a:r>
          </a:p>
          <a:p>
            <a:pPr lvl="0"/>
            <a:r>
              <a:rPr lang="tr-TR" sz="1600" dirty="0" smtClean="0"/>
              <a:t>-Kişiyi bütün özellikleriyle birlikte olduğu gibi kabul edin.</a:t>
            </a:r>
          </a:p>
          <a:p>
            <a:pPr lvl="0"/>
            <a:endParaRPr lang="tr-TR" sz="1600" dirty="0" smtClean="0"/>
          </a:p>
          <a:p>
            <a:pPr lvl="0">
              <a:buFontTx/>
              <a:buChar char="-"/>
            </a:pPr>
            <a:r>
              <a:rPr lang="tr-TR" sz="1600" dirty="0" smtClean="0"/>
              <a:t>Kişinin geçmişteki ve şimdiki güçlü yönlerine vurgu yapılmalı, gelecek planlaması yapılmalı ve amaçlar oluşturulmalı. </a:t>
            </a:r>
          </a:p>
          <a:p>
            <a:pPr lvl="0">
              <a:buFontTx/>
              <a:buChar char="-"/>
            </a:pPr>
            <a:endParaRPr lang="tr-TR" sz="1600" dirty="0" smtClean="0"/>
          </a:p>
          <a:p>
            <a:r>
              <a:rPr lang="tr-TR" sz="1600" dirty="0" smtClean="0"/>
              <a:t> -Sağlıklı bir aile içi iletişim ortamı sağlanmalıdır. Çocukları gerçekten anlamak için çaba sarf etmeli , onların değerli olduklarını hissettirmeliyiz.</a:t>
            </a:r>
          </a:p>
          <a:p>
            <a:endParaRPr lang="tr-TR" sz="1600" dirty="0" smtClean="0"/>
          </a:p>
          <a:p>
            <a:r>
              <a:rPr lang="tr-TR" sz="1600" dirty="0" smtClean="0"/>
              <a:t>-</a:t>
            </a:r>
            <a:r>
              <a:rPr lang="tr-TR" sz="1600" dirty="0" smtClean="0"/>
              <a:t>Aile ile sürekli iletişim halinde olunmalıdır. </a:t>
            </a:r>
            <a:endParaRPr lang="tr-TR" sz="1600" dirty="0" smtClean="0"/>
          </a:p>
          <a:p>
            <a:endParaRPr lang="tr-TR" sz="1600" dirty="0" smtClean="0"/>
          </a:p>
          <a:p>
            <a:r>
              <a:rPr lang="tr-TR" sz="1600" dirty="0" smtClean="0"/>
              <a:t>-Çocuklar sadece ders başarısı odaklı görülmemeli. </a:t>
            </a:r>
          </a:p>
          <a:p>
            <a:endParaRPr lang="tr-TR" sz="1600" dirty="0" smtClean="0"/>
          </a:p>
          <a:p>
            <a:r>
              <a:rPr lang="tr-TR" sz="1600" dirty="0" smtClean="0"/>
              <a:t>-Kişinin geçmişteki ve şimdiki güçlü yönlerine vurgu yapılmalı, gelecek planlaması yapılmalı ve amaçlar oluşturulmalı.</a:t>
            </a:r>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a16="http://schemas.microsoft.com/office/drawing/2014/main" xmlns=""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a16="http://schemas.microsoft.com/office/drawing/2014/main" xmlns="" val="20000"/>
                    </a:ext>
                  </a:extLst>
                </a:gridCol>
                <a:gridCol w="3607608">
                  <a:extLst>
                    <a:ext uri="{9D8B030D-6E8A-4147-A177-3AD203B41FA5}">
                      <a16:colId xmlns:a16="http://schemas.microsoft.com/office/drawing/2014/main" xmlns=""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a16="http://schemas.microsoft.com/office/drawing/2014/main" xmlns=""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a16="http://schemas.microsoft.com/office/drawing/2014/main" xmlns=""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a16="http://schemas.microsoft.com/office/drawing/2014/main" xmlns=""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a16="http://schemas.microsoft.com/office/drawing/2014/main" xmlns=""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a16="http://schemas.microsoft.com/office/drawing/2014/main" xmlns=""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a16="http://schemas.microsoft.com/office/drawing/2014/main" xmlns=""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a16="http://schemas.microsoft.com/office/drawing/2014/main" xmlns=""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a16="http://schemas.microsoft.com/office/drawing/2014/main" xmlns=""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a16="http://schemas.microsoft.com/office/drawing/2014/main" xmlns=""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a16="http://schemas.microsoft.com/office/drawing/2014/main" xmlns=""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a16="http://schemas.microsoft.com/office/drawing/2014/main" xmlns=""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a16="http://schemas.microsoft.com/office/drawing/2014/main" xmlns=""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a16="http://schemas.microsoft.com/office/drawing/2014/main" xmlns=""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a16="http://schemas.microsoft.com/office/drawing/2014/main" xmlns=""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a16="http://schemas.microsoft.com/office/drawing/2014/main" xmlns="" val="10014"/>
                  </a:ext>
                </a:extLst>
              </a:tr>
            </a:tbl>
          </a:graphicData>
        </a:graphic>
      </p:graphicFrame>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57422" y="1643056"/>
            <a:ext cx="5475458" cy="33799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 xmlns:p14="http://schemas.microsoft.com/office/powerpoint/2010/main"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İNTİHAR TRAVMASI VE ÖNLENMESİ</a:t>
            </a:r>
          </a:p>
        </p:txBody>
      </p:sp>
      <p:sp>
        <p:nvSpPr>
          <p:cNvPr id="6" name="Dikdörtgen 5"/>
          <p:cNvSpPr/>
          <p:nvPr/>
        </p:nvSpPr>
        <p:spPr>
          <a:xfrm>
            <a:off x="1214414" y="896183"/>
            <a:ext cx="3643338" cy="4247317"/>
          </a:xfrm>
          <a:prstGeom prst="rect">
            <a:avLst/>
          </a:prstGeom>
        </p:spPr>
        <p:txBody>
          <a:bodyPr wrap="square">
            <a:spAutoFit/>
          </a:bodyPr>
          <a:lstStyle/>
          <a:p>
            <a:r>
              <a:rPr lang="tr-TR" dirty="0" smtClean="0"/>
              <a:t>İntihar olgusunun bütün dünyayı ilgilendiren bir konu olduğu bir gerçektir. İntihar, sadece bireylerin kendisini ya da yakın çevresini değil, bütün toplumu ilgilendiren bir sorun olarak karşımıza çıkmaktadır.</a:t>
            </a:r>
          </a:p>
          <a:p>
            <a:endParaRPr lang="tr-TR" dirty="0" smtClean="0"/>
          </a:p>
          <a:p>
            <a:r>
              <a:rPr lang="tr-TR" dirty="0" smtClean="0"/>
              <a:t>Bir kişinin bilerek ve isteyerek yaşamını sonlandırmak istemesi ve bunu eyleme dönüştürerek yaşamını sonlandırması, buna neden olan süreçler, intihara götüren faktörler, bireyin intihar ile ilişkili düşüncelerini ve davranışlarını etkileyen diğer etmenler son derece önemlidir.</a:t>
            </a:r>
          </a:p>
        </p:txBody>
      </p:sp>
      <p:pic>
        <p:nvPicPr>
          <p:cNvPr id="2050" name="Picture 2" descr="C:\Users\dell\Desktop\images.jpg"/>
          <p:cNvPicPr>
            <a:picLocks noChangeAspect="1" noChangeArrowheads="1"/>
          </p:cNvPicPr>
          <p:nvPr/>
        </p:nvPicPr>
        <p:blipFill>
          <a:blip r:embed="rId2"/>
          <a:srcRect/>
          <a:stretch>
            <a:fillRect/>
          </a:stretch>
        </p:blipFill>
        <p:spPr bwMode="auto">
          <a:xfrm>
            <a:off x="5265738" y="1646238"/>
            <a:ext cx="3143379" cy="2282834"/>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3991</TotalTime>
  <Words>1066</Words>
  <Application>Microsoft Office PowerPoint</Application>
  <PresentationFormat>Ekran Gösterisi (16:9)</PresentationFormat>
  <Paragraphs>216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219</cp:revision>
  <dcterms:created xsi:type="dcterms:W3CDTF">2017-11-01T05:55:49Z</dcterms:created>
  <dcterms:modified xsi:type="dcterms:W3CDTF">2021-10-18T11:10:09Z</dcterms:modified>
</cp:coreProperties>
</file>