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7"/>
  </p:notesMasterIdLst>
  <p:sldIdLst>
    <p:sldId id="349" r:id="rId2"/>
    <p:sldId id="366" r:id="rId3"/>
    <p:sldId id="367" r:id="rId4"/>
    <p:sldId id="368" r:id="rId5"/>
    <p:sldId id="369" r:id="rId6"/>
    <p:sldId id="370" r:id="rId7"/>
    <p:sldId id="371" r:id="rId8"/>
    <p:sldId id="372" r:id="rId9"/>
    <p:sldId id="344" r:id="rId10"/>
    <p:sldId id="376" r:id="rId11"/>
    <p:sldId id="377" r:id="rId12"/>
    <p:sldId id="378" r:id="rId13"/>
    <p:sldId id="379" r:id="rId14"/>
    <p:sldId id="354" r:id="rId15"/>
    <p:sldId id="373" r:id="rId16"/>
    <p:sldId id="385" r:id="rId17"/>
    <p:sldId id="386" r:id="rId18"/>
    <p:sldId id="387" r:id="rId19"/>
    <p:sldId id="388" r:id="rId20"/>
    <p:sldId id="389" r:id="rId21"/>
    <p:sldId id="390" r:id="rId22"/>
    <p:sldId id="391" r:id="rId23"/>
    <p:sldId id="392" r:id="rId24"/>
    <p:sldId id="383" r:id="rId25"/>
    <p:sldId id="384" r:id="rId2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9227" autoAdjust="0"/>
  </p:normalViewPr>
  <p:slideViewPr>
    <p:cSldViewPr>
      <p:cViewPr>
        <p:scale>
          <a:sx n="97" d="100"/>
          <a:sy n="97" d="100"/>
        </p:scale>
        <p:origin x="-63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54625034"/>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95741" y="2073769"/>
            <a:ext cx="311455" cy="324036"/>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84510" y="2673666"/>
            <a:ext cx="370500" cy="346621"/>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571736" y="1142990"/>
            <a:ext cx="3143272" cy="1631216"/>
          </a:xfrm>
          <a:prstGeom prst="rect">
            <a:avLst/>
          </a:prstGeom>
          <a:noFill/>
        </p:spPr>
        <p:txBody>
          <a:bodyPr wrap="square" rtlCol="0">
            <a:spAutoFit/>
          </a:bodyPr>
          <a:lstStyle/>
          <a:p>
            <a:pPr algn="ctr"/>
            <a:r>
              <a:rPr lang="tr-TR" sz="2000" b="1" dirty="0" smtClean="0">
                <a:solidFill>
                  <a:srgbClr val="FF0000"/>
                </a:solidFill>
              </a:rPr>
              <a:t>GÖÇ</a:t>
            </a:r>
          </a:p>
          <a:p>
            <a:pPr algn="ctr"/>
            <a:r>
              <a:rPr lang="tr-TR" sz="2000" b="1" dirty="0" smtClean="0">
                <a:solidFill>
                  <a:srgbClr val="FF0000"/>
                </a:solidFill>
              </a:rPr>
              <a:t>TRAVMASI VE ÖNLENMESİ</a:t>
            </a:r>
          </a:p>
          <a:p>
            <a:pPr algn="ctr"/>
            <a:r>
              <a:rPr lang="tr-TR" sz="2000" b="1" dirty="0" smtClean="0">
                <a:solidFill>
                  <a:srgbClr val="FF0000"/>
                </a:solidFill>
              </a:rPr>
              <a:t>(</a:t>
            </a:r>
            <a:r>
              <a:rPr lang="tr-TR" sz="2000" b="1" dirty="0" smtClean="0">
                <a:solidFill>
                  <a:srgbClr val="FF0000"/>
                </a:solidFill>
              </a:rPr>
              <a:t>ÖĞRETMEN</a:t>
            </a:r>
            <a:r>
              <a:rPr lang="tr-TR" sz="2000" b="1" dirty="0" smtClean="0">
                <a:solidFill>
                  <a:srgbClr val="FF0000"/>
                </a:solidFill>
              </a:rPr>
              <a:t>LERE </a:t>
            </a:r>
            <a:r>
              <a:rPr lang="tr-TR" sz="2000" b="1" dirty="0" smtClean="0">
                <a:solidFill>
                  <a:srgbClr val="FF0000"/>
                </a:solidFill>
              </a:rPr>
              <a:t>YÖNELİK)</a:t>
            </a:r>
            <a:endParaRPr lang="tr-TR" sz="20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059832" y="3096716"/>
            <a:ext cx="3421117" cy="1924378"/>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751468" y="3093983"/>
            <a:ext cx="3023037" cy="2049517"/>
          </a:xfrm>
          <a:prstGeom prst="rect">
            <a:avLst/>
          </a:prstGeom>
          <a:noFill/>
          <a:extLst>
            <a:ext uri="{909E8E84-426E-40DD-AFC4-6F175D3DCCD1}">
              <a14:hiddenFill xmlns="" xmlns:a14="http://schemas.microsoft.com/office/drawing/2010/main">
                <a:solidFill>
                  <a:srgbClr val="FFFFFF"/>
                </a:solidFill>
              </a14:hiddenFill>
            </a:ext>
          </a:extLst>
        </p:spPr>
      </p:pic>
      <p:pic>
        <p:nvPicPr>
          <p:cNvPr id="19" name="Picture 3" descr="D:\Users\Hp\Desktop\migration1-537x350_0.pn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5678364" y="214296"/>
            <a:ext cx="3178583" cy="207170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GÖÇ TRAVMASI VE ÖNLENMESİ</a:t>
            </a:r>
          </a:p>
        </p:txBody>
      </p:sp>
      <p:sp>
        <p:nvSpPr>
          <p:cNvPr id="6" name="Dikdörtgen 5"/>
          <p:cNvSpPr/>
          <p:nvPr/>
        </p:nvSpPr>
        <p:spPr>
          <a:xfrm>
            <a:off x="1214414" y="896183"/>
            <a:ext cx="7670656" cy="3416320"/>
          </a:xfrm>
          <a:prstGeom prst="rect">
            <a:avLst/>
          </a:prstGeom>
        </p:spPr>
        <p:txBody>
          <a:bodyPr wrap="square">
            <a:spAutoFit/>
          </a:bodyPr>
          <a:lstStyle/>
          <a:p>
            <a:pPr algn="just"/>
            <a:r>
              <a:rPr lang="tr-TR" dirty="0" smtClean="0"/>
              <a:t>Göç, sadece fiziksel bir yer değiştirmeden ibaret olmayıp, psikolojik, sosyolojik, ekonomik, siyasi birçok boyutu olan oldukça karmaşık bir süreçtir. Gönüllü göçler bile göçmenler üzerinde önemli psikolojik etkiler oluştururken, savaş ve çatışmalar nedeniyle zorunlu göç yapmak durumunda kalan güvenli bir yere sığınan göçmen çocukların psikolojik sorunları daha ciddi boyutta olacaktır.</a:t>
            </a:r>
          </a:p>
          <a:p>
            <a:pPr algn="just"/>
            <a:endParaRPr lang="tr-TR" dirty="0" smtClean="0"/>
          </a:p>
          <a:p>
            <a:pPr algn="just"/>
            <a:r>
              <a:rPr lang="tr-TR" dirty="0" smtClean="0"/>
              <a:t>Dünyada doğudan batıya, güneyden kuzeye doğru bir uluslararası göç hareketliliği yaşanmaktadır. Türkiye toprakları coğrafyası ve stratejik konumu sebebiyle tarih boyunca göç hareketleri için hem bir transit, hem de hedef bir yer olmuştur. Doğusunda ve güneyinde çatışma ve istikrarsızlıkların yaşandığı bazı Orta Doğu ve Asya ülkelerinin, batısında ve kuzeyinde ise refah düzeyi Avrupa ülkelerinin bulunması Türkiye’yi bir köprü durumuna getirmektedir.</a:t>
            </a:r>
            <a:endParaRPr lang="tr-TR" dirty="0"/>
          </a:p>
        </p:txBody>
      </p:sp>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GÖÇ TRAVMASI VE ÖNLENMESİ</a:t>
            </a:r>
          </a:p>
        </p:txBody>
      </p:sp>
      <p:sp>
        <p:nvSpPr>
          <p:cNvPr id="6" name="Dikdörtgen 5"/>
          <p:cNvSpPr/>
          <p:nvPr/>
        </p:nvSpPr>
        <p:spPr>
          <a:xfrm>
            <a:off x="1214414" y="896183"/>
            <a:ext cx="4357718" cy="3970318"/>
          </a:xfrm>
          <a:prstGeom prst="rect">
            <a:avLst/>
          </a:prstGeom>
        </p:spPr>
        <p:txBody>
          <a:bodyPr wrap="square">
            <a:spAutoFit/>
          </a:bodyPr>
          <a:lstStyle/>
          <a:p>
            <a:r>
              <a:rPr lang="tr-TR" dirty="0" smtClean="0"/>
              <a:t>Göçün ekonomik, hukuki ve uluslararası boyutları olmakla birlikte, en önemli boyutu sosyal boyutu olup, bu yönü göçmenlerin yeni katıldıkları toplum ile uyum içinde birlikte yaşayabilmesi durumunu ifade etmektedir. Uyum, göçmenlerin içinde yaşamaya başladıkları yeni toplumun fertleri ve kurumlarıyla olan ilişkilerinin düzenlenmesi ve birlikte bir gelecek tasavvuru yapılmasını kuşatan geniş bir çerçeveye sahiptir. Hem iç hem de dış göçler, göçmenlerin hayatlarında önemli sosyal ve psikolojik değişimler ve sorunlar ortaya çıkarmaktadır.</a:t>
            </a:r>
          </a:p>
        </p:txBody>
      </p:sp>
      <p:pic>
        <p:nvPicPr>
          <p:cNvPr id="4" name="Picture 2" descr="D:\Users\Hp\Desktop\unnamed.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72132" y="1571618"/>
            <a:ext cx="3048000" cy="228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GÖÇMENLERİN YAŞAMASI MUHTEMEL SORUNLAR</a:t>
            </a:r>
          </a:p>
        </p:txBody>
      </p:sp>
      <p:sp>
        <p:nvSpPr>
          <p:cNvPr id="6" name="Dikdörtgen 5"/>
          <p:cNvSpPr/>
          <p:nvPr/>
        </p:nvSpPr>
        <p:spPr>
          <a:xfrm>
            <a:off x="1214414" y="928676"/>
            <a:ext cx="2808312" cy="3139321"/>
          </a:xfrm>
          <a:prstGeom prst="rect">
            <a:avLst/>
          </a:prstGeom>
          <a:ln>
            <a:solidFill>
              <a:schemeClr val="tx1"/>
            </a:solidFill>
          </a:ln>
        </p:spPr>
        <p:txBody>
          <a:bodyPr wrap="square">
            <a:spAutoFit/>
          </a:bodyPr>
          <a:lstStyle/>
          <a:p>
            <a:r>
              <a:rPr lang="tr-TR" b="1" dirty="0"/>
              <a:t>Temel/Hayati Sorunlar</a:t>
            </a:r>
          </a:p>
          <a:p>
            <a:r>
              <a:rPr lang="tr-TR" dirty="0"/>
              <a:t>- </a:t>
            </a:r>
            <a:r>
              <a:rPr lang="tr-TR" i="1" dirty="0"/>
              <a:t>Can güvenliği</a:t>
            </a:r>
            <a:endParaRPr lang="tr-TR" dirty="0"/>
          </a:p>
          <a:p>
            <a:r>
              <a:rPr lang="tr-TR" dirty="0"/>
              <a:t>- </a:t>
            </a:r>
            <a:r>
              <a:rPr lang="tr-TR" i="1" dirty="0"/>
              <a:t>Barınma</a:t>
            </a:r>
            <a:endParaRPr lang="tr-TR" dirty="0"/>
          </a:p>
          <a:p>
            <a:r>
              <a:rPr lang="tr-TR" dirty="0"/>
              <a:t>- </a:t>
            </a:r>
            <a:r>
              <a:rPr lang="tr-TR" i="1" dirty="0"/>
              <a:t>Yiyecek ve içecek bulabilme, temiz suya </a:t>
            </a:r>
            <a:r>
              <a:rPr lang="tr-TR" i="1" dirty="0" smtClean="0"/>
              <a:t>erişebilme </a:t>
            </a:r>
            <a:r>
              <a:rPr lang="tr-TR" i="1" dirty="0"/>
              <a:t>güçlüğü</a:t>
            </a:r>
            <a:endParaRPr lang="tr-TR" dirty="0"/>
          </a:p>
          <a:p>
            <a:r>
              <a:rPr lang="tr-TR" dirty="0"/>
              <a:t>- </a:t>
            </a:r>
            <a:r>
              <a:rPr lang="tr-TR" i="1" dirty="0"/>
              <a:t>Gıda ve hijyen sorunları</a:t>
            </a:r>
            <a:endParaRPr lang="tr-TR" dirty="0"/>
          </a:p>
          <a:p>
            <a:r>
              <a:rPr lang="tr-TR" dirty="0"/>
              <a:t>- </a:t>
            </a:r>
            <a:r>
              <a:rPr lang="tr-TR" i="1" dirty="0"/>
              <a:t>Yeniden Sosyalleşme</a:t>
            </a:r>
            <a:endParaRPr lang="tr-TR" dirty="0"/>
          </a:p>
          <a:p>
            <a:r>
              <a:rPr lang="tr-TR" dirty="0"/>
              <a:t> -</a:t>
            </a:r>
            <a:r>
              <a:rPr lang="tr-TR" i="1" dirty="0"/>
              <a:t>Yeniden Kültürleşme</a:t>
            </a:r>
            <a:endParaRPr lang="tr-TR" dirty="0"/>
          </a:p>
          <a:p>
            <a:r>
              <a:rPr lang="tr-TR" dirty="0"/>
              <a:t> -</a:t>
            </a:r>
            <a:r>
              <a:rPr lang="tr-TR" i="1" dirty="0"/>
              <a:t>Gettolaşma</a:t>
            </a:r>
            <a:endParaRPr lang="tr-TR" dirty="0"/>
          </a:p>
          <a:p>
            <a:r>
              <a:rPr lang="tr-TR" dirty="0"/>
              <a:t> -</a:t>
            </a:r>
            <a:r>
              <a:rPr lang="tr-TR" i="1" dirty="0"/>
              <a:t>Dışlanma ve Ayırımcılık</a:t>
            </a:r>
            <a:endParaRPr lang="tr-TR" dirty="0"/>
          </a:p>
          <a:p>
            <a:r>
              <a:rPr lang="tr-TR" dirty="0"/>
              <a:t>- </a:t>
            </a:r>
            <a:r>
              <a:rPr lang="tr-TR" i="1" dirty="0"/>
              <a:t>Kültür Şoku</a:t>
            </a:r>
            <a:endParaRPr lang="tr-TR" dirty="0"/>
          </a:p>
        </p:txBody>
      </p:sp>
      <p:sp>
        <p:nvSpPr>
          <p:cNvPr id="7" name="Dikdörtgen 4"/>
          <p:cNvSpPr/>
          <p:nvPr/>
        </p:nvSpPr>
        <p:spPr>
          <a:xfrm>
            <a:off x="5286380" y="1000114"/>
            <a:ext cx="3214710" cy="3170099"/>
          </a:xfrm>
          <a:prstGeom prst="rect">
            <a:avLst/>
          </a:prstGeom>
          <a:ln>
            <a:solidFill>
              <a:schemeClr val="tx1"/>
            </a:solidFill>
          </a:ln>
        </p:spPr>
        <p:txBody>
          <a:bodyPr wrap="square">
            <a:spAutoFit/>
          </a:bodyPr>
          <a:lstStyle/>
          <a:p>
            <a:r>
              <a:rPr lang="tr-TR" sz="2000" b="1" dirty="0"/>
              <a:t>Psikolojik Sorunlar</a:t>
            </a:r>
          </a:p>
          <a:p>
            <a:r>
              <a:rPr lang="tr-TR" sz="2000" dirty="0" smtClean="0"/>
              <a:t>-</a:t>
            </a:r>
            <a:r>
              <a:rPr lang="tr-TR" sz="2000" dirty="0"/>
              <a:t> </a:t>
            </a:r>
            <a:r>
              <a:rPr lang="tr-TR" sz="2000" i="1" dirty="0" smtClean="0"/>
              <a:t>Güvensizlik </a:t>
            </a:r>
            <a:r>
              <a:rPr lang="tr-TR" sz="2000" i="1" dirty="0"/>
              <a:t>duygusu</a:t>
            </a:r>
            <a:endParaRPr lang="tr-TR" sz="2000" dirty="0"/>
          </a:p>
          <a:p>
            <a:r>
              <a:rPr lang="tr-TR" sz="2000" dirty="0"/>
              <a:t> </a:t>
            </a:r>
            <a:r>
              <a:rPr lang="tr-TR" sz="2000" dirty="0" smtClean="0"/>
              <a:t>-</a:t>
            </a:r>
            <a:r>
              <a:rPr lang="tr-TR" sz="2000" i="1" dirty="0" smtClean="0"/>
              <a:t>Korku</a:t>
            </a:r>
            <a:endParaRPr lang="tr-TR" sz="2000" dirty="0"/>
          </a:p>
          <a:p>
            <a:r>
              <a:rPr lang="tr-TR" sz="2000" dirty="0"/>
              <a:t> </a:t>
            </a:r>
            <a:r>
              <a:rPr lang="tr-TR" sz="2000" dirty="0" smtClean="0"/>
              <a:t>-</a:t>
            </a:r>
            <a:r>
              <a:rPr lang="tr-TR" sz="2000" i="1" dirty="0" smtClean="0"/>
              <a:t>Yalnızlık</a:t>
            </a:r>
            <a:endParaRPr lang="tr-TR" sz="2000" dirty="0"/>
          </a:p>
          <a:p>
            <a:r>
              <a:rPr lang="tr-TR" sz="2000" dirty="0" smtClean="0"/>
              <a:t>-</a:t>
            </a:r>
            <a:r>
              <a:rPr lang="tr-TR" sz="2000" dirty="0"/>
              <a:t> </a:t>
            </a:r>
            <a:r>
              <a:rPr lang="tr-TR" sz="2000" i="1" dirty="0" smtClean="0"/>
              <a:t>Kızgınlık</a:t>
            </a:r>
            <a:endParaRPr lang="tr-TR" sz="2000" dirty="0"/>
          </a:p>
          <a:p>
            <a:r>
              <a:rPr lang="tr-TR" sz="2000" dirty="0"/>
              <a:t> </a:t>
            </a:r>
            <a:r>
              <a:rPr lang="tr-TR" sz="2000" dirty="0" smtClean="0"/>
              <a:t>-</a:t>
            </a:r>
            <a:r>
              <a:rPr lang="tr-TR" sz="2000" i="1" dirty="0" smtClean="0"/>
              <a:t>Dışlanmışlık </a:t>
            </a:r>
            <a:r>
              <a:rPr lang="tr-TR" sz="2000" i="1" dirty="0"/>
              <a:t>hissi</a:t>
            </a:r>
            <a:endParaRPr lang="tr-TR" sz="2000" dirty="0"/>
          </a:p>
          <a:p>
            <a:r>
              <a:rPr lang="tr-TR" sz="2000" dirty="0"/>
              <a:t> </a:t>
            </a:r>
            <a:r>
              <a:rPr lang="tr-TR" sz="2000" dirty="0" smtClean="0"/>
              <a:t>-</a:t>
            </a:r>
            <a:r>
              <a:rPr lang="tr-TR" sz="2000" i="1" dirty="0" smtClean="0"/>
              <a:t>Değersizlik </a:t>
            </a:r>
            <a:r>
              <a:rPr lang="tr-TR" sz="2000" i="1" dirty="0"/>
              <a:t>hissi</a:t>
            </a:r>
            <a:endParaRPr lang="tr-TR" sz="2000" dirty="0"/>
          </a:p>
          <a:p>
            <a:r>
              <a:rPr lang="tr-TR" sz="2000" dirty="0"/>
              <a:t> </a:t>
            </a:r>
            <a:r>
              <a:rPr lang="tr-TR" sz="2000" dirty="0" smtClean="0"/>
              <a:t>-</a:t>
            </a:r>
            <a:r>
              <a:rPr lang="tr-TR" sz="2000" i="1" dirty="0" smtClean="0"/>
              <a:t>İntikam </a:t>
            </a:r>
            <a:r>
              <a:rPr lang="tr-TR" sz="2000" i="1" dirty="0"/>
              <a:t>ve nefret duygularında </a:t>
            </a:r>
            <a:r>
              <a:rPr lang="tr-TR" sz="2000" i="1" dirty="0" smtClean="0"/>
              <a:t>yoğunluk</a:t>
            </a:r>
          </a:p>
          <a:p>
            <a:endParaRPr lang="tr-TR" sz="2000" dirty="0"/>
          </a:p>
        </p:txBody>
      </p:sp>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b="1" dirty="0" smtClean="0">
                <a:solidFill>
                  <a:schemeClr val="bg1"/>
                </a:solidFill>
              </a:rPr>
              <a:t>Göçmen Kabul Eden Toplumlarda Yaşanması Muhtemel Sorunlar</a:t>
            </a:r>
          </a:p>
        </p:txBody>
      </p:sp>
      <p:sp>
        <p:nvSpPr>
          <p:cNvPr id="5" name="4 Dikdörtgen"/>
          <p:cNvSpPr/>
          <p:nvPr/>
        </p:nvSpPr>
        <p:spPr>
          <a:xfrm>
            <a:off x="1142976" y="1214428"/>
            <a:ext cx="4572000" cy="2031325"/>
          </a:xfrm>
          <a:prstGeom prst="rect">
            <a:avLst/>
          </a:prstGeom>
        </p:spPr>
        <p:txBody>
          <a:bodyPr>
            <a:spAutoFit/>
          </a:bodyPr>
          <a:lstStyle/>
          <a:p>
            <a:pPr lvl="0">
              <a:buFont typeface="Wingdings" pitchFamily="2" charset="2"/>
              <a:buChar char="Ø"/>
            </a:pPr>
            <a:r>
              <a:rPr lang="tr-TR" b="1" i="1" dirty="0" smtClean="0"/>
              <a:t> Düzenin Bozulması</a:t>
            </a:r>
            <a:r>
              <a:rPr lang="tr-TR" b="1" dirty="0" smtClean="0"/>
              <a:t>             </a:t>
            </a:r>
          </a:p>
          <a:p>
            <a:pPr lvl="0"/>
            <a:endParaRPr lang="tr-TR" b="1" i="1" dirty="0" smtClean="0"/>
          </a:p>
          <a:p>
            <a:pPr lvl="0">
              <a:buFont typeface="Wingdings" pitchFamily="2" charset="2"/>
              <a:buChar char="Ø"/>
            </a:pPr>
            <a:r>
              <a:rPr lang="tr-TR" b="1" i="1" dirty="0" smtClean="0"/>
              <a:t> İşsizlik</a:t>
            </a:r>
            <a:r>
              <a:rPr lang="tr-TR" b="1" dirty="0" smtClean="0"/>
              <a:t>               </a:t>
            </a:r>
          </a:p>
          <a:p>
            <a:pPr lvl="0"/>
            <a:endParaRPr lang="tr-TR" b="1" i="1" dirty="0" smtClean="0"/>
          </a:p>
          <a:p>
            <a:pPr lvl="0">
              <a:buFont typeface="Wingdings" pitchFamily="2" charset="2"/>
              <a:buChar char="Ø"/>
            </a:pPr>
            <a:r>
              <a:rPr lang="tr-TR" b="1" i="1" dirty="0" smtClean="0"/>
              <a:t> Eğitim Sorunları</a:t>
            </a:r>
            <a:r>
              <a:rPr lang="tr-TR" b="1" dirty="0" smtClean="0"/>
              <a:t>            </a:t>
            </a:r>
          </a:p>
          <a:p>
            <a:pPr lvl="0"/>
            <a:endParaRPr lang="tr-TR" b="1" i="1" dirty="0" smtClean="0"/>
          </a:p>
          <a:p>
            <a:pPr lvl="0">
              <a:buFont typeface="Wingdings" pitchFamily="2" charset="2"/>
              <a:buChar char="Ø"/>
            </a:pPr>
            <a:r>
              <a:rPr lang="tr-TR" b="1" i="1" dirty="0" smtClean="0"/>
              <a:t> Dışlama ve Ayırımcılık</a:t>
            </a:r>
            <a:endParaRPr lang="tr-TR" b="1" dirty="0"/>
          </a:p>
        </p:txBody>
      </p:sp>
      <p:pic>
        <p:nvPicPr>
          <p:cNvPr id="1026" name="Picture 2" descr="C:\Users\dell\Desktop\indir.jpg"/>
          <p:cNvPicPr>
            <a:picLocks noChangeAspect="1" noChangeArrowheads="1"/>
          </p:cNvPicPr>
          <p:nvPr/>
        </p:nvPicPr>
        <p:blipFill>
          <a:blip r:embed="rId2"/>
          <a:srcRect/>
          <a:stretch>
            <a:fillRect/>
          </a:stretch>
        </p:blipFill>
        <p:spPr bwMode="auto">
          <a:xfrm>
            <a:off x="5286380" y="1285866"/>
            <a:ext cx="2806717" cy="1820845"/>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214414" y="785800"/>
            <a:ext cx="6503665" cy="4801314"/>
          </a:xfrm>
          <a:prstGeom prst="rect">
            <a:avLst/>
          </a:prstGeom>
        </p:spPr>
        <p:txBody>
          <a:bodyPr wrap="square">
            <a:spAutoFit/>
          </a:bodyPr>
          <a:lstStyle/>
          <a:p>
            <a:pPr algn="just"/>
            <a:r>
              <a:rPr lang="tr-TR" dirty="0" smtClean="0"/>
              <a:t>Göç travması yaşayan öğrencilerde aşağıda belirtilen durumlar zaman içerisinde görülebilir:</a:t>
            </a:r>
          </a:p>
          <a:p>
            <a:pPr algn="just"/>
            <a:endParaRPr lang="tr-TR" dirty="0" smtClean="0"/>
          </a:p>
          <a:p>
            <a:pPr lvl="0" algn="just"/>
            <a:r>
              <a:rPr lang="tr-TR" dirty="0" smtClean="0"/>
              <a:t>-Okula gelmekte ve derslere düzenli katılmakta zorluk yaşaması,</a:t>
            </a:r>
          </a:p>
          <a:p>
            <a:pPr algn="just"/>
            <a:r>
              <a:rPr lang="tr-TR" dirty="0" smtClean="0"/>
              <a:t>-Öğrenme güçlüğü yaşaması,</a:t>
            </a:r>
          </a:p>
          <a:p>
            <a:pPr algn="just"/>
            <a:r>
              <a:rPr lang="tr-TR" dirty="0" smtClean="0"/>
              <a:t>-Akranlarıyla sosyal sorunlar yaşaması,</a:t>
            </a:r>
          </a:p>
          <a:p>
            <a:pPr algn="just"/>
            <a:r>
              <a:rPr lang="tr-TR" dirty="0" smtClean="0"/>
              <a:t>-Evde gerekli bakımı alamaması,</a:t>
            </a:r>
          </a:p>
          <a:p>
            <a:pPr algn="just"/>
            <a:r>
              <a:rPr lang="tr-TR" dirty="0" smtClean="0"/>
              <a:t>-Saldırgan ve itaatsiz tavırlar göstermesi,</a:t>
            </a:r>
          </a:p>
          <a:p>
            <a:pPr algn="just"/>
            <a:r>
              <a:rPr lang="tr-TR" dirty="0" smtClean="0"/>
              <a:t>-Dikkatini toplamakta, odaklanmada sorun yaşaması ve aşırı tepkiler göstermesi,</a:t>
            </a:r>
          </a:p>
          <a:p>
            <a:pPr algn="just"/>
            <a:r>
              <a:rPr lang="tr-TR" dirty="0" smtClean="0"/>
              <a:t>-Ağrı ve acı gibi fizyolojik sorunlardan çok sık şikâyet etmesi,</a:t>
            </a:r>
          </a:p>
          <a:p>
            <a:pPr algn="just"/>
            <a:r>
              <a:rPr lang="tr-TR" dirty="0" smtClean="0"/>
              <a:t>-Sürekli devam eden kâbuslar ve rahatsız edici görüntüler görüp, bunların aklına gelmesi,</a:t>
            </a:r>
          </a:p>
          <a:p>
            <a:pPr algn="just"/>
            <a:r>
              <a:rPr lang="tr-TR" dirty="0" smtClean="0"/>
              <a:t>-Gün boyunca yorgun ve bitkin görünmesi,</a:t>
            </a:r>
          </a:p>
          <a:p>
            <a:pPr algn="just"/>
            <a:r>
              <a:rPr lang="tr-TR" dirty="0" smtClean="0"/>
              <a:t>-Sürekli endişeli ve kaygılı davranışlar sergilemesi.</a:t>
            </a:r>
          </a:p>
          <a:p>
            <a:r>
              <a:rPr lang="tr-TR" dirty="0" smtClean="0"/>
              <a:t/>
            </a:r>
            <a:br>
              <a:rPr lang="tr-TR" dirty="0" smtClean="0"/>
            </a:br>
            <a:endParaRPr lang="tr-TR" dirty="0" smtClean="0"/>
          </a:p>
        </p:txBody>
      </p:sp>
    </p:spTree>
    <p:extLst>
      <p:ext uri="{BB962C8B-B14F-4D97-AF65-F5344CB8AC3E}">
        <p14:creationId xmlns=""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098425" y="843558"/>
            <a:ext cx="7474103" cy="4278094"/>
          </a:xfrm>
          <a:prstGeom prst="rect">
            <a:avLst/>
          </a:prstGeom>
        </p:spPr>
        <p:txBody>
          <a:bodyPr wrap="square">
            <a:spAutoFit/>
          </a:bodyPr>
          <a:lstStyle/>
          <a:p>
            <a:pPr algn="just"/>
            <a:r>
              <a:rPr lang="tr-TR" sz="1600" b="1" dirty="0" smtClean="0"/>
              <a:t>Öğretmenlerin Yapması Gerekenler</a:t>
            </a:r>
            <a:r>
              <a:rPr lang="tr-TR" sz="1600" dirty="0" smtClean="0"/>
              <a:t> </a:t>
            </a:r>
          </a:p>
          <a:p>
            <a:endParaRPr lang="tr-TR" sz="1600" dirty="0" smtClean="0"/>
          </a:p>
          <a:p>
            <a:r>
              <a:rPr lang="tr-TR" sz="1600" dirty="0" smtClean="0"/>
              <a:t>-Göç yoluyla gelen çocukların büyük çoğunluğunun okul dışında kaldığı göz önünde bulundurulduğunda öğretmenlerin yanı sıra sosyal çalışma, çocuk koruma ve göç uzmanları gibi birçok gruptan uzmanın </a:t>
            </a:r>
            <a:r>
              <a:rPr lang="tr-TR" sz="1600" dirty="0" smtClean="0"/>
              <a:t>yardımı </a:t>
            </a:r>
            <a:r>
              <a:rPr lang="tr-TR" sz="1600" dirty="0" smtClean="0"/>
              <a:t>gereklidir. Ancak göçmenlerin yaşadıkları psikolojik olumsuzlukları aşma ve travmaya bağlı sorunları giderme noktasında eğitim sistemine dâhil olan göçmen çocuklar için öğretmenlere özellikle büyük görevler düşmektedir. Bu kritik noktada öğretmenlerin göçmen çocuk ve ergenlere yönelik yardım ve destek sunarken dikkat etmesi gereken birçok nokta bulunmaktadır. Öncelikle göçle gelen öğrencilerin kültürel özellikleri, yaşam biçimleri, göç öncesi, göç anı ve göç sonrası yaşanan sorunlar hakkın-da bilgi sahibi olması gerekmektedir. Öğretmenlerin göçmen öğrencilerinin göç deneyimlerinden haberdar olması, göç yaşantılarının biyolojik ve psikolojik olarak bireyi nasıl etkilediğinin farkında olması, bununla birlikte kültürel özelliklerine duyarlılık göstermesi gerekmektedir. Öğretmenlerin göçmen öğrencilerinin davranışlarına yön veren kültürel kodlarını, duygu ve düşünce referans çerçevesinin kültürel temellerini, çok iyi bilmesi gerekmektedir. </a:t>
            </a:r>
          </a:p>
          <a:p>
            <a:pPr algn="just"/>
            <a:r>
              <a:rPr lang="tr-TR" sz="1600" dirty="0" smtClean="0"/>
              <a:t> </a:t>
            </a:r>
            <a:endParaRPr lang="tr-TR" sz="1600" dirty="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098425" y="843558"/>
            <a:ext cx="7474103" cy="3046988"/>
          </a:xfrm>
          <a:prstGeom prst="rect">
            <a:avLst/>
          </a:prstGeom>
        </p:spPr>
        <p:txBody>
          <a:bodyPr wrap="square">
            <a:spAutoFit/>
          </a:bodyPr>
          <a:lstStyle/>
          <a:p>
            <a:pPr algn="just"/>
            <a:r>
              <a:rPr lang="tr-TR" sz="1600" b="1" dirty="0" smtClean="0"/>
              <a:t>Öğretmenlerin Yapması Gerekenler</a:t>
            </a:r>
            <a:r>
              <a:rPr lang="tr-TR" sz="1600" dirty="0" smtClean="0"/>
              <a:t> </a:t>
            </a:r>
          </a:p>
          <a:p>
            <a:endParaRPr lang="tr-TR" sz="1600" dirty="0" smtClean="0"/>
          </a:p>
          <a:p>
            <a:pPr algn="just"/>
            <a:r>
              <a:rPr lang="tr-TR" sz="1600" dirty="0" smtClean="0"/>
              <a:t>- Okul </a:t>
            </a:r>
            <a:r>
              <a:rPr lang="tr-TR" sz="1600" dirty="0" smtClean="0"/>
              <a:t>ortamındaki göçmen öğrencilerin iletişim kurdukları arkadaşları ve öğretmenleri, sosyal desteğin en önemli bileşenlerindendir. Bu noktada öğretmenler, göçmen öğrencilerle okul saatleri içerisinde daha çok vakit geçirdiklerinden onların ihtiyaçlarını herkesten daha iyi bilirler ve yardım edebilirler. Öğretmenler, sadece çocukları eğitmek ve onlara belirli bilgi ve beceriler öğretmekle kalmayıp ayrıca onların fizik-sel ve ruhsal olarak sağlıklı bir biçimde gelişebilecekleri ortamlarda düzenleyebilirler. Bu noktada göçmen öğrencilerin en çok ihtiyaç duydukları süreklilik, değişmezlik ve normallik duygularının oluşması için oyunlar ve diğer etkinliklerle bu olumlu duyguların oluşmasına katkı sağlanabilir.</a:t>
            </a:r>
          </a:p>
          <a:p>
            <a:pPr algn="just"/>
            <a:r>
              <a:rPr lang="tr-TR" sz="1600" dirty="0" smtClean="0"/>
              <a:t> </a:t>
            </a:r>
            <a:endParaRPr lang="tr-TR" sz="1600" dirty="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098425" y="843558"/>
            <a:ext cx="7474103" cy="3785652"/>
          </a:xfrm>
          <a:prstGeom prst="rect">
            <a:avLst/>
          </a:prstGeom>
        </p:spPr>
        <p:txBody>
          <a:bodyPr wrap="square">
            <a:spAutoFit/>
          </a:bodyPr>
          <a:lstStyle/>
          <a:p>
            <a:pPr algn="just"/>
            <a:r>
              <a:rPr lang="tr-TR" sz="1600" b="1" dirty="0" smtClean="0"/>
              <a:t>Öğretmenlerin Yapması Gerekenler</a:t>
            </a:r>
            <a:r>
              <a:rPr lang="tr-TR" sz="1600" dirty="0" smtClean="0"/>
              <a:t> </a:t>
            </a:r>
            <a:endParaRPr lang="tr-TR" sz="1600" dirty="0" smtClean="0"/>
          </a:p>
          <a:p>
            <a:pPr algn="just"/>
            <a:endParaRPr lang="tr-TR" sz="1600" dirty="0" smtClean="0"/>
          </a:p>
          <a:p>
            <a:pPr lvl="0"/>
            <a:r>
              <a:rPr lang="tr-TR" sz="1600" dirty="0" smtClean="0"/>
              <a:t>-Öğretmenlerin göç olgusunun boyutları ve nedenleri üzerine bilgi sahibi olması ve ev sahibi öğrencileri bilgilendirmesi gerekmektedir.</a:t>
            </a:r>
          </a:p>
          <a:p>
            <a:r>
              <a:rPr lang="tr-TR" sz="1600" dirty="0" smtClean="0"/>
              <a:t> </a:t>
            </a:r>
          </a:p>
          <a:p>
            <a:pPr lvl="0"/>
            <a:r>
              <a:rPr lang="tr-TR" sz="1600" dirty="0" smtClean="0"/>
              <a:t>-Ev sahibi öğrencilerle birlikte sınıfta sıcak ve destekleyici bir sosyal ortam oluşturarak göçmen öğrencilerin duygusal olarak iyileşmeleri için sınıf içi etkinlikler düzenlemelidir.</a:t>
            </a:r>
          </a:p>
          <a:p>
            <a:pPr lvl="0"/>
            <a:endParaRPr lang="tr-TR" sz="1600" dirty="0" smtClean="0"/>
          </a:p>
          <a:p>
            <a:pPr lvl="0"/>
            <a:r>
              <a:rPr lang="tr-TR" sz="1600" dirty="0" smtClean="0"/>
              <a:t>-Özellikle ana dili Türkçe olmayan göçmen öğrencilerin öğretim etkinliklerinde zorlanacağı göz önünde bulundurularak öğretmenlerin </a:t>
            </a:r>
            <a:r>
              <a:rPr lang="tr-TR" sz="1600" dirty="0" smtClean="0"/>
              <a:t>göçmen </a:t>
            </a:r>
            <a:r>
              <a:rPr lang="tr-TR" sz="1600" dirty="0" smtClean="0"/>
              <a:t>öğrencilere yönelik uyarlama yapması ve destek sağlaması gerekmektedir.</a:t>
            </a:r>
          </a:p>
          <a:p>
            <a:r>
              <a:rPr lang="tr-TR" sz="1600" dirty="0" smtClean="0"/>
              <a:t> </a:t>
            </a:r>
          </a:p>
          <a:p>
            <a:pPr lvl="0"/>
            <a:r>
              <a:rPr lang="tr-TR" sz="1600" dirty="0" smtClean="0"/>
              <a:t>-Öğretmenler göç travma yaşantısı geçiren öğrencilerle iletişim kurma ve ilişkileri güçlü tutma noktasında hassasiyet göstermelidirler.</a:t>
            </a:r>
          </a:p>
          <a:p>
            <a:pPr algn="just"/>
            <a:r>
              <a:rPr lang="tr-TR" sz="1600" dirty="0" smtClean="0"/>
              <a:t> </a:t>
            </a:r>
            <a:endParaRPr lang="tr-TR" sz="1600" dirty="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098425" y="843558"/>
            <a:ext cx="7474103" cy="3785652"/>
          </a:xfrm>
          <a:prstGeom prst="rect">
            <a:avLst/>
          </a:prstGeom>
        </p:spPr>
        <p:txBody>
          <a:bodyPr wrap="square">
            <a:spAutoFit/>
          </a:bodyPr>
          <a:lstStyle/>
          <a:p>
            <a:pPr algn="just"/>
            <a:r>
              <a:rPr lang="tr-TR" sz="1600" b="1" dirty="0" smtClean="0"/>
              <a:t>Öğretmenlerin Yapması Gerekenler</a:t>
            </a:r>
            <a:r>
              <a:rPr lang="tr-TR" sz="1600" dirty="0" smtClean="0"/>
              <a:t> </a:t>
            </a:r>
            <a:endParaRPr lang="tr-TR" sz="1600" dirty="0" smtClean="0"/>
          </a:p>
          <a:p>
            <a:endParaRPr lang="tr-TR" sz="1600" dirty="0" smtClean="0"/>
          </a:p>
          <a:p>
            <a:pPr lvl="0"/>
            <a:r>
              <a:rPr lang="tr-TR" sz="1600" dirty="0" smtClean="0"/>
              <a:t>-Travma ve strese bağlı olarak yoğun olumsuz duygulara maruz kalan birey içe kapanık bir tutum sergileyebilir ve iletişim kurmaktan kaçınabilir. Bu noktada öğretmen travma yaşayan bireyin neler hissettiğinin farkında olmalı, dengeli bir tutum sergileyerek iletişim kanalları açmaya çalışmalıdır.</a:t>
            </a:r>
          </a:p>
          <a:p>
            <a:r>
              <a:rPr lang="tr-TR" sz="1600" dirty="0" smtClean="0"/>
              <a:t> </a:t>
            </a:r>
          </a:p>
          <a:p>
            <a:pPr lvl="0"/>
            <a:r>
              <a:rPr lang="tr-TR" sz="1600" dirty="0" smtClean="0"/>
              <a:t>-Göçmen öğrenci iletişimin ilk anında sorular sorarak arkadaşlarının kendi hakkında ne düşündükleri ve hissettikleri üzerine anlamlandırma çabası içerisine girebilir. Bu noktada öğrenciye tutarlı ve doğru cevaplar verilmesi gerekmekte, rahatsız edici düşünce ve duyguların oluşmamasına ayrıca dikkate edilmelidir.</a:t>
            </a:r>
          </a:p>
          <a:p>
            <a:r>
              <a:rPr lang="tr-TR" sz="1600" dirty="0" smtClean="0"/>
              <a:t> </a:t>
            </a:r>
          </a:p>
          <a:p>
            <a:pPr lvl="0"/>
            <a:r>
              <a:rPr lang="tr-TR" sz="1600" dirty="0" smtClean="0"/>
              <a:t>-Öğretmen herhangi bir sorudan kaçmamalı fakat yardımcı oluna-mayan uzmanlık gerektiren konularda rehberlik öğretmenine </a:t>
            </a:r>
            <a:r>
              <a:rPr lang="tr-TR" sz="1600" dirty="0" smtClean="0"/>
              <a:t>yönlendirmeyi </a:t>
            </a:r>
            <a:r>
              <a:rPr lang="tr-TR" sz="1600" dirty="0" smtClean="0"/>
              <a:t>de bilmelidir.</a:t>
            </a:r>
          </a:p>
          <a:p>
            <a:pPr lvl="0"/>
            <a:r>
              <a:rPr lang="tr-TR" sz="1600" dirty="0" smtClean="0"/>
              <a:t> </a:t>
            </a:r>
            <a:endParaRPr lang="tr-TR" sz="1600" dirty="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098425" y="843558"/>
            <a:ext cx="7902731" cy="4770537"/>
          </a:xfrm>
          <a:prstGeom prst="rect">
            <a:avLst/>
          </a:prstGeom>
        </p:spPr>
        <p:txBody>
          <a:bodyPr wrap="square">
            <a:spAutoFit/>
          </a:bodyPr>
          <a:lstStyle/>
          <a:p>
            <a:pPr algn="just"/>
            <a:r>
              <a:rPr lang="tr-TR" sz="1600" b="1" dirty="0" smtClean="0"/>
              <a:t>Öğretmenlerin Yapması Gerekenler</a:t>
            </a:r>
            <a:r>
              <a:rPr lang="tr-TR" sz="1600" dirty="0" smtClean="0"/>
              <a:t> </a:t>
            </a:r>
            <a:endParaRPr lang="tr-TR" sz="1600" dirty="0" smtClean="0"/>
          </a:p>
          <a:p>
            <a:pPr algn="just"/>
            <a:endParaRPr lang="tr-TR" sz="1600" dirty="0" smtClean="0"/>
          </a:p>
          <a:p>
            <a:pPr lvl="0"/>
            <a:r>
              <a:rPr lang="tr-TR" sz="1600" dirty="0" smtClean="0"/>
              <a:t>-Travma ve stresle mücadele eden öğrencilerin günlük rutinlerini yazabileceği bir zaman çizelgesi oluşturmak, özdenetim kazanmasın-da önemlidir. Bu çizelge göçmen öğrencilerin denetim hissi kazanmalarını sağlayabileceği gibi özyönetim becerilerinin de gelişmesini sağlayacaktır.</a:t>
            </a:r>
          </a:p>
          <a:p>
            <a:r>
              <a:rPr lang="tr-TR" sz="1600" dirty="0" smtClean="0"/>
              <a:t> </a:t>
            </a:r>
          </a:p>
          <a:p>
            <a:pPr lvl="0"/>
            <a:r>
              <a:rPr lang="tr-TR" sz="1600" dirty="0" smtClean="0"/>
              <a:t>-Öğrenciyle sağlam ve tutarlı bir ilişki kurulduktan sonra öğrencinin sosyal destek ağlarını genişletmek amacıyla akranlarıyla iletişim ortamlarının sağlanması ve güçlendirilmesi gerekmektedir.</a:t>
            </a:r>
          </a:p>
          <a:p>
            <a:r>
              <a:rPr lang="tr-TR" sz="1600" dirty="0" smtClean="0"/>
              <a:t> </a:t>
            </a:r>
          </a:p>
          <a:p>
            <a:pPr lvl="0"/>
            <a:r>
              <a:rPr lang="tr-TR" sz="1600" dirty="0" smtClean="0"/>
              <a:t>-Göçmen çocukların sınıfa ilk dâhil olduklarında “hoş geldin” kutlaması yapmak, sonrasında kültürel olarak önem verilen günlerinde onları tebrik etmek ve mümkünse kutlama yapmak sınıf içi aidiyetlerini </a:t>
            </a:r>
            <a:r>
              <a:rPr lang="tr-TR" sz="1600" dirty="0" smtClean="0"/>
              <a:t>geliştirme </a:t>
            </a:r>
            <a:r>
              <a:rPr lang="tr-TR" sz="1600" dirty="0" smtClean="0"/>
              <a:t>ve güven duygularını pekiştirme noktasında katkı sağlayacaktır.</a:t>
            </a:r>
          </a:p>
          <a:p>
            <a:r>
              <a:rPr lang="tr-TR" sz="1600" dirty="0" smtClean="0"/>
              <a:t> </a:t>
            </a:r>
          </a:p>
          <a:p>
            <a:pPr lvl="0"/>
            <a:r>
              <a:rPr lang="tr-TR" sz="1600" dirty="0" smtClean="0"/>
              <a:t>-Öğrencileri sınıf içi etkinliklere katılımının sağlanması noktasında teşvik etmek ve cesaretlendirmek ayrıca önem arz etmektedir.</a:t>
            </a:r>
          </a:p>
          <a:p>
            <a:pPr algn="just"/>
            <a:r>
              <a:rPr lang="tr-TR" sz="1600" dirty="0" smtClean="0"/>
              <a:t> </a:t>
            </a:r>
          </a:p>
          <a:p>
            <a:pPr lvl="0"/>
            <a:r>
              <a:rPr lang="tr-TR" sz="1600" dirty="0" smtClean="0"/>
              <a:t> </a:t>
            </a:r>
            <a:endParaRPr lang="tr-TR" sz="1600" dirty="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3970318"/>
          </a:xfrm>
          <a:prstGeom prst="rect">
            <a:avLst/>
          </a:prstGeom>
        </p:spPr>
        <p:txBody>
          <a:bodyPr wrap="square">
            <a:spAutoFit/>
          </a:bodyPr>
          <a:lstStyle/>
          <a:p>
            <a:pPr lvl="0" algn="just"/>
            <a:r>
              <a:rPr lang="tr-TR" dirty="0" smtClean="0">
                <a:solidFill>
                  <a:prstClr val="black"/>
                </a:solidFill>
              </a:rPr>
              <a:t>Günlük hayatımızda zaman zaman duygusal olarak ciddi biçimde zorlandığımız dönemler olur. Bizi zorlayan bu yaşantılar değişik biçimlerde ortaya çıkabilir. </a:t>
            </a:r>
          </a:p>
          <a:p>
            <a:pPr lvl="0" algn="just"/>
            <a:endParaRPr lang="tr-TR" dirty="0" smtClean="0">
              <a:solidFill>
                <a:prstClr val="black"/>
              </a:solidFill>
            </a:endParaRPr>
          </a:p>
          <a:p>
            <a:pPr lvl="0" algn="just"/>
            <a:r>
              <a:rPr lang="tr-TR" dirty="0" smtClean="0">
                <a:solidFill>
                  <a:prstClr val="black"/>
                </a:solidFill>
              </a:rPr>
              <a:t>Olumsuz yaşantılar bazen deprem, sel gibi doğal afetler sonucu oluşmakta bazen de savaş, göç, terör, cinsel istismar, trafik kazası, rehin alınma gibi insan eliyle ortaya çıkmaktadır. Bu tür yaşantılara bazen doğrudan maruz kalıyor bazen de tanıklık ederek dolaylı olarak etkilenebiliyoruz. </a:t>
            </a:r>
          </a:p>
          <a:p>
            <a:pPr lvl="0" algn="just"/>
            <a:endParaRPr lang="tr-TR" dirty="0" smtClean="0">
              <a:solidFill>
                <a:prstClr val="black"/>
              </a:solidFill>
            </a:endParaRPr>
          </a:p>
          <a:p>
            <a:pPr lvl="0" algn="just"/>
            <a:r>
              <a:rPr lang="tr-TR" dirty="0" smtClean="0">
                <a:solidFill>
                  <a:prstClr val="black"/>
                </a:solidFill>
              </a:rPr>
              <a:t>Günümüzde kitle iletişim araçlarının yaygınlaşması ile bu tür olaylardan her zamankinden daha fazla haberdar oluyoruz. Dolayısıyla, sadece kendi yaşam alanımızdaki yaşanan travmatik olaylara doğrudan maruz kalmıyor aynı zamanda dünyanın dört bir yanında yaşanan olaylardan da anında haberdar olabiliyoruz. Bazen görece çok az kişinin doğrudan mağdur olduğu travmatik olayların bile genel ruh sağlığını tehdit edici yaygın ve uzun süreli etkileri olabilmektedir.</a:t>
            </a:r>
          </a:p>
        </p:txBody>
      </p:sp>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098425" y="843558"/>
            <a:ext cx="7902731" cy="4031873"/>
          </a:xfrm>
          <a:prstGeom prst="rect">
            <a:avLst/>
          </a:prstGeom>
        </p:spPr>
        <p:txBody>
          <a:bodyPr wrap="square">
            <a:spAutoFit/>
          </a:bodyPr>
          <a:lstStyle/>
          <a:p>
            <a:pPr algn="just"/>
            <a:r>
              <a:rPr lang="tr-TR" sz="1600" b="1" dirty="0" smtClean="0"/>
              <a:t>Öğretmenlerin Yapması Gerekenler</a:t>
            </a:r>
            <a:r>
              <a:rPr lang="tr-TR" sz="1600" dirty="0" smtClean="0"/>
              <a:t> </a:t>
            </a:r>
            <a:endParaRPr lang="tr-TR" sz="1600" dirty="0" smtClean="0"/>
          </a:p>
          <a:p>
            <a:pPr algn="just"/>
            <a:endParaRPr lang="tr-TR" sz="1600" dirty="0" smtClean="0"/>
          </a:p>
          <a:p>
            <a:pPr lvl="0"/>
            <a:r>
              <a:rPr lang="tr-TR" sz="1600" dirty="0" smtClean="0"/>
              <a:t>-Göçmen </a:t>
            </a:r>
            <a:r>
              <a:rPr lang="tr-TR" sz="1600" dirty="0" smtClean="0"/>
              <a:t>çocukların kendilerini ifade edebilmeleri için “oyun” önemli bir araçtır. Bu noktada öğretmenler oyunlar aracılığıyla, öğretmen–öğrenci, öğrenci–öğrenci etkileşim ve iletişimini sağlayabilir, olumlu bağlar artırılabilir, yalıtılmışlık ve yalnızlık duyguları giderilebilir, dayanıklılık, direnç ve otokontrol duyguları güçlendirilebilir.</a:t>
            </a:r>
          </a:p>
          <a:p>
            <a:pPr lvl="0"/>
            <a:endParaRPr lang="tr-TR" sz="1600" dirty="0" smtClean="0"/>
          </a:p>
          <a:p>
            <a:pPr lvl="0"/>
            <a:r>
              <a:rPr lang="tr-TR" sz="1600" dirty="0" smtClean="0"/>
              <a:t>-Göçmen öğrencilerin de sınıf içi kuralların belirlenme sürecine de dâhil olmasını sağlamak, güven ve sorumluluk duygularını kazanmaları için önemlidir. Göçmen çocukların travma deneyimlerini tetikleyen bir diğer durum ise, sınıf içindeki ev sahibi konumundaki öğrencilerin ailelerinden, medyadan veya sosyal medyadan duydukları doğrultusunda göç-menlere yönelik asılsız/temelsiz söylentilerle veya yanlış varsayımlarla zan altında bırakmalarıdır. Bu noktada öğretmen dedikodu ve söylentilere son vermek için işin doğrusunu öğrenmeli, sınıfa açıklamalar yapmalıdır.</a:t>
            </a:r>
          </a:p>
          <a:p>
            <a:pPr algn="just"/>
            <a:r>
              <a:rPr lang="tr-TR" sz="1600" dirty="0" smtClean="0"/>
              <a:t> </a:t>
            </a:r>
          </a:p>
          <a:p>
            <a:pPr lvl="0"/>
            <a:r>
              <a:rPr lang="tr-TR" sz="1600" dirty="0" smtClean="0"/>
              <a:t> </a:t>
            </a:r>
            <a:endParaRPr lang="tr-TR" sz="1600" dirty="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098425" y="843558"/>
            <a:ext cx="7902731" cy="4524315"/>
          </a:xfrm>
          <a:prstGeom prst="rect">
            <a:avLst/>
          </a:prstGeom>
        </p:spPr>
        <p:txBody>
          <a:bodyPr wrap="square">
            <a:spAutoFit/>
          </a:bodyPr>
          <a:lstStyle/>
          <a:p>
            <a:pPr algn="just"/>
            <a:r>
              <a:rPr lang="tr-TR" sz="1600" b="1" dirty="0" smtClean="0"/>
              <a:t>Öğretmenlerin Yapması Gerekenler</a:t>
            </a:r>
            <a:r>
              <a:rPr lang="tr-TR" sz="1600" dirty="0" smtClean="0"/>
              <a:t> </a:t>
            </a:r>
            <a:endParaRPr lang="tr-TR" sz="1600" dirty="0" smtClean="0"/>
          </a:p>
          <a:p>
            <a:pPr algn="just"/>
            <a:endParaRPr lang="tr-TR" sz="1600" dirty="0" smtClean="0"/>
          </a:p>
          <a:p>
            <a:pPr algn="just"/>
            <a:r>
              <a:rPr lang="tr-TR" sz="1600" dirty="0" smtClean="0"/>
              <a:t>-Öğretmenlerin önceden yaşanan travmatik anıların sınıf içerisinde hiç beklenmedik anda çocukta belirebileceği ve yoğun stres yaşayabileceği ihtimalini göz önünde bulundurması gerekmektedir. Bu anlamda öğretmenler aşağıda belirtilen bir dizi işlemi takip edebilirler </a:t>
            </a:r>
          </a:p>
          <a:p>
            <a:pPr lvl="0" algn="just"/>
            <a:endParaRPr lang="tr-TR" sz="1600" dirty="0" smtClean="0"/>
          </a:p>
          <a:p>
            <a:pPr lvl="0" algn="just"/>
            <a:r>
              <a:rPr lang="tr-TR" sz="1600" dirty="0" smtClean="0"/>
              <a:t>-Öğrenciyi sakinleştirmeden önce, kendi sakinliğinizden emin olun.</a:t>
            </a:r>
          </a:p>
          <a:p>
            <a:pPr algn="just"/>
            <a:r>
              <a:rPr lang="tr-TR" sz="1600" dirty="0" smtClean="0"/>
              <a:t> </a:t>
            </a:r>
          </a:p>
          <a:p>
            <a:pPr lvl="0" algn="just"/>
            <a:r>
              <a:rPr lang="tr-TR" sz="1600" dirty="0" smtClean="0"/>
              <a:t>-İsimleriyle seslenerek ve şu anki tarihi hatırlatarak güvende olduğunu söyleyin.</a:t>
            </a:r>
          </a:p>
          <a:p>
            <a:pPr algn="just"/>
            <a:r>
              <a:rPr lang="tr-TR" sz="1600" dirty="0" smtClean="0"/>
              <a:t> </a:t>
            </a:r>
          </a:p>
          <a:p>
            <a:pPr lvl="0" algn="just"/>
            <a:r>
              <a:rPr lang="tr-TR" sz="1600" dirty="0" smtClean="0"/>
              <a:t>-Şu ana gelememesi durumunda daha güçlü duyu uyarısı oluşturmak için biraz sesinizi yükseltin, onlara kollarına hafifçe dokunacağınızı söyleyin.</a:t>
            </a:r>
          </a:p>
          <a:p>
            <a:pPr algn="just"/>
            <a:r>
              <a:rPr lang="tr-TR" sz="1600" dirty="0" smtClean="0"/>
              <a:t> </a:t>
            </a:r>
          </a:p>
          <a:p>
            <a:pPr lvl="0" algn="just"/>
            <a:r>
              <a:rPr lang="tr-TR" sz="1600" dirty="0" smtClean="0"/>
              <a:t>-Şimdiye gelen öğrenciye neler yaşadığını hızlı bir şekilde açıklayın.</a:t>
            </a:r>
          </a:p>
          <a:p>
            <a:pPr algn="just"/>
            <a:r>
              <a:rPr lang="tr-TR" sz="1600" dirty="0" smtClean="0"/>
              <a:t> </a:t>
            </a:r>
          </a:p>
          <a:p>
            <a:pPr lvl="0" algn="just"/>
            <a:r>
              <a:rPr lang="tr-TR" sz="1600" dirty="0" smtClean="0"/>
              <a:t>-Öğrenci buraya geri döndüğünde, dinlenmesi ve kendine gelmesi için tatlı türü bir şey yemesi, su veya tatlı bir içecek içmesi için teşvik edin</a:t>
            </a:r>
            <a:r>
              <a:rPr lang="tr-TR" sz="1600" dirty="0" smtClean="0"/>
              <a:t>.</a:t>
            </a:r>
            <a:r>
              <a:rPr lang="tr-TR" sz="1600" dirty="0" smtClean="0"/>
              <a:t> </a:t>
            </a:r>
          </a:p>
          <a:p>
            <a:pPr lvl="0"/>
            <a:r>
              <a:rPr lang="tr-TR" sz="1600" dirty="0" smtClean="0"/>
              <a:t> </a:t>
            </a:r>
            <a:endParaRPr lang="tr-TR" sz="1600" dirty="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098425" y="843558"/>
            <a:ext cx="7902731" cy="3293209"/>
          </a:xfrm>
          <a:prstGeom prst="rect">
            <a:avLst/>
          </a:prstGeom>
        </p:spPr>
        <p:txBody>
          <a:bodyPr wrap="square">
            <a:spAutoFit/>
          </a:bodyPr>
          <a:lstStyle/>
          <a:p>
            <a:pPr algn="just"/>
            <a:r>
              <a:rPr lang="tr-TR" sz="1600" b="1" dirty="0" smtClean="0"/>
              <a:t>Öğretmenlerin Yapması Gerekenler</a:t>
            </a:r>
            <a:r>
              <a:rPr lang="tr-TR" sz="1600" dirty="0" smtClean="0"/>
              <a:t> </a:t>
            </a:r>
            <a:endParaRPr lang="tr-TR" sz="1600" dirty="0" smtClean="0"/>
          </a:p>
          <a:p>
            <a:pPr algn="just"/>
            <a:endParaRPr lang="tr-TR" sz="1600" dirty="0" smtClean="0"/>
          </a:p>
          <a:p>
            <a:pPr lvl="0" algn="just"/>
            <a:r>
              <a:rPr lang="tr-TR" sz="1600" dirty="0" smtClean="0"/>
              <a:t>-Sınıf içerisindeki bu yaşantıya tanık olan diğer öğrencilere, göç-men öğrencinin yaşadığı stres nedeniyle bu şekilde tepki gösterdiğini ve bazı zamanlar böyle tepkiler verebileceğini söyleyin. Ayrıca göçmen arkadaşlarının ruhsal olarak iyileşebilmesi için onların desteklerine gereksinim duyduğunuzu belirtin.</a:t>
            </a:r>
          </a:p>
          <a:p>
            <a:pPr algn="just"/>
            <a:r>
              <a:rPr lang="tr-TR" sz="1600" dirty="0" smtClean="0"/>
              <a:t> </a:t>
            </a:r>
          </a:p>
          <a:p>
            <a:pPr algn="just"/>
            <a:r>
              <a:rPr lang="tr-TR" sz="1600" dirty="0" smtClean="0"/>
              <a:t>-Göçmen ergen ve çocuklarda gelişebilecek psikolojik olumsuzlukların önüne geçebilmek veya hâlihazırda travmatik yaşantılardan dolayı psikolojik yardıma ihtiyaç duyabilecek göçmen bireylere yönelik gerçekleştirilecek olan akran rehberliği de ayrıca önemli bir işleve sahiptir. Özellikle göçmen bireylere yönelik ev sahibi akranların desteğinin sağlanması, önleyici rehberlik noktasında yarar sağlayacağı düşünülmektedir.</a:t>
            </a:r>
          </a:p>
          <a:p>
            <a:pPr lvl="0"/>
            <a:r>
              <a:rPr lang="tr-TR" sz="1600" dirty="0" smtClean="0"/>
              <a:t> </a:t>
            </a:r>
            <a:endParaRPr lang="tr-TR" sz="1600" dirty="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sp>
        <p:nvSpPr>
          <p:cNvPr id="6" name="Dikdörtgen 5"/>
          <p:cNvSpPr/>
          <p:nvPr/>
        </p:nvSpPr>
        <p:spPr>
          <a:xfrm>
            <a:off x="1098425" y="843558"/>
            <a:ext cx="7902731" cy="4047262"/>
          </a:xfrm>
          <a:prstGeom prst="rect">
            <a:avLst/>
          </a:prstGeom>
        </p:spPr>
        <p:txBody>
          <a:bodyPr wrap="square">
            <a:spAutoFit/>
          </a:bodyPr>
          <a:lstStyle/>
          <a:p>
            <a:pPr algn="just"/>
            <a:r>
              <a:rPr lang="tr-TR" sz="1600" b="1" dirty="0" smtClean="0"/>
              <a:t>Öğretmenlerin Yapması Gerekenler</a:t>
            </a:r>
            <a:r>
              <a:rPr lang="tr-TR" sz="1600" dirty="0" smtClean="0"/>
              <a:t> </a:t>
            </a:r>
            <a:endParaRPr lang="tr-TR" sz="1600" dirty="0" smtClean="0"/>
          </a:p>
          <a:p>
            <a:endParaRPr lang="tr-TR" sz="1500" dirty="0" smtClean="0"/>
          </a:p>
          <a:p>
            <a:r>
              <a:rPr lang="tr-TR" sz="1500" dirty="0" smtClean="0"/>
              <a:t>-Rehber öğretmenler ve diğer branş öğretmenleri, okulda ve sınıf içerisinde olumlu iklim oluşturma noktasında çaba göstererek ayrımcılık, önyargı, zorbalık gibi durumların önüne geçecek şekilde ev sahibi öğrencilere insan ilişkileri beceri eğitimi, kültürel farkındalık, çok kültürlü etkileşim eğitimleri düzenlemeli ve rehberlik etkinliklerinde kültürel çeşitlilik konularına yer vermelidir.</a:t>
            </a:r>
          </a:p>
          <a:p>
            <a:endParaRPr lang="tr-TR" sz="1500" dirty="0" smtClean="0"/>
          </a:p>
          <a:p>
            <a:r>
              <a:rPr lang="tr-TR" sz="1500" dirty="0" smtClean="0"/>
              <a:t>-Savaş ve çatışma durumundan etkilenen çocukların uçak ya da yangın alarmı gibi ani seslere tepki verebileceği için sınıf içerisinde ev sahibi konumundaki öğrencilerle bu durumun önceden paylaşılması gerekmektedir. Bu noktada göçmen öğrencilerin kendilerini rahat ve güvende hissetmelerini sağlayan bir ortam oluşturma noktasında diğer öğrenciler-den yardım istenmelidir. Sınıftaki öğrencilerin kültürel farklılıklar noktasında bilgi sahibi olmaları, çocuk hakları, barış, sosyal adalet vb. konuların-da farkındalık kazanmaları ayrıca öğrencilere önyargı ve ayrımcılığın insani değerlerle bağdaşmaması durumuyla ilgili bilinçlendirme çalışmalarının yapılması önemli görülmektedir. Ailelerin katılım gösterebileceği, kültürel birliğe ve bütünleşmeye hizmet edecek nitelikte göçmen ve ev sahibi öğrencilerin kültürel etkinlikler yapması gerekli görülmektedir.</a:t>
            </a:r>
          </a:p>
          <a:p>
            <a:pPr lvl="0"/>
            <a:r>
              <a:rPr lang="tr-TR" sz="1600" dirty="0" smtClean="0"/>
              <a:t> </a:t>
            </a:r>
            <a:endParaRPr lang="tr-TR" sz="1600" dirty="0"/>
          </a:p>
        </p:txBody>
      </p:sp>
    </p:spTree>
    <p:extLst>
      <p:ext uri="{BB962C8B-B14F-4D97-AF65-F5344CB8AC3E}">
        <p14:creationId xmlns=""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GÖÇ TRAVMASI VE ÖNLENMESİ</a:t>
            </a:r>
          </a:p>
        </p:txBody>
      </p:sp>
      <p:graphicFrame>
        <p:nvGraphicFramePr>
          <p:cNvPr id="7" name="6 Tablo"/>
          <p:cNvGraphicFramePr>
            <a:graphicFrameLocks noGrp="1"/>
          </p:cNvGraphicFramePr>
          <p:nvPr/>
        </p:nvGraphicFramePr>
        <p:xfrm>
          <a:off x="1285852" y="785800"/>
          <a:ext cx="7572428" cy="4275528"/>
        </p:xfrm>
        <a:graphic>
          <a:graphicData uri="http://schemas.openxmlformats.org/drawingml/2006/table">
            <a:tbl>
              <a:tblPr firstRow="1" bandRow="1">
                <a:tableStyleId>{5C22544A-7EE6-4342-B048-85BDC9FD1C3A}</a:tableStyleId>
              </a:tblPr>
              <a:tblGrid>
                <a:gridCol w="3266538"/>
                <a:gridCol w="4305890"/>
              </a:tblGrid>
              <a:tr h="38603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OLUMLU BAŞ ETME YÖNTEMLERİ</a:t>
                      </a:r>
                    </a:p>
                    <a:p>
                      <a:pPr algn="ctr"/>
                      <a:endParaRPr lang="tr-TR" sz="1400" dirty="0"/>
                    </a:p>
                  </a:txBody>
                  <a:tcPr/>
                </a:tc>
                <a:tc hMerge="1">
                  <a:txBody>
                    <a:bodyPr/>
                    <a:lstStyle/>
                    <a:p>
                      <a:endParaRPr lang="tr-TR"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Oyun Oynamak </a:t>
                      </a:r>
                    </a:p>
                  </a:txBody>
                  <a:tcPr/>
                </a:tc>
                <a:tc>
                  <a:txBody>
                    <a:bodyPr/>
                    <a:lstStyle/>
                    <a:p>
                      <a:r>
                        <a:rPr lang="tr-TR" sz="1400" dirty="0" smtClean="0"/>
                        <a:t>Akraba Ziyareti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Spor Yapmak </a:t>
                      </a:r>
                    </a:p>
                  </a:txBody>
                  <a:tcPr/>
                </a:tc>
                <a:tc>
                  <a:txBody>
                    <a:bodyPr/>
                    <a:lstStyle/>
                    <a:p>
                      <a:r>
                        <a:rPr lang="tr-TR" sz="1400" dirty="0" smtClean="0"/>
                        <a:t>Video İzlemek </a:t>
                      </a:r>
                      <a:endParaRPr lang="tr-TR" sz="1400" dirty="0"/>
                    </a:p>
                  </a:txBody>
                  <a:tcPr/>
                </a:tc>
              </a:tr>
              <a:tr h="313114">
                <a:tc>
                  <a:txBody>
                    <a:bodyPr/>
                    <a:lstStyle/>
                    <a:p>
                      <a:r>
                        <a:rPr lang="tr-TR" sz="1400" dirty="0" smtClean="0"/>
                        <a:t>Kitap Okumak</a:t>
                      </a:r>
                      <a:endParaRPr lang="tr-TR" sz="1400" dirty="0"/>
                    </a:p>
                  </a:txBody>
                  <a:tcPr/>
                </a:tc>
                <a:tc>
                  <a:txBody>
                    <a:bodyPr/>
                    <a:lstStyle/>
                    <a:p>
                      <a:r>
                        <a:rPr lang="tr-TR" sz="1400" dirty="0" smtClean="0"/>
                        <a:t>Ailenizle Yemek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Arkadaşlarla Vakit Geçirmek </a:t>
                      </a:r>
                    </a:p>
                  </a:txBody>
                  <a:tcPr/>
                </a:tc>
                <a:tc>
                  <a:txBody>
                    <a:bodyPr/>
                    <a:lstStyle/>
                    <a:p>
                      <a:r>
                        <a:rPr lang="tr-TR" sz="1400" dirty="0" smtClean="0"/>
                        <a:t>Bisiklete Binmek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Seyahat Etmek </a:t>
                      </a:r>
                    </a:p>
                  </a:txBody>
                  <a:tcPr/>
                </a:tc>
                <a:tc>
                  <a:txBody>
                    <a:bodyPr/>
                    <a:lstStyle/>
                    <a:p>
                      <a:r>
                        <a:rPr lang="tr-TR" sz="1400" dirty="0" smtClean="0"/>
                        <a:t>Enstrüman Çalmak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Sevdiklerinizle Konuşmak </a:t>
                      </a:r>
                    </a:p>
                  </a:txBody>
                  <a:tcPr/>
                </a:tc>
                <a:tc>
                  <a:txBody>
                    <a:bodyPr/>
                    <a:lstStyle/>
                    <a:p>
                      <a:r>
                        <a:rPr lang="tr-TR" sz="1400" dirty="0" smtClean="0"/>
                        <a:t>Resim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Bulmaca Çözmek </a:t>
                      </a:r>
                    </a:p>
                  </a:txBody>
                  <a:tcPr/>
                </a:tc>
                <a:tc>
                  <a:txBody>
                    <a:bodyPr/>
                    <a:lstStyle/>
                    <a:p>
                      <a:r>
                        <a:rPr lang="tr-TR" sz="1400" dirty="0" smtClean="0"/>
                        <a:t>Günlük Tutmak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 İşleri Yapmak </a:t>
                      </a:r>
                    </a:p>
                  </a:txBody>
                  <a:tcPr/>
                </a:tc>
                <a:tc>
                  <a:txBody>
                    <a:bodyPr/>
                    <a:lstStyle/>
                    <a:p>
                      <a:r>
                        <a:rPr lang="tr-TR" sz="1400" dirty="0" smtClean="0"/>
                        <a:t>Müzik Dinlemek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Balık Tutmak </a:t>
                      </a:r>
                    </a:p>
                  </a:txBody>
                  <a:tcPr/>
                </a:tc>
                <a:tc>
                  <a:txBody>
                    <a:bodyPr/>
                    <a:lstStyle/>
                    <a:p>
                      <a:r>
                        <a:rPr lang="tr-TR" sz="1400" dirty="0" smtClean="0"/>
                        <a:t>Tamir İşleri Yapmak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Ailenizle Konuşmak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Puzzle Yapmak</a:t>
                      </a:r>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Hayvan Beslemek </a:t>
                      </a:r>
                    </a:p>
                  </a:txBody>
                  <a:tcPr/>
                </a:tc>
                <a:tc>
                  <a:txBody>
                    <a:bodyPr/>
                    <a:lstStyle/>
                    <a:p>
                      <a:r>
                        <a:rPr lang="tr-TR" sz="1400" dirty="0" smtClean="0"/>
                        <a:t>Şarkı Söylemek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Piknik Yapmak </a:t>
                      </a:r>
                    </a:p>
                  </a:txBody>
                  <a:tcPr/>
                </a:tc>
                <a:tc>
                  <a:txBody>
                    <a:bodyPr/>
                    <a:lstStyle/>
                    <a:p>
                      <a:r>
                        <a:rPr lang="tr-TR" sz="1400" dirty="0" smtClean="0"/>
                        <a:t>Film İzlemek</a:t>
                      </a:r>
                      <a:endParaRPr lang="tr-TR" sz="1400" dirty="0"/>
                    </a:p>
                  </a:txBody>
                  <a:tcPr/>
                </a:tc>
              </a:tr>
            </a:tbl>
          </a:graphicData>
        </a:graphic>
      </p:graphicFrame>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solidFill>
                  <a:schemeClr val="bg1"/>
                </a:solidFill>
              </a:rPr>
              <a:t>HAYATINIZI ETKİLEYEN ZORLAYICI YAŞAM OLAYLARI SONRASINDA HANGİ GÜÇLÜ YANLARINIZI KULLANIRSINIZ?</a:t>
            </a:r>
            <a:endParaRPr lang="tr-TR" b="1" dirty="0">
              <a:solidFill>
                <a:schemeClr val="bg1"/>
              </a:solidFill>
            </a:endParaRPr>
          </a:p>
        </p:txBody>
      </p:sp>
      <p:graphicFrame>
        <p:nvGraphicFramePr>
          <p:cNvPr id="4" name="Tablo 4">
            <a:extLst>
              <a:ext uri="{FF2B5EF4-FFF2-40B4-BE49-F238E27FC236}">
                <a16:creationId xmlns="" xmlns:a16="http://schemas.microsoft.com/office/drawing/2014/main" id="{E2C73407-0DB7-F644-AA3E-244523E689C7}"/>
              </a:ext>
            </a:extLst>
          </p:cNvPr>
          <p:cNvGraphicFramePr>
            <a:graphicFrameLocks noGrp="1"/>
          </p:cNvGraphicFramePr>
          <p:nvPr/>
        </p:nvGraphicFramePr>
        <p:xfrm>
          <a:off x="1357290" y="857238"/>
          <a:ext cx="7215216" cy="4161611"/>
        </p:xfrm>
        <a:graphic>
          <a:graphicData uri="http://schemas.openxmlformats.org/drawingml/2006/table">
            <a:tbl>
              <a:tblPr firstRow="1" bandRow="1">
                <a:tableStyleId>{93296810-A885-4BE3-A3E7-6D5BEEA58F35}</a:tableStyleId>
              </a:tblPr>
              <a:tblGrid>
                <a:gridCol w="3607608">
                  <a:extLst>
                    <a:ext uri="{9D8B030D-6E8A-4147-A177-3AD203B41FA5}">
                      <a16:colId xmlns="" xmlns:a16="http://schemas.microsoft.com/office/drawing/2014/main" val="20000"/>
                    </a:ext>
                  </a:extLst>
                </a:gridCol>
                <a:gridCol w="3607608">
                  <a:extLst>
                    <a:ext uri="{9D8B030D-6E8A-4147-A177-3AD203B41FA5}">
                      <a16:colId xmlns="" xmlns:a16="http://schemas.microsoft.com/office/drawing/2014/main" val="20001"/>
                    </a:ext>
                  </a:extLst>
                </a:gridCol>
              </a:tblGrid>
              <a:tr h="283037">
                <a:tc gridSpan="2">
                  <a:txBody>
                    <a:bodyPr/>
                    <a:lstStyle/>
                    <a:p>
                      <a:pPr algn="ctr"/>
                      <a:r>
                        <a:rPr lang="tr-TR" sz="1200" dirty="0"/>
                        <a:t>GÜÇLÜ YANLAR</a:t>
                      </a:r>
                    </a:p>
                  </a:txBody>
                  <a:tcPr marL="91427" marR="91427" marT="45737" marB="45737"/>
                </a:tc>
                <a:tc hMerge="1">
                  <a:txBody>
                    <a:bodyPr/>
                    <a:lstStyle/>
                    <a:p>
                      <a:endParaRPr lang="tr-TR" dirty="0"/>
                    </a:p>
                  </a:txBody>
                  <a:tcPr/>
                </a:tc>
                <a:extLst>
                  <a:ext uri="{0D108BD9-81ED-4DB2-BD59-A6C34878D82A}">
                    <a16:rowId xmlns="" xmlns:a16="http://schemas.microsoft.com/office/drawing/2014/main" val="10000"/>
                  </a:ext>
                </a:extLst>
              </a:tr>
              <a:tr h="277041">
                <a:tc>
                  <a:txBody>
                    <a:bodyPr/>
                    <a:lstStyle/>
                    <a:p>
                      <a:pPr algn="ctr"/>
                      <a:r>
                        <a:rPr lang="tr-TR" sz="1200" b="1" dirty="0" smtClean="0"/>
                        <a:t>GİRİŞKENLİK</a:t>
                      </a:r>
                      <a:endParaRPr lang="tr-TR" sz="1200" b="1" dirty="0"/>
                    </a:p>
                  </a:txBody>
                  <a:tcPr marL="91427" marR="91427" marT="45737" marB="45737"/>
                </a:tc>
                <a:tc>
                  <a:txBody>
                    <a:bodyPr/>
                    <a:lstStyle/>
                    <a:p>
                      <a:pPr algn="ctr"/>
                      <a:r>
                        <a:rPr lang="tr-TR" sz="1200" b="1" dirty="0" smtClean="0"/>
                        <a:t>ADİL OLMAK</a:t>
                      </a:r>
                      <a:endParaRPr lang="tr-TR" sz="1200" b="1" dirty="0"/>
                    </a:p>
                  </a:txBody>
                  <a:tcPr marL="91427" marR="91427" marT="45737" marB="45737"/>
                </a:tc>
                <a:extLst>
                  <a:ext uri="{0D108BD9-81ED-4DB2-BD59-A6C34878D82A}">
                    <a16:rowId xmlns="" xmlns:a16="http://schemas.microsoft.com/office/drawing/2014/main" val="10001"/>
                  </a:ext>
                </a:extLst>
              </a:tr>
              <a:tr h="277041">
                <a:tc>
                  <a:txBody>
                    <a:bodyPr/>
                    <a:lstStyle/>
                    <a:p>
                      <a:pPr algn="ctr"/>
                      <a:r>
                        <a:rPr lang="tr-TR" sz="1200" b="1" dirty="0" smtClean="0"/>
                        <a:t>İYİMSERLİK</a:t>
                      </a:r>
                      <a:endParaRPr lang="tr-TR" sz="1200" b="1" dirty="0"/>
                    </a:p>
                  </a:txBody>
                  <a:tcPr marL="91427" marR="91427" marT="45737" marB="45737"/>
                </a:tc>
                <a:tc>
                  <a:txBody>
                    <a:bodyPr/>
                    <a:lstStyle/>
                    <a:p>
                      <a:pPr algn="ctr"/>
                      <a:r>
                        <a:rPr lang="tr-TR" sz="1200" b="1" dirty="0" smtClean="0"/>
                        <a:t>SAKİN KALABİLMEK</a:t>
                      </a:r>
                      <a:endParaRPr lang="tr-TR" sz="1200" b="1" dirty="0"/>
                    </a:p>
                  </a:txBody>
                  <a:tcPr marL="91427" marR="91427" marT="45737" marB="45737"/>
                </a:tc>
                <a:extLst>
                  <a:ext uri="{0D108BD9-81ED-4DB2-BD59-A6C34878D82A}">
                    <a16:rowId xmlns="" xmlns:a16="http://schemas.microsoft.com/office/drawing/2014/main" val="10002"/>
                  </a:ext>
                </a:extLst>
              </a:tr>
              <a:tr h="277041">
                <a:tc>
                  <a:txBody>
                    <a:bodyPr/>
                    <a:lstStyle/>
                    <a:p>
                      <a:pPr algn="ctr"/>
                      <a:r>
                        <a:rPr lang="tr-TR" sz="1200" b="1" dirty="0" smtClean="0"/>
                        <a:t>KOLAY İLETİŞİM KURABİLMEK</a:t>
                      </a:r>
                      <a:endParaRPr lang="tr-TR" sz="1200" b="1" dirty="0"/>
                    </a:p>
                  </a:txBody>
                  <a:tcPr marL="91427" marR="91427" marT="45737" marB="45737"/>
                </a:tc>
                <a:tc>
                  <a:txBody>
                    <a:bodyPr/>
                    <a:lstStyle/>
                    <a:p>
                      <a:pPr algn="ctr"/>
                      <a:r>
                        <a:rPr lang="tr-TR" sz="1200" b="1" dirty="0" smtClean="0"/>
                        <a:t>SABIRLI OLMAK</a:t>
                      </a:r>
                      <a:endParaRPr lang="tr-TR" sz="1200" b="1" dirty="0"/>
                    </a:p>
                  </a:txBody>
                  <a:tcPr marL="91427" marR="91427" marT="45737" marB="45737"/>
                </a:tc>
                <a:extLst>
                  <a:ext uri="{0D108BD9-81ED-4DB2-BD59-A6C34878D82A}">
                    <a16:rowId xmlns="" xmlns:a16="http://schemas.microsoft.com/office/drawing/2014/main" val="10003"/>
                  </a:ext>
                </a:extLst>
              </a:tr>
              <a:tr h="277041">
                <a:tc>
                  <a:txBody>
                    <a:bodyPr/>
                    <a:lstStyle/>
                    <a:p>
                      <a:pPr algn="ctr"/>
                      <a:r>
                        <a:rPr lang="tr-TR" sz="1200" b="1" dirty="0" smtClean="0"/>
                        <a:t>MERHAMETLİ OLMAK</a:t>
                      </a:r>
                      <a:endParaRPr lang="tr-TR" sz="1200" b="1" dirty="0"/>
                    </a:p>
                  </a:txBody>
                  <a:tcPr marL="91427" marR="91427" marT="45737" marB="45737"/>
                </a:tc>
                <a:tc>
                  <a:txBody>
                    <a:bodyPr/>
                    <a:lstStyle/>
                    <a:p>
                      <a:pPr algn="ctr"/>
                      <a:r>
                        <a:rPr lang="tr-TR" sz="1200" b="1" dirty="0" smtClean="0"/>
                        <a:t>İŞBİRLİĞİNE YATKINLIK</a:t>
                      </a:r>
                      <a:endParaRPr lang="tr-TR" sz="1200" b="1" dirty="0"/>
                    </a:p>
                  </a:txBody>
                  <a:tcPr marL="91427" marR="91427" marT="45737" marB="45737"/>
                </a:tc>
                <a:extLst>
                  <a:ext uri="{0D108BD9-81ED-4DB2-BD59-A6C34878D82A}">
                    <a16:rowId xmlns="" xmlns:a16="http://schemas.microsoft.com/office/drawing/2014/main" val="10004"/>
                  </a:ext>
                </a:extLst>
              </a:tr>
              <a:tr h="277041">
                <a:tc>
                  <a:txBody>
                    <a:bodyPr/>
                    <a:lstStyle/>
                    <a:p>
                      <a:pPr algn="ctr"/>
                      <a:r>
                        <a:rPr lang="tr-TR" sz="1200" b="1" dirty="0" smtClean="0"/>
                        <a:t>SOĞUKKANLILIK</a:t>
                      </a:r>
                      <a:endParaRPr lang="tr-TR" sz="1200" b="1" dirty="0"/>
                    </a:p>
                  </a:txBody>
                  <a:tcPr marL="91427" marR="91427" marT="45737" marB="45737"/>
                </a:tc>
                <a:tc>
                  <a:txBody>
                    <a:bodyPr/>
                    <a:lstStyle/>
                    <a:p>
                      <a:pPr algn="ctr"/>
                      <a:r>
                        <a:rPr lang="tr-TR" sz="1200" b="1" dirty="0" smtClean="0"/>
                        <a:t>DÜZENLİ OLMAK</a:t>
                      </a:r>
                      <a:endParaRPr lang="tr-TR" sz="1200" b="1" dirty="0"/>
                    </a:p>
                  </a:txBody>
                  <a:tcPr marL="91427" marR="91427" marT="45737" marB="45737"/>
                </a:tc>
                <a:extLst>
                  <a:ext uri="{0D108BD9-81ED-4DB2-BD59-A6C34878D82A}">
                    <a16:rowId xmlns="" xmlns:a16="http://schemas.microsoft.com/office/drawing/2014/main" val="10005"/>
                  </a:ext>
                </a:extLst>
              </a:tr>
              <a:tr h="277041">
                <a:tc>
                  <a:txBody>
                    <a:bodyPr/>
                    <a:lstStyle/>
                    <a:p>
                      <a:pPr algn="ctr"/>
                      <a:r>
                        <a:rPr lang="tr-TR" sz="1200" b="1" dirty="0" smtClean="0"/>
                        <a:t>KARARLILIK</a:t>
                      </a:r>
                      <a:endParaRPr lang="tr-TR" sz="1200" b="1" dirty="0"/>
                    </a:p>
                  </a:txBody>
                  <a:tcPr marL="91427" marR="91427" marT="45737" marB="45737"/>
                </a:tc>
                <a:tc>
                  <a:txBody>
                    <a:bodyPr/>
                    <a:lstStyle/>
                    <a:p>
                      <a:pPr algn="ctr"/>
                      <a:r>
                        <a:rPr lang="tr-TR" sz="1200" b="1" dirty="0" smtClean="0"/>
                        <a:t>YARDIMSEVERLİK</a:t>
                      </a:r>
                      <a:endParaRPr lang="tr-TR" sz="1200" b="1" dirty="0"/>
                    </a:p>
                  </a:txBody>
                  <a:tcPr marL="91427" marR="91427" marT="45737" marB="45737"/>
                </a:tc>
                <a:extLst>
                  <a:ext uri="{0D108BD9-81ED-4DB2-BD59-A6C34878D82A}">
                    <a16:rowId xmlns="" xmlns:a16="http://schemas.microsoft.com/office/drawing/2014/main" val="10006"/>
                  </a:ext>
                </a:extLst>
              </a:tr>
              <a:tr h="277041">
                <a:tc>
                  <a:txBody>
                    <a:bodyPr/>
                    <a:lstStyle/>
                    <a:p>
                      <a:pPr algn="ctr"/>
                      <a:r>
                        <a:rPr lang="tr-TR" sz="1200" b="1" dirty="0" smtClean="0"/>
                        <a:t>TEDBİRLİ OLMAK</a:t>
                      </a:r>
                      <a:endParaRPr lang="tr-TR" sz="1200" b="1" dirty="0"/>
                    </a:p>
                  </a:txBody>
                  <a:tcPr marL="91427" marR="91427" marT="45737" marB="45737"/>
                </a:tc>
                <a:tc>
                  <a:txBody>
                    <a:bodyPr/>
                    <a:lstStyle/>
                    <a:p>
                      <a:pPr algn="ctr"/>
                      <a:r>
                        <a:rPr lang="tr-TR" sz="1200" b="1" dirty="0" smtClean="0"/>
                        <a:t>DUYARLILIK</a:t>
                      </a:r>
                      <a:endParaRPr lang="tr-TR" sz="1200" b="1" dirty="0"/>
                    </a:p>
                  </a:txBody>
                  <a:tcPr marL="91427" marR="91427" marT="45737" marB="45737"/>
                </a:tc>
                <a:extLst>
                  <a:ext uri="{0D108BD9-81ED-4DB2-BD59-A6C34878D82A}">
                    <a16:rowId xmlns="" xmlns:a16="http://schemas.microsoft.com/office/drawing/2014/main" val="10007"/>
                  </a:ext>
                </a:extLst>
              </a:tr>
              <a:tr h="277041">
                <a:tc>
                  <a:txBody>
                    <a:bodyPr/>
                    <a:lstStyle/>
                    <a:p>
                      <a:pPr algn="ctr"/>
                      <a:r>
                        <a:rPr lang="tr-TR" sz="1200" b="1" dirty="0" smtClean="0"/>
                        <a:t>SORUMLULUK SAHİBİ</a:t>
                      </a:r>
                      <a:endParaRPr lang="tr-TR" sz="1200" b="1" dirty="0"/>
                    </a:p>
                  </a:txBody>
                  <a:tcPr marL="91427" marR="91427" marT="45737" marB="45737"/>
                </a:tc>
                <a:tc>
                  <a:txBody>
                    <a:bodyPr/>
                    <a:lstStyle/>
                    <a:p>
                      <a:pPr algn="ctr"/>
                      <a:r>
                        <a:rPr lang="tr-TR" sz="1200" b="1" dirty="0" smtClean="0"/>
                        <a:t>GENİŞ İLGİ ALANLARI</a:t>
                      </a:r>
                      <a:endParaRPr lang="tr-TR" sz="1200" b="1" dirty="0"/>
                    </a:p>
                  </a:txBody>
                  <a:tcPr marL="91427" marR="91427" marT="45737" marB="45737"/>
                </a:tc>
                <a:extLst>
                  <a:ext uri="{0D108BD9-81ED-4DB2-BD59-A6C34878D82A}">
                    <a16:rowId xmlns="" xmlns:a16="http://schemas.microsoft.com/office/drawing/2014/main" val="10008"/>
                  </a:ext>
                </a:extLst>
              </a:tr>
              <a:tr h="277041">
                <a:tc>
                  <a:txBody>
                    <a:bodyPr/>
                    <a:lstStyle/>
                    <a:p>
                      <a:pPr algn="ctr"/>
                      <a:r>
                        <a:rPr lang="tr-TR" sz="1200" b="1" dirty="0" smtClean="0"/>
                        <a:t>YENİLİĞE AÇIKLIK</a:t>
                      </a:r>
                      <a:endParaRPr lang="tr-TR" sz="1200" b="1" dirty="0"/>
                    </a:p>
                  </a:txBody>
                  <a:tcPr marL="91427" marR="91427" marT="45737" marB="45737"/>
                </a:tc>
                <a:tc>
                  <a:txBody>
                    <a:bodyPr/>
                    <a:lstStyle/>
                    <a:p>
                      <a:pPr algn="ctr"/>
                      <a:r>
                        <a:rPr lang="tr-TR" sz="1200" b="1" dirty="0" smtClean="0"/>
                        <a:t>CESARET</a:t>
                      </a:r>
                      <a:endParaRPr lang="tr-TR" sz="1200" b="1" dirty="0">
                        <a:solidFill>
                          <a:srgbClr val="FF0000"/>
                        </a:solidFill>
                      </a:endParaRPr>
                    </a:p>
                  </a:txBody>
                  <a:tcPr marL="91427" marR="91427" marT="45737" marB="45737"/>
                </a:tc>
                <a:extLst>
                  <a:ext uri="{0D108BD9-81ED-4DB2-BD59-A6C34878D82A}">
                    <a16:rowId xmlns="" xmlns:a16="http://schemas.microsoft.com/office/drawing/2014/main" val="10009"/>
                  </a:ext>
                </a:extLst>
              </a:tr>
              <a:tr h="277041">
                <a:tc>
                  <a:txBody>
                    <a:bodyPr/>
                    <a:lstStyle/>
                    <a:p>
                      <a:pPr algn="ctr"/>
                      <a:r>
                        <a:rPr lang="tr-TR" sz="1200" b="1" dirty="0" smtClean="0"/>
                        <a:t>YARATICI, MERAKLI OLMAK</a:t>
                      </a:r>
                      <a:endParaRPr lang="tr-TR" sz="1200" b="1" dirty="0"/>
                    </a:p>
                  </a:txBody>
                  <a:tcPr marL="91427" marR="91427" marT="45737" marB="45737"/>
                </a:tc>
                <a:tc>
                  <a:txBody>
                    <a:bodyPr/>
                    <a:lstStyle/>
                    <a:p>
                      <a:pPr algn="ctr"/>
                      <a:r>
                        <a:rPr lang="tr-TR" sz="1200" b="1" dirty="0" smtClean="0"/>
                        <a:t>DÜRÜSTLÜK</a:t>
                      </a:r>
                      <a:endParaRPr lang="tr-TR" sz="1200" b="1" dirty="0"/>
                    </a:p>
                  </a:txBody>
                  <a:tcPr marL="91427" marR="91427" marT="45737" marB="45737"/>
                </a:tc>
                <a:extLst>
                  <a:ext uri="{0D108BD9-81ED-4DB2-BD59-A6C34878D82A}">
                    <a16:rowId xmlns="" xmlns:a16="http://schemas.microsoft.com/office/drawing/2014/main" val="10010"/>
                  </a:ext>
                </a:extLst>
              </a:tr>
              <a:tr h="277041">
                <a:tc>
                  <a:txBody>
                    <a:bodyPr/>
                    <a:lstStyle/>
                    <a:p>
                      <a:pPr algn="ctr"/>
                      <a:r>
                        <a:rPr lang="tr-TR" sz="1200" b="1" dirty="0" smtClean="0"/>
                        <a:t>YAŞAM SEVİNCİ</a:t>
                      </a:r>
                      <a:endParaRPr lang="tr-TR" sz="1200" b="1" dirty="0"/>
                    </a:p>
                  </a:txBody>
                  <a:tcPr marL="91427" marR="91427" marT="45737" marB="45737"/>
                </a:tc>
                <a:tc>
                  <a:txBody>
                    <a:bodyPr/>
                    <a:lstStyle/>
                    <a:p>
                      <a:pPr algn="ctr"/>
                      <a:r>
                        <a:rPr lang="tr-TR" sz="1200" b="1" dirty="0" smtClean="0"/>
                        <a:t>İYİLİKSEVERLİK</a:t>
                      </a:r>
                      <a:endParaRPr lang="tr-TR" sz="1200" b="1" dirty="0"/>
                    </a:p>
                  </a:txBody>
                  <a:tcPr marL="91427" marR="91427" marT="45737" marB="45737"/>
                </a:tc>
                <a:extLst>
                  <a:ext uri="{0D108BD9-81ED-4DB2-BD59-A6C34878D82A}">
                    <a16:rowId xmlns="" xmlns:a16="http://schemas.microsoft.com/office/drawing/2014/main" val="10011"/>
                  </a:ext>
                </a:extLst>
              </a:tr>
              <a:tr h="277041">
                <a:tc>
                  <a:txBody>
                    <a:bodyPr/>
                    <a:lstStyle/>
                    <a:p>
                      <a:pPr algn="ctr"/>
                      <a:r>
                        <a:rPr lang="tr-TR" sz="1200" b="1" dirty="0" smtClean="0"/>
                        <a:t>AFFEDİCİLİK</a:t>
                      </a:r>
                      <a:endParaRPr lang="tr-TR" sz="1200" b="1" dirty="0"/>
                    </a:p>
                  </a:txBody>
                  <a:tcPr marL="91427" marR="91427" marT="45737" marB="45737"/>
                </a:tc>
                <a:tc>
                  <a:txBody>
                    <a:bodyPr/>
                    <a:lstStyle/>
                    <a:p>
                      <a:pPr algn="ctr"/>
                      <a:r>
                        <a:rPr lang="tr-TR" sz="1200" b="1" dirty="0" smtClean="0"/>
                        <a:t>LİDERLİK</a:t>
                      </a:r>
                      <a:endParaRPr lang="tr-TR" sz="1200" b="1" dirty="0"/>
                    </a:p>
                  </a:txBody>
                  <a:tcPr marL="91427" marR="91427" marT="45737" marB="45737"/>
                </a:tc>
                <a:extLst>
                  <a:ext uri="{0D108BD9-81ED-4DB2-BD59-A6C34878D82A}">
                    <a16:rowId xmlns="" xmlns:a16="http://schemas.microsoft.com/office/drawing/2014/main" val="10012"/>
                  </a:ext>
                </a:extLst>
              </a:tr>
              <a:tr h="277041">
                <a:tc>
                  <a:txBody>
                    <a:bodyPr/>
                    <a:lstStyle/>
                    <a:p>
                      <a:pPr algn="ctr"/>
                      <a:r>
                        <a:rPr lang="tr-TR" sz="1200" b="1" dirty="0" smtClean="0"/>
                        <a:t>ALÇAK GÖNÜLLÜLÜK</a:t>
                      </a:r>
                      <a:endParaRPr lang="tr-TR" sz="1200" b="1" dirty="0"/>
                    </a:p>
                  </a:txBody>
                  <a:tcPr marL="91427" marR="91427" marT="45737" marB="45737"/>
                </a:tc>
                <a:tc>
                  <a:txBody>
                    <a:bodyPr/>
                    <a:lstStyle/>
                    <a:p>
                      <a:pPr algn="ctr"/>
                      <a:r>
                        <a:rPr lang="tr-TR" sz="1200" b="1" dirty="0" smtClean="0"/>
                        <a:t>UMUTLU</a:t>
                      </a:r>
                      <a:endParaRPr lang="tr-TR" sz="1200" b="1" dirty="0"/>
                    </a:p>
                  </a:txBody>
                  <a:tcPr marL="91427" marR="91427" marT="45737" marB="45737"/>
                </a:tc>
                <a:extLst>
                  <a:ext uri="{0D108BD9-81ED-4DB2-BD59-A6C34878D82A}">
                    <a16:rowId xmlns="" xmlns:a16="http://schemas.microsoft.com/office/drawing/2014/main" val="10013"/>
                  </a:ext>
                </a:extLst>
              </a:tr>
              <a:tr h="277041">
                <a:tc>
                  <a:txBody>
                    <a:bodyPr/>
                    <a:lstStyle/>
                    <a:p>
                      <a:pPr algn="ctr"/>
                      <a:r>
                        <a:rPr lang="tr-TR" sz="1200" b="1" dirty="0" smtClean="0"/>
                        <a:t>DEĞERLER/MANEVİYAT</a:t>
                      </a:r>
                      <a:endParaRPr lang="tr-TR" sz="1200" b="1" dirty="0"/>
                    </a:p>
                  </a:txBody>
                  <a:tcPr marL="91427" marR="91427" marT="45737" marB="45737"/>
                </a:tc>
                <a:tc>
                  <a:txBody>
                    <a:bodyPr/>
                    <a:lstStyle/>
                    <a:p>
                      <a:pPr algn="ctr"/>
                      <a:r>
                        <a:rPr lang="tr-TR" sz="1200" b="1" dirty="0" smtClean="0"/>
                        <a:t>MİZAH YETENEĞİ</a:t>
                      </a:r>
                      <a:endParaRPr lang="tr-TR" sz="1200" b="1" dirty="0"/>
                    </a:p>
                  </a:txBody>
                  <a:tcPr marL="91427" marR="91427" marT="45737" marB="45737"/>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646331"/>
          </a:xfrm>
          <a:prstGeom prst="rect">
            <a:avLst/>
          </a:prstGeom>
        </p:spPr>
        <p:txBody>
          <a:bodyPr wrap="square">
            <a:spAutoFit/>
          </a:bodyPr>
          <a:lstStyle/>
          <a:p>
            <a:pPr lvl="0" algn="just"/>
            <a:r>
              <a:rPr lang="tr-TR" b="1" i="1" dirty="0" smtClean="0">
                <a:solidFill>
                  <a:srgbClr val="FF0000"/>
                </a:solidFill>
              </a:rPr>
              <a:t>Travma; </a:t>
            </a:r>
            <a:r>
              <a:rPr lang="tr-TR" dirty="0" smtClean="0">
                <a:solidFill>
                  <a:prstClr val="black"/>
                </a:solidFill>
              </a:rPr>
              <a:t>kişinin hayatını ya da ruhsal dengesini tehdit eden ve duygusal anlamda üstesinden gelmekte zorlandığı olaylar, deneyimler veya durumlardır. </a:t>
            </a:r>
            <a:endParaRPr lang="tr-TR" dirty="0">
              <a:solidFill>
                <a:prstClr val="black"/>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57422" y="1643056"/>
            <a:ext cx="5475458" cy="33799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TRAVMATİK OLAY ANINDA VERİLEN TEPKİLER</a:t>
            </a:r>
          </a:p>
        </p:txBody>
      </p:sp>
      <p:graphicFrame>
        <p:nvGraphicFramePr>
          <p:cNvPr id="4" name="Tablo 1"/>
          <p:cNvGraphicFramePr>
            <a:graphicFrameLocks noGrp="1"/>
          </p:cNvGraphicFramePr>
          <p:nvPr>
            <p:extLst>
              <p:ext uri="{D42A27DB-BD31-4B8C-83A1-F6EECF244321}">
                <p14:modId xmlns:p14="http://schemas.microsoft.com/office/powerpoint/2010/main" xmlns="" val="4002949957"/>
              </p:ext>
            </p:extLst>
          </p:nvPr>
        </p:nvGraphicFramePr>
        <p:xfrm>
          <a:off x="1928794" y="1071552"/>
          <a:ext cx="5878281" cy="3000396"/>
        </p:xfrm>
        <a:graphic>
          <a:graphicData uri="http://schemas.openxmlformats.org/drawingml/2006/table">
            <a:tbl>
              <a:tblPr>
                <a:tableStyleId>{5C22544A-7EE6-4342-B048-85BDC9FD1C3A}</a:tableStyleId>
              </a:tblPr>
              <a:tblGrid>
                <a:gridCol w="2771398"/>
                <a:gridCol w="306312"/>
                <a:gridCol w="2800571"/>
              </a:tblGrid>
              <a:tr h="260904">
                <a:tc>
                  <a:txBody>
                    <a:bodyPr/>
                    <a:lstStyle/>
                    <a:p>
                      <a:pPr algn="ctr">
                        <a:spcAft>
                          <a:spcPts val="0"/>
                        </a:spcAft>
                      </a:pPr>
                      <a:r>
                        <a:rPr lang="tr-TR" sz="1400" b="1" dirty="0">
                          <a:effectLst/>
                        </a:rPr>
                        <a:t>FİZİKSEL</a:t>
                      </a:r>
                      <a:endParaRPr lang="tr-TR" sz="1400" b="1" dirty="0">
                        <a:effectLst/>
                        <a:latin typeface="Calibri"/>
                        <a:ea typeface="Calibri"/>
                        <a:cs typeface="Arial"/>
                      </a:endParaRPr>
                    </a:p>
                  </a:txBody>
                  <a:tcPr marL="0" marR="0" marT="0" marB="0" anchor="b"/>
                </a:tc>
                <a:tc gridSpan="2">
                  <a:txBody>
                    <a:bodyPr/>
                    <a:lstStyle/>
                    <a:p>
                      <a:pPr marL="139700" algn="ctr">
                        <a:spcAft>
                          <a:spcPts val="0"/>
                        </a:spcAft>
                      </a:pPr>
                      <a:r>
                        <a:rPr lang="tr-TR" sz="1400" b="1" dirty="0">
                          <a:effectLst/>
                        </a:rPr>
                        <a:t>ZİHİNSEL</a:t>
                      </a:r>
                      <a:endParaRPr lang="tr-TR" sz="1400" b="1" dirty="0">
                        <a:effectLst/>
                        <a:latin typeface="Calibri"/>
                        <a:ea typeface="Calibri"/>
                        <a:cs typeface="Arial"/>
                      </a:endParaRPr>
                    </a:p>
                  </a:txBody>
                  <a:tcPr marL="0" marR="0" marT="0" marB="0" anchor="b"/>
                </a:tc>
                <a:tc hMerge="1">
                  <a:txBody>
                    <a:bodyPr/>
                    <a:lstStyle/>
                    <a:p>
                      <a:endParaRPr lang="tr-TR"/>
                    </a:p>
                  </a:txBody>
                  <a:tcPr/>
                </a:tc>
              </a:tr>
              <a:tr h="568398">
                <a:tc>
                  <a:txBody>
                    <a:bodyPr/>
                    <a:lstStyle/>
                    <a:p>
                      <a:pPr>
                        <a:spcAft>
                          <a:spcPts val="0"/>
                        </a:spcAft>
                      </a:pPr>
                      <a:r>
                        <a:rPr lang="tr-TR" sz="1400" i="1" dirty="0">
                          <a:effectLst/>
                        </a:rPr>
                        <a:t>Bedenin harekete geçmesi</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Zihnin harekete geçmesi</a:t>
                      </a:r>
                      <a:endParaRPr lang="tr-TR" sz="1400" i="1" dirty="0">
                        <a:effectLst/>
                        <a:latin typeface="Calibri"/>
                        <a:ea typeface="Calibri"/>
                        <a:cs typeface="Arial"/>
                      </a:endParaRPr>
                    </a:p>
                  </a:txBody>
                  <a:tcPr marL="0" marR="0" marT="0" marB="0" anchor="b"/>
                </a:tc>
                <a:tc hMerge="1">
                  <a:txBody>
                    <a:bodyPr/>
                    <a:lstStyle/>
                    <a:p>
                      <a:endParaRPr lang="tr-TR"/>
                    </a:p>
                  </a:txBody>
                  <a:tcPr/>
                </a:tc>
              </a:tr>
              <a:tr h="521808">
                <a:tc>
                  <a:txBody>
                    <a:bodyPr/>
                    <a:lstStyle/>
                    <a:p>
                      <a:pPr>
                        <a:spcAft>
                          <a:spcPts val="0"/>
                        </a:spcAft>
                      </a:pPr>
                      <a:r>
                        <a:rPr lang="tr-TR" sz="1400" dirty="0">
                          <a:effectLst/>
                        </a:rPr>
                        <a:t>•   </a:t>
                      </a:r>
                      <a:r>
                        <a:rPr lang="tr-TR" sz="1400" dirty="0" smtClean="0">
                          <a:effectLst/>
                        </a:rPr>
                        <a:t>Adrenalin/noradrenalin salgısında değişim</a:t>
                      </a:r>
                      <a:endParaRPr lang="tr-TR" sz="1400" dirty="0">
                        <a:effectLst/>
                        <a:latin typeface="Calibri"/>
                        <a:ea typeface="Calibri"/>
                        <a:cs typeface="Arial"/>
                      </a:endParaRPr>
                    </a:p>
                  </a:txBody>
                  <a:tcPr marL="0" marR="0" marT="0" marB="0" anchor="b"/>
                </a:tc>
                <a:tc gridSpan="2">
                  <a:txBody>
                    <a:bodyPr/>
                    <a:lstStyle/>
                    <a:p>
                      <a:pPr marL="139700" marR="0" indent="0" algn="l" defTabSz="914400" rtl="0" eaLnBrk="1" fontAlgn="auto" latinLnBrk="0" hangingPunct="1">
                        <a:lnSpc>
                          <a:spcPct val="100000"/>
                        </a:lnSpc>
                        <a:spcBef>
                          <a:spcPts val="0"/>
                        </a:spcBef>
                        <a:spcAft>
                          <a:spcPts val="0"/>
                        </a:spcAft>
                        <a:buClrTx/>
                        <a:buSzTx/>
                        <a:buFontTx/>
                        <a:buNone/>
                        <a:tabLst/>
                        <a:defRPr/>
                      </a:pPr>
                      <a:r>
                        <a:rPr lang="tr-TR" sz="1400" dirty="0">
                          <a:effectLst/>
                        </a:rPr>
                        <a:t>•   Faydalı olabilecek önceki tecrübeler </a:t>
                      </a:r>
                      <a:r>
                        <a:rPr lang="tr-TR" sz="1400" dirty="0" smtClean="0">
                          <a:effectLst/>
                        </a:rPr>
                        <a:t>ve bilgilerin zihne çağrılması</a:t>
                      </a:r>
                      <a:endParaRPr lang="tr-TR" sz="1400" dirty="0" smtClean="0">
                        <a:effectLst/>
                        <a:latin typeface="+mn-lt"/>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Fiziksel harekete geçme</a:t>
                      </a:r>
                      <a:endParaRPr lang="tr-TR" sz="1400" i="1"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Duyusal farkındalığın artması</a:t>
                      </a:r>
                      <a:endParaRPr lang="tr-TR" sz="1400" dirty="0">
                        <a:effectLst/>
                        <a:latin typeface="Calibri"/>
                        <a:ea typeface="Calibri"/>
                        <a:cs typeface="Arial"/>
                      </a:endParaRPr>
                    </a:p>
                  </a:txBody>
                  <a:tcPr marL="0" marR="0" marT="0" marB="0" anchor="b"/>
                </a:tc>
              </a:tr>
              <a:tr h="270222">
                <a:tc>
                  <a:txBody>
                    <a:bodyPr/>
                    <a:lstStyle/>
                    <a:p>
                      <a:pPr>
                        <a:spcAft>
                          <a:spcPts val="0"/>
                        </a:spcAft>
                      </a:pPr>
                      <a:r>
                        <a:rPr lang="tr-TR" sz="1400" dirty="0">
                          <a:effectLst/>
                        </a:rPr>
                        <a:t>•   Hızlı ve ani tepki verme</a:t>
                      </a:r>
                      <a:endParaRPr lang="tr-TR" sz="1400"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Dikkatin odaklanması</a:t>
                      </a:r>
                      <a:endParaRPr lang="tr-TR" sz="1400" dirty="0">
                        <a:effectLst/>
                        <a:latin typeface="Calibri"/>
                        <a:ea typeface="Calibri"/>
                        <a:cs typeface="Arial"/>
                      </a:endParaRPr>
                    </a:p>
                  </a:txBody>
                  <a:tcPr marL="0" marR="0" marT="0" marB="0" anchor="b"/>
                </a:tc>
              </a:tr>
              <a:tr h="521808">
                <a:tc>
                  <a:txBody>
                    <a:bodyPr/>
                    <a:lstStyle/>
                    <a:p>
                      <a:pPr>
                        <a:spcAft>
                          <a:spcPts val="0"/>
                        </a:spcAft>
                      </a:pPr>
                      <a:r>
                        <a:rPr lang="tr-TR" sz="1400" dirty="0">
                          <a:effectLst/>
                        </a:rPr>
                        <a:t>•   Tehlikeyi bertaraf etmeye hazır </a:t>
                      </a:r>
                      <a:r>
                        <a:rPr lang="tr-TR" sz="1400" dirty="0" smtClean="0">
                          <a:effectLst/>
                        </a:rPr>
                        <a:t>olma</a:t>
                      </a: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Zihnin ve hafızanın canlanması</a:t>
                      </a:r>
                      <a:endParaRPr lang="tr-TR" sz="1400" dirty="0">
                        <a:effectLst/>
                        <a:latin typeface="Calibri"/>
                        <a:ea typeface="Calibri"/>
                        <a:cs typeface="Arial"/>
                      </a:endParaRPr>
                    </a:p>
                  </a:txBody>
                  <a:tcPr marL="0" marR="0" marT="0" marB="0" anchor="b"/>
                </a:tc>
                <a:tc hMerge="1">
                  <a:txBody>
                    <a:bodyPr/>
                    <a:lstStyle/>
                    <a:p>
                      <a:endParaRPr lang="tr-TR"/>
                    </a:p>
                  </a:txBody>
                  <a:tcPr/>
                </a:tc>
              </a:tr>
              <a:tr h="279540">
                <a:tc>
                  <a:txBody>
                    <a:bodyPr/>
                    <a:lstStyle/>
                    <a:p>
                      <a:pPr marL="177800">
                        <a:spcAft>
                          <a:spcPts val="0"/>
                        </a:spcAft>
                      </a:pP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Bilgiyi hızlı işlemeye hazır olma</a:t>
                      </a:r>
                      <a:endParaRPr lang="tr-TR" sz="1400" dirty="0">
                        <a:effectLst/>
                        <a:latin typeface="Calibri"/>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Ağrı/acıyı engelleme/azaltma</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Duyguları bastırma</a:t>
                      </a:r>
                      <a:endParaRPr lang="tr-TR" sz="1400" i="1" dirty="0">
                        <a:effectLst/>
                        <a:latin typeface="Calibri"/>
                        <a:ea typeface="Calibri"/>
                        <a:cs typeface="Arial"/>
                      </a:endParaRPr>
                    </a:p>
                  </a:txBody>
                  <a:tcPr marL="0" marR="0" marT="0" marB="0" anchor="b"/>
                </a:tc>
                <a:tc hMerge="1">
                  <a:txBody>
                    <a:bodyPr/>
                    <a:lstStyle/>
                    <a:p>
                      <a:endParaRPr lang="tr-TR"/>
                    </a:p>
                  </a:txBody>
                  <a:tcPr/>
                </a:tc>
              </a:tr>
            </a:tbl>
          </a:graphicData>
        </a:graphic>
      </p:graphicFrame>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TRAVMATİK OLAY SONRASINDA VERİLEN TEPKİLER</a:t>
            </a:r>
          </a:p>
        </p:txBody>
      </p:sp>
      <p:sp>
        <p:nvSpPr>
          <p:cNvPr id="5" name="Dikdörtgen 2"/>
          <p:cNvSpPr/>
          <p:nvPr/>
        </p:nvSpPr>
        <p:spPr>
          <a:xfrm>
            <a:off x="1571604" y="857238"/>
            <a:ext cx="3571900" cy="3970318"/>
          </a:xfrm>
          <a:prstGeom prst="rect">
            <a:avLst/>
          </a:prstGeom>
          <a:ln>
            <a:solidFill>
              <a:schemeClr val="tx1"/>
            </a:solidFill>
          </a:ln>
        </p:spPr>
        <p:txBody>
          <a:bodyPr wrap="square">
            <a:spAutoFit/>
          </a:bodyPr>
          <a:lstStyle/>
          <a:p>
            <a:pPr marL="171450" lvl="0" indent="-171450" algn="just">
              <a:spcAft>
                <a:spcPts val="0"/>
              </a:spcAft>
              <a:buFont typeface="Arial" pitchFamily="34" charset="0"/>
              <a:buChar char="•"/>
              <a:tabLst>
                <a:tab pos="228600" algn="l"/>
                <a:tab pos="825500" algn="l"/>
              </a:tabLst>
            </a:pPr>
            <a:r>
              <a:rPr lang="tr-TR" sz="1400" dirty="0">
                <a:ea typeface="Arial"/>
                <a:cs typeface="Arial"/>
              </a:rPr>
              <a:t>Kırılganlık, korku, kaygı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İstenmeden tekrarlanan güçlü anılar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Uyku sorunları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Suçluluk duygusu ya da kendini suçlama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Kaçınma davranışları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Konsantrasyon güçlükleri</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Öfke</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Üzüntü</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Bedensel tepkiler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Gerileme (regresyon)</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Olayı tekrar tekrar zihninde canlandırma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Sosyal ilişkilerde sorun yaşama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Anlam ve değerlerde değişim</a:t>
            </a:r>
            <a:endParaRPr lang="tr-TR" sz="1400" dirty="0">
              <a:ea typeface="Calibri"/>
              <a:cs typeface="Arial"/>
            </a:endParaRPr>
          </a:p>
        </p:txBody>
      </p:sp>
      <p:pic>
        <p:nvPicPr>
          <p:cNvPr id="1026" name="Picture 2" descr="C:\Users\dell\Desktop\NX4XNoCN4ShxTjK1AQUE.jpeg"/>
          <p:cNvPicPr>
            <a:picLocks noChangeAspect="1" noChangeArrowheads="1"/>
          </p:cNvPicPr>
          <p:nvPr/>
        </p:nvPicPr>
        <p:blipFill>
          <a:blip r:embed="rId2"/>
          <a:srcRect/>
          <a:stretch>
            <a:fillRect/>
          </a:stretch>
        </p:blipFill>
        <p:spPr bwMode="auto">
          <a:xfrm>
            <a:off x="5286375" y="1214428"/>
            <a:ext cx="3857625" cy="2571750"/>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142976" y="1214428"/>
            <a:ext cx="4429156" cy="3046988"/>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Kişilik ve karakter </a:t>
            </a:r>
            <a:r>
              <a:rPr lang="tr-TR" sz="1600" dirty="0" smtClean="0"/>
              <a:t>gelişiminde sorunlar</a:t>
            </a:r>
            <a:endParaRPr lang="tr-TR" sz="1600" dirty="0"/>
          </a:p>
          <a:p>
            <a:r>
              <a:rPr lang="tr-TR" sz="1600" dirty="0"/>
              <a:t> </a:t>
            </a:r>
          </a:p>
          <a:p>
            <a:pPr marL="171450" lvl="0" indent="-171450">
              <a:buFont typeface="Arial" pitchFamily="34" charset="0"/>
              <a:buChar char="•"/>
            </a:pPr>
            <a:r>
              <a:rPr lang="tr-TR" sz="1600" dirty="0"/>
              <a:t>Dünya ve kendisine ilişkin kötümserlik</a:t>
            </a:r>
          </a:p>
          <a:p>
            <a:r>
              <a:rPr lang="tr-TR" sz="1600" dirty="0"/>
              <a:t> </a:t>
            </a:r>
          </a:p>
          <a:p>
            <a:pPr marL="171450" lvl="0" indent="-171450">
              <a:buFont typeface="Arial" pitchFamily="34" charset="0"/>
              <a:buChar char="•"/>
            </a:pPr>
            <a:r>
              <a:rPr lang="tr-TR" sz="1600" dirty="0"/>
              <a:t>Gelecekte benzer olayların tekrar başına gelebileceğine ilişkin </a:t>
            </a:r>
            <a:r>
              <a:rPr lang="tr-TR" sz="1600" dirty="0" smtClean="0"/>
              <a:t>karamsarlık</a:t>
            </a:r>
            <a:endParaRPr lang="tr-TR" sz="1600" dirty="0"/>
          </a:p>
          <a:p>
            <a:r>
              <a:rPr lang="tr-TR" sz="1600" dirty="0"/>
              <a:t> </a:t>
            </a:r>
          </a:p>
          <a:p>
            <a:pPr marL="171450" lvl="0" indent="-171450">
              <a:buFont typeface="Arial" pitchFamily="34" charset="0"/>
              <a:buChar char="•"/>
            </a:pPr>
            <a:r>
              <a:rPr lang="tr-TR" sz="1600" dirty="0"/>
              <a:t>Diğer insanlarla ilişkilerde sorunlar</a:t>
            </a:r>
          </a:p>
          <a:p>
            <a:r>
              <a:rPr lang="tr-TR" sz="1600" dirty="0"/>
              <a:t> </a:t>
            </a:r>
          </a:p>
          <a:p>
            <a:pPr marL="171450" lvl="0" indent="-171450">
              <a:buFont typeface="Arial" pitchFamily="34" charset="0"/>
              <a:buChar char="•"/>
            </a:pPr>
            <a:r>
              <a:rPr lang="tr-TR" sz="1600" dirty="0"/>
              <a:t>Ahlaki gelişimde sorunlar</a:t>
            </a:r>
          </a:p>
          <a:p>
            <a:r>
              <a:rPr lang="tr-TR" sz="1600" dirty="0"/>
              <a:t> </a:t>
            </a:r>
          </a:p>
          <a:p>
            <a:pPr marL="171450" lvl="0" indent="-171450">
              <a:buFont typeface="Arial" pitchFamily="34" charset="0"/>
              <a:buChar char="•"/>
            </a:pPr>
            <a:r>
              <a:rPr lang="tr-TR" sz="1600" dirty="0"/>
              <a:t>Biyolojik gelişimde </a:t>
            </a:r>
            <a:r>
              <a:rPr lang="tr-TR" sz="1600" dirty="0" smtClean="0"/>
              <a:t>sorunlar</a:t>
            </a:r>
          </a:p>
        </p:txBody>
      </p:sp>
      <p:pic>
        <p:nvPicPr>
          <p:cNvPr id="2050" name="Picture 2" descr="C:\Users\dell\Desktop\indir.png"/>
          <p:cNvPicPr>
            <a:picLocks noChangeAspect="1" noChangeArrowheads="1"/>
          </p:cNvPicPr>
          <p:nvPr/>
        </p:nvPicPr>
        <p:blipFill>
          <a:blip r:embed="rId2"/>
          <a:srcRect/>
          <a:stretch>
            <a:fillRect/>
          </a:stretch>
        </p:blipFill>
        <p:spPr bwMode="auto">
          <a:xfrm>
            <a:off x="6286512" y="785800"/>
            <a:ext cx="1892688" cy="3379800"/>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071538" y="1000114"/>
            <a:ext cx="3786214" cy="3508653"/>
          </a:xfrm>
          <a:prstGeom prst="rect">
            <a:avLst/>
          </a:prstGeom>
          <a:ln>
            <a:solidFill>
              <a:schemeClr val="tx1"/>
            </a:solidFill>
          </a:ln>
        </p:spPr>
        <p:txBody>
          <a:bodyPr wrap="square">
            <a:spAutoFit/>
          </a:bodyPr>
          <a:lstStyle/>
          <a:p>
            <a:pPr lvl="0"/>
            <a:endParaRPr lang="tr-TR" sz="1600" dirty="0" smtClean="0"/>
          </a:p>
          <a:p>
            <a:pPr marL="171450" lvl="0" indent="-171450">
              <a:buFont typeface="Arial" pitchFamily="34" charset="0"/>
              <a:buChar char="•"/>
            </a:pPr>
            <a:r>
              <a:rPr lang="tr-TR" sz="1600" dirty="0" smtClean="0"/>
              <a:t>Duyguların </a:t>
            </a:r>
            <a:r>
              <a:rPr lang="tr-TR" sz="1600" dirty="0"/>
              <a:t>düzenlenmesinde yaşanan sorunlar</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Olumsuz </a:t>
            </a:r>
            <a:r>
              <a:rPr lang="tr-TR" sz="1600" dirty="0"/>
              <a:t>benlik algısı, öz-güven yetersizliği</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Baş </a:t>
            </a:r>
            <a:r>
              <a:rPr lang="tr-TR" sz="1600" dirty="0"/>
              <a:t>etme becerilerinde gerileme</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Öğrenme </a:t>
            </a:r>
            <a:r>
              <a:rPr lang="tr-TR" sz="1600" dirty="0"/>
              <a:t>potansiyelinde düşüş</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Meslek </a:t>
            </a:r>
            <a:r>
              <a:rPr lang="tr-TR" sz="1600" dirty="0"/>
              <a:t>seçimi ve mesleki görevleri yerine getirmede sorunlar</a:t>
            </a:r>
          </a:p>
          <a:p>
            <a:pPr marL="171450" lvl="0" indent="-171450">
              <a:buFont typeface="Arial" pitchFamily="34" charset="0"/>
              <a:buChar char="•"/>
            </a:pPr>
            <a:endParaRPr lang="tr-TR" sz="1400" dirty="0"/>
          </a:p>
        </p:txBody>
      </p:sp>
      <p:pic>
        <p:nvPicPr>
          <p:cNvPr id="3074" name="Picture 2" descr="C:\Users\dell\Desktop\images.png"/>
          <p:cNvPicPr>
            <a:picLocks noChangeAspect="1" noChangeArrowheads="1"/>
          </p:cNvPicPr>
          <p:nvPr/>
        </p:nvPicPr>
        <p:blipFill>
          <a:blip r:embed="rId2"/>
          <a:srcRect/>
          <a:stretch>
            <a:fillRect/>
          </a:stretch>
        </p:blipFill>
        <p:spPr bwMode="auto">
          <a:xfrm>
            <a:off x="5072066" y="1285866"/>
            <a:ext cx="3699468" cy="2071702"/>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GENEL SONUÇLARI</a:t>
            </a:r>
          </a:p>
        </p:txBody>
      </p:sp>
      <p:sp>
        <p:nvSpPr>
          <p:cNvPr id="5" name="Dikdörtgen 11"/>
          <p:cNvSpPr/>
          <p:nvPr/>
        </p:nvSpPr>
        <p:spPr>
          <a:xfrm>
            <a:off x="1285852" y="857238"/>
            <a:ext cx="3286148" cy="4031873"/>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Hastalık ve ölüm (yaralanma, hastalık, ölüm)</a:t>
            </a:r>
          </a:p>
          <a:p>
            <a:r>
              <a:rPr lang="tr-TR" sz="1600" dirty="0"/>
              <a:t> </a:t>
            </a:r>
          </a:p>
          <a:p>
            <a:pPr marL="171450" lvl="0" indent="-171450">
              <a:buFont typeface="Arial" pitchFamily="34" charset="0"/>
              <a:buChar char="•"/>
            </a:pPr>
            <a:r>
              <a:rPr lang="tr-TR" sz="1600" dirty="0"/>
              <a:t>Maddi kayıplar (zarar, yıkım, ekonomik kayıplar)</a:t>
            </a:r>
          </a:p>
          <a:p>
            <a:r>
              <a:rPr lang="tr-TR" sz="1600" dirty="0"/>
              <a:t> </a:t>
            </a:r>
          </a:p>
          <a:p>
            <a:pPr marL="171450" lvl="0" indent="-171450">
              <a:buFont typeface="Arial" pitchFamily="34" charset="0"/>
              <a:buChar char="•"/>
            </a:pPr>
            <a:r>
              <a:rPr lang="tr-TR" sz="1600" dirty="0"/>
              <a:t>Sosyal aksama/karmaşa (altyapı hasarları, hayatta </a:t>
            </a:r>
            <a:r>
              <a:rPr lang="tr-TR" sz="1600" dirty="0" smtClean="0"/>
              <a:t>kalmak için </a:t>
            </a:r>
            <a:r>
              <a:rPr lang="tr-TR" sz="1600" dirty="0"/>
              <a:t>gerekli olan kaynakların olmaması, nüfusun yer değiştirmesi)</a:t>
            </a:r>
          </a:p>
          <a:p>
            <a:r>
              <a:rPr lang="tr-TR" sz="1600" dirty="0"/>
              <a:t> </a:t>
            </a:r>
          </a:p>
          <a:p>
            <a:pPr marL="171450" lvl="0" indent="-171450">
              <a:buFont typeface="Arial" pitchFamily="34" charset="0"/>
              <a:buChar char="•"/>
            </a:pPr>
            <a:r>
              <a:rPr lang="tr-TR" sz="1600" dirty="0"/>
              <a:t>Psikososyal etkiler (stres, zarar veren davranış değişikliği, </a:t>
            </a:r>
            <a:r>
              <a:rPr lang="tr-TR" sz="1600" dirty="0" smtClean="0"/>
              <a:t>psikopatolojik </a:t>
            </a:r>
            <a:r>
              <a:rPr lang="tr-TR" sz="1600" dirty="0"/>
              <a:t>kayıp, yas)</a:t>
            </a:r>
          </a:p>
          <a:p>
            <a:r>
              <a:rPr lang="tr-TR" sz="1600" dirty="0"/>
              <a:t> </a:t>
            </a:r>
          </a:p>
          <a:p>
            <a:pPr marL="171450" indent="-171450">
              <a:buFont typeface="Arial" pitchFamily="34" charset="0"/>
              <a:buChar char="•"/>
            </a:pPr>
            <a:r>
              <a:rPr lang="tr-TR" sz="1600" dirty="0"/>
              <a:t>Sosyoekolojik ve kültürel etkiler</a:t>
            </a:r>
            <a:endParaRPr lang="tr-TR" sz="1600" dirty="0">
              <a:ea typeface="Calibri"/>
              <a:cs typeface="Arial"/>
            </a:endParaRPr>
          </a:p>
        </p:txBody>
      </p:sp>
      <p:pic>
        <p:nvPicPr>
          <p:cNvPr id="4098" name="Picture 2" descr="C:\Users\dell\Desktop\ptsd.jpeg"/>
          <p:cNvPicPr>
            <a:picLocks noChangeAspect="1" noChangeArrowheads="1"/>
          </p:cNvPicPr>
          <p:nvPr/>
        </p:nvPicPr>
        <p:blipFill>
          <a:blip r:embed="rId2" cstate="print"/>
          <a:srcRect/>
          <a:stretch>
            <a:fillRect/>
          </a:stretch>
        </p:blipFill>
        <p:spPr bwMode="auto">
          <a:xfrm>
            <a:off x="4857752" y="1285865"/>
            <a:ext cx="3985097" cy="2241337"/>
          </a:xfrm>
          <a:prstGeom prst="rect">
            <a:avLst/>
          </a:prstGeom>
          <a:noFill/>
        </p:spPr>
      </p:pic>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GÖÇ TRAVMASI VE ÖNLENMESİ</a:t>
            </a:r>
          </a:p>
        </p:txBody>
      </p:sp>
      <p:sp>
        <p:nvSpPr>
          <p:cNvPr id="6" name="Dikdörtgen 5"/>
          <p:cNvSpPr/>
          <p:nvPr/>
        </p:nvSpPr>
        <p:spPr>
          <a:xfrm>
            <a:off x="1214414" y="896183"/>
            <a:ext cx="7670656" cy="3693319"/>
          </a:xfrm>
          <a:prstGeom prst="rect">
            <a:avLst/>
          </a:prstGeom>
        </p:spPr>
        <p:txBody>
          <a:bodyPr wrap="square">
            <a:spAutoFit/>
          </a:bodyPr>
          <a:lstStyle/>
          <a:p>
            <a:pPr algn="just"/>
            <a:r>
              <a:rPr lang="tr-TR" dirty="0" smtClean="0"/>
              <a:t>Göç; siyasal, ekonomik, dinî, sosyal ve diğer nedenlerle kişilerin veya toplulukların hayatlarının tamamını ya da bir kısmını geçirmek üzere mevcut yaşamlarını sürdürdükleri yerden başka bir yere yerleşmek koşuluyla yer değiştirmesidir.</a:t>
            </a:r>
          </a:p>
          <a:p>
            <a:pPr algn="just"/>
            <a:r>
              <a:rPr lang="tr-TR" dirty="0" smtClean="0"/>
              <a:t> </a:t>
            </a:r>
          </a:p>
          <a:p>
            <a:pPr algn="just"/>
            <a:r>
              <a:rPr lang="tr-TR" dirty="0" smtClean="0"/>
              <a:t>Göç, gönüllü ya da zorunlu sebeplerle gerçekleşebilmektedir. Milyonlarca insan silahlı çatışmalar, doğal afetler, siyasal veya ekonomik sebeplerle doğup büyüdüğü toprakları terk edebilmektedir.</a:t>
            </a:r>
          </a:p>
          <a:p>
            <a:pPr algn="just"/>
            <a:r>
              <a:rPr lang="tr-TR" dirty="0" smtClean="0"/>
              <a:t> </a:t>
            </a:r>
          </a:p>
          <a:p>
            <a:pPr algn="just"/>
            <a:r>
              <a:rPr lang="tr-TR" dirty="0" smtClean="0"/>
              <a:t>Göçteki yer değiştirme uluslararası bir sınırı geçmek biçiminde olduğu gibi aynı ülke içinde de olabilir. Göçün biçimi (gönüllü / zorunlu, geçici / sürekli, iç / dış, bireysel / kitlesel vb.) ne olursa olsun her türlü nüfus hareketleri (mülteciler, sığınmacılar, ülke içinde yerinden edilmişler, sürülmüşler, ekonomik göçmenler vb.) göç tanımı içinde kendine yer bulur.</a:t>
            </a:r>
            <a:endParaRPr lang="tr-TR" dirty="0"/>
          </a:p>
        </p:txBody>
      </p:sp>
    </p:spTree>
    <p:extLst>
      <p:ext uri="{BB962C8B-B14F-4D97-AF65-F5344CB8AC3E}">
        <p14:creationId xmlns=""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3980</TotalTime>
  <Words>876</Words>
  <Application>Microsoft Office PowerPoint</Application>
  <PresentationFormat>Ekran Gösterisi (16:9)</PresentationFormat>
  <Paragraphs>281</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217</cp:revision>
  <dcterms:created xsi:type="dcterms:W3CDTF">2017-11-01T05:55:49Z</dcterms:created>
  <dcterms:modified xsi:type="dcterms:W3CDTF">2021-10-18T10:55:55Z</dcterms:modified>
</cp:coreProperties>
</file>