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7"/>
  </p:notesMasterIdLst>
  <p:sldIdLst>
    <p:sldId id="349" r:id="rId2"/>
    <p:sldId id="366" r:id="rId3"/>
    <p:sldId id="367" r:id="rId4"/>
    <p:sldId id="368" r:id="rId5"/>
    <p:sldId id="369" r:id="rId6"/>
    <p:sldId id="370" r:id="rId7"/>
    <p:sldId id="371" r:id="rId8"/>
    <p:sldId id="372" r:id="rId9"/>
    <p:sldId id="344" r:id="rId10"/>
    <p:sldId id="354" r:id="rId11"/>
    <p:sldId id="355" r:id="rId12"/>
    <p:sldId id="373" r:id="rId13"/>
    <p:sldId id="376" r:id="rId14"/>
    <p:sldId id="374" r:id="rId15"/>
    <p:sldId id="375" r:id="rId1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54625034"/>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5741" y="2073769"/>
            <a:ext cx="311455" cy="324036"/>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84510" y="2673666"/>
            <a:ext cx="370500" cy="346621"/>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428860" y="1142990"/>
            <a:ext cx="4104456" cy="1938992"/>
          </a:xfrm>
          <a:prstGeom prst="rect">
            <a:avLst/>
          </a:prstGeom>
          <a:noFill/>
        </p:spPr>
        <p:txBody>
          <a:bodyPr wrap="square" rtlCol="0">
            <a:spAutoFit/>
          </a:bodyPr>
          <a:lstStyle/>
          <a:p>
            <a:pPr algn="ctr"/>
            <a:r>
              <a:rPr lang="tr-TR" sz="2400" b="1" dirty="0" smtClean="0">
                <a:solidFill>
                  <a:srgbClr val="FF0000"/>
                </a:solidFill>
              </a:rPr>
              <a:t>DOĞAL AFET </a:t>
            </a:r>
          </a:p>
          <a:p>
            <a:pPr algn="ctr"/>
            <a:r>
              <a:rPr lang="tr-TR" sz="2400" b="1" dirty="0" smtClean="0">
                <a:solidFill>
                  <a:srgbClr val="FF0000"/>
                </a:solidFill>
              </a:rPr>
              <a:t>TRAVMASI VE ÖNLENMESİ</a:t>
            </a:r>
          </a:p>
          <a:p>
            <a:pPr algn="ctr"/>
            <a:r>
              <a:rPr lang="tr-TR" sz="2400" b="1" dirty="0" smtClean="0">
                <a:solidFill>
                  <a:srgbClr val="FF0000"/>
                </a:solidFill>
              </a:rPr>
              <a:t>(</a:t>
            </a:r>
            <a:r>
              <a:rPr lang="tr-TR" sz="2400" b="1" dirty="0" smtClean="0">
                <a:solidFill>
                  <a:srgbClr val="FF0000"/>
                </a:solidFill>
              </a:rPr>
              <a:t>ÖĞRETMEN</a:t>
            </a:r>
            <a:r>
              <a:rPr lang="tr-TR" sz="2400" b="1" dirty="0" smtClean="0">
                <a:solidFill>
                  <a:srgbClr val="FF0000"/>
                </a:solidFill>
              </a:rPr>
              <a:t>LERE </a:t>
            </a:r>
            <a:r>
              <a:rPr lang="tr-TR" sz="2400" b="1" dirty="0" smtClean="0">
                <a:solidFill>
                  <a:srgbClr val="FF0000"/>
                </a:solidFill>
              </a:rPr>
              <a:t>YÖNELİK)</a:t>
            </a:r>
            <a:endParaRPr lang="tr-TR" sz="24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059832" y="3096716"/>
            <a:ext cx="3421117" cy="1924378"/>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751468" y="3093983"/>
            <a:ext cx="3023037" cy="2049517"/>
          </a:xfrm>
          <a:prstGeom prst="rect">
            <a:avLst/>
          </a:prstGeom>
          <a:noFill/>
          <a:extLst>
            <a:ext uri="{909E8E84-426E-40DD-AFC4-6F175D3DCCD1}">
              <a14:hiddenFill xmlns="" xmlns:a14="http://schemas.microsoft.com/office/drawing/2010/main">
                <a:solidFill>
                  <a:srgbClr val="FFFFFF"/>
                </a:solidFill>
              </a14:hiddenFill>
            </a:ext>
          </a:extLst>
        </p:spPr>
      </p:pic>
      <p:pic>
        <p:nvPicPr>
          <p:cNvPr id="17" name="Picture 2" descr="D:\Users\Hp\Desktop\dogal-afetler.pn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786446" y="285734"/>
            <a:ext cx="3181081" cy="17859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DOĞAL AFET TRAVMASI VE ÖNLENMESİ</a:t>
            </a:r>
          </a:p>
        </p:txBody>
      </p:sp>
      <p:sp>
        <p:nvSpPr>
          <p:cNvPr id="6" name="Dikdörtgen 5"/>
          <p:cNvSpPr/>
          <p:nvPr/>
        </p:nvSpPr>
        <p:spPr>
          <a:xfrm>
            <a:off x="1214414" y="785800"/>
            <a:ext cx="6503665" cy="3970318"/>
          </a:xfrm>
          <a:prstGeom prst="rect">
            <a:avLst/>
          </a:prstGeom>
        </p:spPr>
        <p:txBody>
          <a:bodyPr wrap="square">
            <a:spAutoFit/>
          </a:bodyPr>
          <a:lstStyle/>
          <a:p>
            <a:r>
              <a:rPr lang="tr-TR" dirty="0" smtClean="0"/>
              <a:t>Doğal afetler doğrudan veya dolaylı olarak bireysel ve toplumsal etkilere sahiptir. Doğal afetler toplumsal yaşamı olumsuz etkileyeceği gibi can kaybına da neden olabilmektedir. Afetler yüksek oranda can kaybına neden olmakla birlikte toplumdaki bireylerin sağlık, beslenme, iş, barınma ve eğitim koşullarını etkileyerek yaşam standartlarını en aza indirmektedir.</a:t>
            </a:r>
          </a:p>
          <a:p>
            <a:r>
              <a:rPr lang="tr-TR" dirty="0" smtClean="0"/>
              <a:t> </a:t>
            </a:r>
          </a:p>
          <a:p>
            <a:r>
              <a:rPr lang="tr-TR" dirty="0" smtClean="0"/>
              <a:t>Doğal afetlerin bireyler ve toplum üzerine genel etkileri; eğitim, sağlık ve barınma faaliyetlerinin gerçekleştirilememesi; elektrik, su, iletişim ve ulaşım gibi hizmetlerin kesintiye uğraması; tarım ve endüstriyel üretim için hammadde eksikliği ve ithalat-ihracat faaliyetlerinin azalması; işsizlik, ekonomik sıkıntı ve kamu maliyesinde açık oluşması olarak sıralanabilmektedir.</a:t>
            </a:r>
            <a:br>
              <a:rPr lang="tr-TR" dirty="0" smtClean="0"/>
            </a:br>
            <a:endParaRPr lang="tr-TR" dirty="0" smtClean="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DOĞAL AFET TRAVMASI VE ÖNLENMESİ</a:t>
            </a:r>
          </a:p>
        </p:txBody>
      </p:sp>
      <p:sp>
        <p:nvSpPr>
          <p:cNvPr id="6" name="Dikdörtgen 5"/>
          <p:cNvSpPr/>
          <p:nvPr/>
        </p:nvSpPr>
        <p:spPr>
          <a:xfrm>
            <a:off x="1098425" y="843558"/>
            <a:ext cx="4545145" cy="4278094"/>
          </a:xfrm>
          <a:prstGeom prst="rect">
            <a:avLst/>
          </a:prstGeom>
        </p:spPr>
        <p:txBody>
          <a:bodyPr wrap="square">
            <a:spAutoFit/>
          </a:bodyPr>
          <a:lstStyle/>
          <a:p>
            <a:r>
              <a:rPr lang="tr-TR" sz="1600" dirty="0" smtClean="0"/>
              <a:t>Doğal afetler bireylerde, şaşkınlık, panik hâli oluşturma, salgın hastalıklara yakalanma riski, yaralanma ve ölümlere neden olmakla birlikte toplumda ve yerleşim yerlerinde büyük kayıplar meydana getirebilir. </a:t>
            </a:r>
          </a:p>
          <a:p>
            <a:endParaRPr lang="tr-TR" sz="1600" dirty="0" smtClean="0"/>
          </a:p>
          <a:p>
            <a:r>
              <a:rPr lang="tr-TR" sz="1600" dirty="0" smtClean="0"/>
              <a:t>Doğal afetler yıkıcı etkilerinin yanı sıra toplumsal gelişim hızını da yavaşlatmaktadır. Afetler doğrudan ölüm, hastalık, mimari yapının yıkılması, altyapı sistemlerinin kesintiye uğraması ve geçim sorunu gibi etkilere sahiptir. </a:t>
            </a:r>
          </a:p>
          <a:p>
            <a:endParaRPr lang="tr-TR" sz="1600" dirty="0" smtClean="0"/>
          </a:p>
          <a:p>
            <a:r>
              <a:rPr lang="tr-TR" sz="1600" dirty="0" smtClean="0"/>
              <a:t>Ayrıca yoksulluk ve açlığı iyileştirmeyi, eğitim, sağlık, güvenlik ve alt-yapı hizmetlerine yönelik yatırımları da engelleyerek ekonomik kriz, politik ve sosyal çatışmalar, hastalık ve çevresel bozulma gibi sıkıntıları beraberinde getirebilmektedir. </a:t>
            </a:r>
          </a:p>
        </p:txBody>
      </p:sp>
      <p:pic>
        <p:nvPicPr>
          <p:cNvPr id="5123" name="Picture 3" descr="C:\Users\dell\Desktop\depositphotos_107674000-stock-illustration-home-insurance-business-set-vector.jpg"/>
          <p:cNvPicPr>
            <a:picLocks noChangeAspect="1" noChangeArrowheads="1"/>
          </p:cNvPicPr>
          <p:nvPr/>
        </p:nvPicPr>
        <p:blipFill>
          <a:blip r:embed="rId2"/>
          <a:srcRect/>
          <a:stretch>
            <a:fillRect/>
          </a:stretch>
        </p:blipFill>
        <p:spPr bwMode="auto">
          <a:xfrm>
            <a:off x="5786428" y="1285866"/>
            <a:ext cx="2928958" cy="2928958"/>
          </a:xfrm>
          <a:prstGeom prst="rect">
            <a:avLst/>
          </a:prstGeom>
          <a:noFill/>
        </p:spPr>
      </p:pic>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DOĞAL AFET TRAVMASI VE ÖNLENMESİ</a:t>
            </a:r>
          </a:p>
        </p:txBody>
      </p:sp>
      <p:sp>
        <p:nvSpPr>
          <p:cNvPr id="6" name="Dikdörtgen 5"/>
          <p:cNvSpPr/>
          <p:nvPr/>
        </p:nvSpPr>
        <p:spPr>
          <a:xfrm>
            <a:off x="1098425" y="843558"/>
            <a:ext cx="6902599" cy="4278094"/>
          </a:xfrm>
          <a:prstGeom prst="rect">
            <a:avLst/>
          </a:prstGeom>
        </p:spPr>
        <p:txBody>
          <a:bodyPr wrap="square">
            <a:spAutoFit/>
          </a:bodyPr>
          <a:lstStyle/>
          <a:p>
            <a:pPr algn="just"/>
            <a:r>
              <a:rPr lang="tr-TR" sz="1600" b="1" dirty="0" smtClean="0"/>
              <a:t>Öğretmenlerin Yapması Gerekenler</a:t>
            </a:r>
            <a:r>
              <a:rPr lang="tr-TR" sz="1600" dirty="0" smtClean="0"/>
              <a:t> </a:t>
            </a:r>
          </a:p>
          <a:p>
            <a:pPr algn="just"/>
            <a:endParaRPr lang="tr-TR" sz="1600" dirty="0" smtClean="0"/>
          </a:p>
          <a:p>
            <a:pPr lvl="0" algn="just"/>
            <a:r>
              <a:rPr lang="tr-TR" sz="1600" dirty="0" smtClean="0"/>
              <a:t>-Öncelikle öğrencilerin kendilerini güvende hissetmelerini sağlamalı ve yaşadıkları durumla ilgili kendilerine destek oldukları hissettirilmelidir.</a:t>
            </a:r>
          </a:p>
          <a:p>
            <a:pPr lvl="0" algn="just"/>
            <a:endParaRPr lang="tr-TR" sz="1600" dirty="0" smtClean="0"/>
          </a:p>
          <a:p>
            <a:pPr lvl="0" algn="just"/>
            <a:r>
              <a:rPr lang="tr-TR" sz="1600" dirty="0" smtClean="0"/>
              <a:t>-Yaşadıkları olaydan etkilenebileceklerinin farkına varmaları sağlanarak birtakım fizyolojik tepkiler, duygu, düşünce ve davranışsal değişimler gösterebilecekleri ve bunları açığa çıkarmalarının normalleşme sürecinde gerekliliği ifade edilmelidir.</a:t>
            </a:r>
          </a:p>
          <a:p>
            <a:pPr lvl="0" algn="just"/>
            <a:endParaRPr lang="tr-TR" sz="1600" dirty="0" smtClean="0"/>
          </a:p>
          <a:p>
            <a:pPr lvl="0" algn="just"/>
            <a:r>
              <a:rPr lang="tr-TR" sz="1600" dirty="0" smtClean="0"/>
              <a:t>-Olaydan kendisinin de etkilendiğini veya etkilenebileceğini öğretmen de açıkça dile getirip duygu, düşünce ve davranışlarını paylaşmalıdır.</a:t>
            </a:r>
          </a:p>
          <a:p>
            <a:pPr algn="just"/>
            <a:r>
              <a:rPr lang="tr-TR" sz="1600" dirty="0" smtClean="0"/>
              <a:t> </a:t>
            </a:r>
            <a:endParaRPr lang="tr-TR" sz="1600" dirty="0" smtClean="0"/>
          </a:p>
          <a:p>
            <a:pPr lvl="0" algn="just"/>
            <a:r>
              <a:rPr lang="tr-TR" sz="1600" dirty="0" smtClean="0"/>
              <a:t>-Bulunduğu bölgenin alışkanlıklarına göre onların anlayabileceği şekilde yaşanan olay ve kayıpla ilgili yapılacak olanlar ifade edilmelidir (baş sağlığı gibi).</a:t>
            </a:r>
          </a:p>
          <a:p>
            <a:pPr algn="just"/>
            <a:r>
              <a:rPr lang="tr-TR" sz="1600" dirty="0" smtClean="0"/>
              <a:t> </a:t>
            </a:r>
          </a:p>
          <a:p>
            <a:pPr lvl="0" algn="just"/>
            <a:r>
              <a:rPr lang="tr-TR" sz="1600" dirty="0" smtClean="0"/>
              <a:t>-Olayla ilgili bir durum, yaşantı veya anı şimdiki zaman ekleri ile değil de geçmiş zaman ekleri ile ifade edilmelidir (</a:t>
            </a:r>
            <a:r>
              <a:rPr lang="tr-TR" sz="1600" dirty="0" err="1" smtClean="0"/>
              <a:t>di</a:t>
            </a:r>
            <a:r>
              <a:rPr lang="tr-TR" sz="1600" dirty="0" smtClean="0"/>
              <a:t>/</a:t>
            </a:r>
            <a:r>
              <a:rPr lang="tr-TR" sz="1600" dirty="0" err="1" smtClean="0"/>
              <a:t>miş’li</a:t>
            </a:r>
            <a:r>
              <a:rPr lang="tr-TR" sz="1600" dirty="0" smtClean="0"/>
              <a:t> geçmiş zaman ekleri).</a:t>
            </a:r>
            <a:endParaRPr lang="tr-TR" sz="1600" dirty="0" smtClean="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DOĞAL AFET TRAVMASI VE ÖNLENMESİ</a:t>
            </a:r>
          </a:p>
        </p:txBody>
      </p:sp>
      <p:sp>
        <p:nvSpPr>
          <p:cNvPr id="6" name="Dikdörtgen 5"/>
          <p:cNvSpPr/>
          <p:nvPr/>
        </p:nvSpPr>
        <p:spPr>
          <a:xfrm>
            <a:off x="1098425" y="843558"/>
            <a:ext cx="6902599" cy="3539430"/>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pPr algn="just"/>
            <a:endParaRPr lang="tr-TR" sz="1600" dirty="0" smtClean="0"/>
          </a:p>
          <a:p>
            <a:pPr lvl="0" algn="just"/>
            <a:r>
              <a:rPr lang="tr-TR" sz="1600" dirty="0" smtClean="0"/>
              <a:t>-Yaşa uygun açıklamalar yapılmalı, soyut kavramlardan kaçınmalı ve birlikte bu zor durumun üstesinden gelineceği vurgusu yapılmalıdır.</a:t>
            </a:r>
          </a:p>
          <a:p>
            <a:pPr algn="just"/>
            <a:r>
              <a:rPr lang="tr-TR" sz="1600" dirty="0" smtClean="0"/>
              <a:t> </a:t>
            </a:r>
          </a:p>
          <a:p>
            <a:pPr lvl="0" algn="just"/>
            <a:r>
              <a:rPr lang="tr-TR" sz="1600" dirty="0" smtClean="0"/>
              <a:t>-Öğrencilerin olayla ilgili konuşmalarına ve soru sormalarına izin verilerek duygularını açıklamalarına fırsat verilmelidir.</a:t>
            </a:r>
          </a:p>
          <a:p>
            <a:pPr algn="just"/>
            <a:r>
              <a:rPr lang="tr-TR" sz="1600" dirty="0" smtClean="0"/>
              <a:t> </a:t>
            </a:r>
          </a:p>
          <a:p>
            <a:pPr algn="just"/>
            <a:r>
              <a:rPr lang="tr-TR" sz="1600" dirty="0" smtClean="0"/>
              <a:t>-Olay sonrası kayıplar yaşandıysa yas tepkileri olacaktır. Bu tepkiler esnasında hayatın bir şekilde devam ettiği vurgulanmalıdır. Korku, kaygı, çaresizlik ve okula devamsızlık gibi psikososyal belirtiler olduğunda yaşamın devamlılığı konusunda birliktelik için okulun önemli bir araç olduğu belirtilmelidir.</a:t>
            </a:r>
          </a:p>
          <a:p>
            <a:pPr algn="just"/>
            <a:r>
              <a:rPr lang="tr-TR" sz="1600" dirty="0" smtClean="0"/>
              <a:t> </a:t>
            </a:r>
          </a:p>
          <a:p>
            <a:pPr lvl="0" algn="just"/>
            <a:r>
              <a:rPr lang="tr-TR" sz="1600" dirty="0" smtClean="0"/>
              <a:t>-Gerektiği durumlarda öğrencilerin profesyonel destek almaları sağlanmalıdır.</a:t>
            </a:r>
            <a:endParaRPr lang="tr-TR" sz="1600" dirty="0" smtClean="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DOĞAL AFET TRAVMASI VE ÖNLENMESİ</a:t>
            </a:r>
          </a:p>
        </p:txBody>
      </p:sp>
      <p:graphicFrame>
        <p:nvGraphicFramePr>
          <p:cNvPr id="7" name="6 Tablo"/>
          <p:cNvGraphicFramePr>
            <a:graphicFrameLocks noGrp="1"/>
          </p:cNvGraphicFramePr>
          <p:nvPr/>
        </p:nvGraphicFramePr>
        <p:xfrm>
          <a:off x="1285852" y="785800"/>
          <a:ext cx="7572428" cy="4275528"/>
        </p:xfrm>
        <a:graphic>
          <a:graphicData uri="http://schemas.openxmlformats.org/drawingml/2006/table">
            <a:tbl>
              <a:tblPr firstRow="1" bandRow="1">
                <a:tableStyleId>{5C22544A-7EE6-4342-B048-85BDC9FD1C3A}</a:tableStyleId>
              </a:tblPr>
              <a:tblGrid>
                <a:gridCol w="3266538"/>
                <a:gridCol w="4305890"/>
              </a:tblGrid>
              <a:tr h="38603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OLUMLU BAŞ ETME YÖNTEMLERİ</a:t>
                      </a:r>
                    </a:p>
                    <a:p>
                      <a:pPr algn="ctr"/>
                      <a:endParaRPr lang="tr-TR" sz="1400" dirty="0"/>
                    </a:p>
                  </a:txBody>
                  <a:tcPr/>
                </a:tc>
                <a:tc hMerge="1">
                  <a:txBody>
                    <a:bodyPr/>
                    <a:lstStyle/>
                    <a:p>
                      <a:endParaRPr lang="tr-TR"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Oyun Oynamak </a:t>
                      </a:r>
                    </a:p>
                  </a:txBody>
                  <a:tcPr/>
                </a:tc>
                <a:tc>
                  <a:txBody>
                    <a:bodyPr/>
                    <a:lstStyle/>
                    <a:p>
                      <a:r>
                        <a:rPr lang="tr-TR" sz="1400" dirty="0" smtClean="0"/>
                        <a:t>Akraba Ziyareti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Spor Yapmak </a:t>
                      </a:r>
                    </a:p>
                  </a:txBody>
                  <a:tcPr/>
                </a:tc>
                <a:tc>
                  <a:txBody>
                    <a:bodyPr/>
                    <a:lstStyle/>
                    <a:p>
                      <a:r>
                        <a:rPr lang="tr-TR" sz="1400" dirty="0" smtClean="0"/>
                        <a:t>Video İzlemek </a:t>
                      </a:r>
                      <a:endParaRPr lang="tr-TR" sz="1400" dirty="0"/>
                    </a:p>
                  </a:txBody>
                  <a:tcPr/>
                </a:tc>
              </a:tr>
              <a:tr h="313114">
                <a:tc>
                  <a:txBody>
                    <a:bodyPr/>
                    <a:lstStyle/>
                    <a:p>
                      <a:r>
                        <a:rPr lang="tr-TR" sz="1400" dirty="0" smtClean="0"/>
                        <a:t>Kitap Okumak</a:t>
                      </a:r>
                      <a:endParaRPr lang="tr-TR" sz="1400" dirty="0"/>
                    </a:p>
                  </a:txBody>
                  <a:tcPr/>
                </a:tc>
                <a:tc>
                  <a:txBody>
                    <a:bodyPr/>
                    <a:lstStyle/>
                    <a:p>
                      <a:r>
                        <a:rPr lang="tr-TR" sz="1400" dirty="0" smtClean="0"/>
                        <a:t>Ailenizle Yemek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Arkadaşlarla Vakit Geçirmek </a:t>
                      </a:r>
                    </a:p>
                  </a:txBody>
                  <a:tcPr/>
                </a:tc>
                <a:tc>
                  <a:txBody>
                    <a:bodyPr/>
                    <a:lstStyle/>
                    <a:p>
                      <a:r>
                        <a:rPr lang="tr-TR" sz="1400" dirty="0" smtClean="0"/>
                        <a:t>Bisiklete Binmek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Seyahat Etmek </a:t>
                      </a:r>
                    </a:p>
                  </a:txBody>
                  <a:tcPr/>
                </a:tc>
                <a:tc>
                  <a:txBody>
                    <a:bodyPr/>
                    <a:lstStyle/>
                    <a:p>
                      <a:r>
                        <a:rPr lang="tr-TR" sz="1400" dirty="0" smtClean="0"/>
                        <a:t>Enstrüman Çalmak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Sevdiklerinizle Konuşmak </a:t>
                      </a:r>
                    </a:p>
                  </a:txBody>
                  <a:tcPr/>
                </a:tc>
                <a:tc>
                  <a:txBody>
                    <a:bodyPr/>
                    <a:lstStyle/>
                    <a:p>
                      <a:r>
                        <a:rPr lang="tr-TR" sz="1400" dirty="0" smtClean="0"/>
                        <a:t>Resim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Bulmaca Çözmek </a:t>
                      </a:r>
                    </a:p>
                  </a:txBody>
                  <a:tcPr/>
                </a:tc>
                <a:tc>
                  <a:txBody>
                    <a:bodyPr/>
                    <a:lstStyle/>
                    <a:p>
                      <a:r>
                        <a:rPr lang="tr-TR" sz="1400" dirty="0" smtClean="0"/>
                        <a:t>Günlük Tutmak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 İşleri Yapmak </a:t>
                      </a:r>
                    </a:p>
                  </a:txBody>
                  <a:tcPr/>
                </a:tc>
                <a:tc>
                  <a:txBody>
                    <a:bodyPr/>
                    <a:lstStyle/>
                    <a:p>
                      <a:r>
                        <a:rPr lang="tr-TR" sz="1400" dirty="0" smtClean="0"/>
                        <a:t>Müzik Dinlemek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Balık Tutmak </a:t>
                      </a:r>
                    </a:p>
                  </a:txBody>
                  <a:tcPr/>
                </a:tc>
                <a:tc>
                  <a:txBody>
                    <a:bodyPr/>
                    <a:lstStyle/>
                    <a:p>
                      <a:r>
                        <a:rPr lang="tr-TR" sz="1400" dirty="0" smtClean="0"/>
                        <a:t>Tamir İşleri Yapmak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Ailenizle Konuşmak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Puzzle Yapmak</a:t>
                      </a:r>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Hayvan Beslemek </a:t>
                      </a:r>
                    </a:p>
                  </a:txBody>
                  <a:tcPr/>
                </a:tc>
                <a:tc>
                  <a:txBody>
                    <a:bodyPr/>
                    <a:lstStyle/>
                    <a:p>
                      <a:r>
                        <a:rPr lang="tr-TR" sz="1400" dirty="0" smtClean="0"/>
                        <a:t>Şarkı Söylemek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Piknik Yapmak </a:t>
                      </a:r>
                    </a:p>
                  </a:txBody>
                  <a:tcPr/>
                </a:tc>
                <a:tc>
                  <a:txBody>
                    <a:bodyPr/>
                    <a:lstStyle/>
                    <a:p>
                      <a:r>
                        <a:rPr lang="tr-TR" sz="1400" dirty="0" smtClean="0"/>
                        <a:t>Film İzlemek</a:t>
                      </a:r>
                      <a:endParaRPr lang="tr-TR" sz="1400" dirty="0"/>
                    </a:p>
                  </a:txBody>
                  <a:tcPr/>
                </a:tc>
              </a:tr>
            </a:tbl>
          </a:graphicData>
        </a:graphic>
      </p:graphicFrame>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a16="http://schemas.microsoft.com/office/drawing/2014/main" xmlns=""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a16="http://schemas.microsoft.com/office/drawing/2014/main" xmlns="" val="20000"/>
                    </a:ext>
                  </a:extLst>
                </a:gridCol>
                <a:gridCol w="3607608">
                  <a:extLst>
                    <a:ext uri="{9D8B030D-6E8A-4147-A177-3AD203B41FA5}">
                      <a16:colId xmlns:a16="http://schemas.microsoft.com/office/drawing/2014/main" xmlns=""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a16="http://schemas.microsoft.com/office/drawing/2014/main" xmlns=""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a16="http://schemas.microsoft.com/office/drawing/2014/main" xmlns=""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a16="http://schemas.microsoft.com/office/drawing/2014/main" xmlns=""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a16="http://schemas.microsoft.com/office/drawing/2014/main" xmlns=""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a16="http://schemas.microsoft.com/office/drawing/2014/main" xmlns=""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a16="http://schemas.microsoft.com/office/drawing/2014/main" xmlns=""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a16="http://schemas.microsoft.com/office/drawing/2014/main" xmlns=""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a16="http://schemas.microsoft.com/office/drawing/2014/main" xmlns=""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a16="http://schemas.microsoft.com/office/drawing/2014/main" xmlns=""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a16="http://schemas.microsoft.com/office/drawing/2014/main" xmlns=""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a16="http://schemas.microsoft.com/office/drawing/2014/main" xmlns=""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a16="http://schemas.microsoft.com/office/drawing/2014/main" xmlns=""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a16="http://schemas.microsoft.com/office/drawing/2014/main" xmlns=""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a16="http://schemas.microsoft.com/office/drawing/2014/main" xmlns=""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a16="http://schemas.microsoft.com/office/drawing/2014/main" xmlns="" val="10014"/>
                  </a:ext>
                </a:extLst>
              </a:tr>
            </a:tbl>
          </a:graphicData>
        </a:graphic>
      </p:graphicFrame>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3970318"/>
          </a:xfrm>
          <a:prstGeom prst="rect">
            <a:avLst/>
          </a:prstGeom>
        </p:spPr>
        <p:txBody>
          <a:bodyPr wrap="square">
            <a:spAutoFit/>
          </a:bodyPr>
          <a:lstStyle/>
          <a:p>
            <a:pPr lvl="0" algn="just"/>
            <a:r>
              <a:rPr lang="tr-TR" dirty="0" smtClean="0">
                <a:solidFill>
                  <a:prstClr val="black"/>
                </a:solidFill>
              </a:rPr>
              <a:t>Günlük hayatımızda zaman zaman duygusal olarak ciddi biçimde zorlandığımız dönemler olur. Bizi zorlayan bu yaşantılar değişik biçimlerde ortaya çıkabilir. </a:t>
            </a:r>
          </a:p>
          <a:p>
            <a:pPr lvl="0" algn="just"/>
            <a:endParaRPr lang="tr-TR" dirty="0" smtClean="0">
              <a:solidFill>
                <a:prstClr val="black"/>
              </a:solidFill>
            </a:endParaRPr>
          </a:p>
          <a:p>
            <a:pPr lvl="0" algn="just"/>
            <a:r>
              <a:rPr lang="tr-TR" dirty="0" smtClean="0">
                <a:solidFill>
                  <a:prstClr val="black"/>
                </a:solidFill>
              </a:rPr>
              <a:t>Olumsuz yaşantılar bazen deprem, sel gibi doğal afetler sonucu oluşmakta bazen de savaş, göç, terör, cinsel istismar, trafik kazası, rehin alınma gibi insan eliyle ortaya çıkmaktadır. Bu tür yaşantılara bazen doğrudan maruz kalıyor bazen de tanıklık ederek dolaylı olarak etkilenebiliyoruz. </a:t>
            </a:r>
          </a:p>
          <a:p>
            <a:pPr lvl="0" algn="just"/>
            <a:endParaRPr lang="tr-TR" dirty="0" smtClean="0">
              <a:solidFill>
                <a:prstClr val="black"/>
              </a:solidFill>
            </a:endParaRPr>
          </a:p>
          <a:p>
            <a:pPr lvl="0" algn="just"/>
            <a:r>
              <a:rPr lang="tr-TR" dirty="0" smtClean="0">
                <a:solidFill>
                  <a:prstClr val="black"/>
                </a:solidFill>
              </a:rPr>
              <a:t>Günümüzde kitle iletişim araçlarının yaygınlaşması ile bu tür olaylardan her zamankinden daha fazla haberdar oluyoruz. Dolayısıyla, sadece kendi yaşam alanımızdaki yaşanan travmatik olaylara doğrudan maruz kalmıyor aynı zamanda dünyanın dört bir yanında yaşanan olaylardan da anında haberdar olabiliyoruz. Bazen görece çok az kişinin doğrudan mağdur olduğu travmatik olayların bile genel ruh sağlığını tehdit edici yaygın ve uzun süreli etkileri olabilmektedir.</a:t>
            </a:r>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646331"/>
          </a:xfrm>
          <a:prstGeom prst="rect">
            <a:avLst/>
          </a:prstGeom>
        </p:spPr>
        <p:txBody>
          <a:bodyPr wrap="square">
            <a:spAutoFit/>
          </a:bodyPr>
          <a:lstStyle/>
          <a:p>
            <a:pPr lvl="0" algn="just"/>
            <a:r>
              <a:rPr lang="tr-TR" b="1" i="1" dirty="0" smtClean="0">
                <a:solidFill>
                  <a:srgbClr val="FF0000"/>
                </a:solidFill>
              </a:rPr>
              <a:t>Travma; </a:t>
            </a:r>
            <a:r>
              <a:rPr lang="tr-TR" dirty="0" smtClean="0">
                <a:solidFill>
                  <a:prstClr val="black"/>
                </a:solidFill>
              </a:rPr>
              <a:t>kişinin hayatını ya da ruhsal dengesini tehdit eden ve duygusal anlamda üstesinden gelmekte zorlandığı olaylar, deneyimler veya durumlardır. </a:t>
            </a:r>
            <a:endParaRPr lang="tr-TR" dirty="0">
              <a:solidFill>
                <a:prstClr val="black"/>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57422" y="1643056"/>
            <a:ext cx="5475458" cy="33799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TRAVMATİK OLAY ANINDA VERİLEN TEPKİLER</a:t>
            </a:r>
          </a:p>
        </p:txBody>
      </p:sp>
      <p:graphicFrame>
        <p:nvGraphicFramePr>
          <p:cNvPr id="4" name="Tablo 1"/>
          <p:cNvGraphicFramePr>
            <a:graphicFrameLocks noGrp="1"/>
          </p:cNvGraphicFramePr>
          <p:nvPr>
            <p:extLst>
              <p:ext uri="{D42A27DB-BD31-4B8C-83A1-F6EECF244321}">
                <p14:modId xmlns:p14="http://schemas.microsoft.com/office/powerpoint/2010/main" xmlns="" val="4002949957"/>
              </p:ext>
            </p:extLst>
          </p:nvPr>
        </p:nvGraphicFramePr>
        <p:xfrm>
          <a:off x="1928794" y="1071552"/>
          <a:ext cx="5878281" cy="3000396"/>
        </p:xfrm>
        <a:graphic>
          <a:graphicData uri="http://schemas.openxmlformats.org/drawingml/2006/table">
            <a:tbl>
              <a:tblPr>
                <a:tableStyleId>{5C22544A-7EE6-4342-B048-85BDC9FD1C3A}</a:tableStyleId>
              </a:tblPr>
              <a:tblGrid>
                <a:gridCol w="2771398"/>
                <a:gridCol w="306312"/>
                <a:gridCol w="2800571"/>
              </a:tblGrid>
              <a:tr h="260904">
                <a:tc>
                  <a:txBody>
                    <a:bodyPr/>
                    <a:lstStyle/>
                    <a:p>
                      <a:pPr algn="ctr">
                        <a:spcAft>
                          <a:spcPts val="0"/>
                        </a:spcAft>
                      </a:pPr>
                      <a:r>
                        <a:rPr lang="tr-TR" sz="1400" b="1" dirty="0">
                          <a:effectLst/>
                        </a:rPr>
                        <a:t>FİZİKSEL</a:t>
                      </a:r>
                      <a:endParaRPr lang="tr-TR" sz="1400" b="1" dirty="0">
                        <a:effectLst/>
                        <a:latin typeface="Calibri"/>
                        <a:ea typeface="Calibri"/>
                        <a:cs typeface="Arial"/>
                      </a:endParaRPr>
                    </a:p>
                  </a:txBody>
                  <a:tcPr marL="0" marR="0" marT="0" marB="0" anchor="b"/>
                </a:tc>
                <a:tc gridSpan="2">
                  <a:txBody>
                    <a:bodyPr/>
                    <a:lstStyle/>
                    <a:p>
                      <a:pPr marL="139700" algn="ctr">
                        <a:spcAft>
                          <a:spcPts val="0"/>
                        </a:spcAft>
                      </a:pPr>
                      <a:r>
                        <a:rPr lang="tr-TR" sz="1400" b="1" dirty="0">
                          <a:effectLst/>
                        </a:rPr>
                        <a:t>ZİHİNSEL</a:t>
                      </a:r>
                      <a:endParaRPr lang="tr-TR" sz="1400" b="1" dirty="0">
                        <a:effectLst/>
                        <a:latin typeface="Calibri"/>
                        <a:ea typeface="Calibri"/>
                        <a:cs typeface="Arial"/>
                      </a:endParaRPr>
                    </a:p>
                  </a:txBody>
                  <a:tcPr marL="0" marR="0" marT="0" marB="0" anchor="b"/>
                </a:tc>
                <a:tc hMerge="1">
                  <a:txBody>
                    <a:bodyPr/>
                    <a:lstStyle/>
                    <a:p>
                      <a:endParaRPr lang="tr-TR"/>
                    </a:p>
                  </a:txBody>
                  <a:tcPr/>
                </a:tc>
              </a:tr>
              <a:tr h="568398">
                <a:tc>
                  <a:txBody>
                    <a:bodyPr/>
                    <a:lstStyle/>
                    <a:p>
                      <a:pPr>
                        <a:spcAft>
                          <a:spcPts val="0"/>
                        </a:spcAft>
                      </a:pPr>
                      <a:r>
                        <a:rPr lang="tr-TR" sz="1400" i="1" dirty="0">
                          <a:effectLst/>
                        </a:rPr>
                        <a:t>Bedenin harekete geçmesi</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Zihnin harekete geçmesi</a:t>
                      </a:r>
                      <a:endParaRPr lang="tr-TR" sz="1400" i="1" dirty="0">
                        <a:effectLst/>
                        <a:latin typeface="Calibri"/>
                        <a:ea typeface="Calibri"/>
                        <a:cs typeface="Arial"/>
                      </a:endParaRPr>
                    </a:p>
                  </a:txBody>
                  <a:tcPr marL="0" marR="0" marT="0" marB="0" anchor="b"/>
                </a:tc>
                <a:tc hMerge="1">
                  <a:txBody>
                    <a:bodyPr/>
                    <a:lstStyle/>
                    <a:p>
                      <a:endParaRPr lang="tr-TR"/>
                    </a:p>
                  </a:txBody>
                  <a:tcPr/>
                </a:tc>
              </a:tr>
              <a:tr h="521808">
                <a:tc>
                  <a:txBody>
                    <a:bodyPr/>
                    <a:lstStyle/>
                    <a:p>
                      <a:pPr>
                        <a:spcAft>
                          <a:spcPts val="0"/>
                        </a:spcAft>
                      </a:pPr>
                      <a:r>
                        <a:rPr lang="tr-TR" sz="1400" dirty="0">
                          <a:effectLst/>
                        </a:rPr>
                        <a:t>•   </a:t>
                      </a:r>
                      <a:r>
                        <a:rPr lang="tr-TR" sz="1400" dirty="0" smtClean="0">
                          <a:effectLst/>
                        </a:rPr>
                        <a:t>Adrenalin/noradrenalin salgısında değişim</a:t>
                      </a:r>
                      <a:endParaRPr lang="tr-TR" sz="1400" dirty="0">
                        <a:effectLst/>
                        <a:latin typeface="Calibri"/>
                        <a:ea typeface="Calibri"/>
                        <a:cs typeface="Arial"/>
                      </a:endParaRPr>
                    </a:p>
                  </a:txBody>
                  <a:tcPr marL="0" marR="0" marT="0" marB="0" anchor="b"/>
                </a:tc>
                <a:tc gridSpan="2">
                  <a:txBody>
                    <a:bodyPr/>
                    <a:lstStyle/>
                    <a:p>
                      <a:pPr marL="139700" marR="0" indent="0" algn="l" defTabSz="914400" rtl="0" eaLnBrk="1" fontAlgn="auto" latinLnBrk="0" hangingPunct="1">
                        <a:lnSpc>
                          <a:spcPct val="100000"/>
                        </a:lnSpc>
                        <a:spcBef>
                          <a:spcPts val="0"/>
                        </a:spcBef>
                        <a:spcAft>
                          <a:spcPts val="0"/>
                        </a:spcAft>
                        <a:buClrTx/>
                        <a:buSzTx/>
                        <a:buFontTx/>
                        <a:buNone/>
                        <a:tabLst/>
                        <a:defRPr/>
                      </a:pPr>
                      <a:r>
                        <a:rPr lang="tr-TR" sz="1400" dirty="0">
                          <a:effectLst/>
                        </a:rPr>
                        <a:t>•   Faydalı olabilecek önceki tecrübeler </a:t>
                      </a:r>
                      <a:r>
                        <a:rPr lang="tr-TR" sz="1400" dirty="0" smtClean="0">
                          <a:effectLst/>
                        </a:rPr>
                        <a:t>ve bilgilerin zihne çağrılması</a:t>
                      </a:r>
                      <a:endParaRPr lang="tr-TR" sz="1400" dirty="0" smtClean="0">
                        <a:effectLst/>
                        <a:latin typeface="+mn-lt"/>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Fiziksel harekete geçme</a:t>
                      </a:r>
                      <a:endParaRPr lang="tr-TR" sz="1400" i="1"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Duyusal farkındalığın artması</a:t>
                      </a:r>
                      <a:endParaRPr lang="tr-TR" sz="1400" dirty="0">
                        <a:effectLst/>
                        <a:latin typeface="Calibri"/>
                        <a:ea typeface="Calibri"/>
                        <a:cs typeface="Arial"/>
                      </a:endParaRPr>
                    </a:p>
                  </a:txBody>
                  <a:tcPr marL="0" marR="0" marT="0" marB="0" anchor="b"/>
                </a:tc>
              </a:tr>
              <a:tr h="270222">
                <a:tc>
                  <a:txBody>
                    <a:bodyPr/>
                    <a:lstStyle/>
                    <a:p>
                      <a:pPr>
                        <a:spcAft>
                          <a:spcPts val="0"/>
                        </a:spcAft>
                      </a:pPr>
                      <a:r>
                        <a:rPr lang="tr-TR" sz="1400" dirty="0">
                          <a:effectLst/>
                        </a:rPr>
                        <a:t>•   Hızlı ve ani tepki verme</a:t>
                      </a:r>
                      <a:endParaRPr lang="tr-TR" sz="1400"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Dikkatin odaklanması</a:t>
                      </a:r>
                      <a:endParaRPr lang="tr-TR" sz="1400" dirty="0">
                        <a:effectLst/>
                        <a:latin typeface="Calibri"/>
                        <a:ea typeface="Calibri"/>
                        <a:cs typeface="Arial"/>
                      </a:endParaRPr>
                    </a:p>
                  </a:txBody>
                  <a:tcPr marL="0" marR="0" marT="0" marB="0" anchor="b"/>
                </a:tc>
              </a:tr>
              <a:tr h="521808">
                <a:tc>
                  <a:txBody>
                    <a:bodyPr/>
                    <a:lstStyle/>
                    <a:p>
                      <a:pPr>
                        <a:spcAft>
                          <a:spcPts val="0"/>
                        </a:spcAft>
                      </a:pPr>
                      <a:r>
                        <a:rPr lang="tr-TR" sz="1400" dirty="0">
                          <a:effectLst/>
                        </a:rPr>
                        <a:t>•   Tehlikeyi bertaraf etmeye hazır </a:t>
                      </a:r>
                      <a:r>
                        <a:rPr lang="tr-TR" sz="1400" dirty="0" smtClean="0">
                          <a:effectLst/>
                        </a:rPr>
                        <a:t>olma</a:t>
                      </a: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Zihnin ve hafızanın canlanması</a:t>
                      </a:r>
                      <a:endParaRPr lang="tr-TR" sz="1400" dirty="0">
                        <a:effectLst/>
                        <a:latin typeface="Calibri"/>
                        <a:ea typeface="Calibri"/>
                        <a:cs typeface="Arial"/>
                      </a:endParaRPr>
                    </a:p>
                  </a:txBody>
                  <a:tcPr marL="0" marR="0" marT="0" marB="0" anchor="b"/>
                </a:tc>
                <a:tc hMerge="1">
                  <a:txBody>
                    <a:bodyPr/>
                    <a:lstStyle/>
                    <a:p>
                      <a:endParaRPr lang="tr-TR"/>
                    </a:p>
                  </a:txBody>
                  <a:tcPr/>
                </a:tc>
              </a:tr>
              <a:tr h="279540">
                <a:tc>
                  <a:txBody>
                    <a:bodyPr/>
                    <a:lstStyle/>
                    <a:p>
                      <a:pPr marL="177800">
                        <a:spcAft>
                          <a:spcPts val="0"/>
                        </a:spcAft>
                      </a:pP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Bilgiyi hızlı işlemeye hazır olma</a:t>
                      </a:r>
                      <a:endParaRPr lang="tr-TR" sz="1400" dirty="0">
                        <a:effectLst/>
                        <a:latin typeface="Calibri"/>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Ağrı/acıyı engelleme/azaltma</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Duyguları bastırma</a:t>
                      </a:r>
                      <a:endParaRPr lang="tr-TR" sz="1400" i="1" dirty="0">
                        <a:effectLst/>
                        <a:latin typeface="Calibri"/>
                        <a:ea typeface="Calibri"/>
                        <a:cs typeface="Arial"/>
                      </a:endParaRPr>
                    </a:p>
                  </a:txBody>
                  <a:tcPr marL="0" marR="0" marT="0" marB="0" anchor="b"/>
                </a:tc>
                <a:tc hMerge="1">
                  <a:txBody>
                    <a:bodyPr/>
                    <a:lstStyle/>
                    <a:p>
                      <a:endParaRPr lang="tr-TR"/>
                    </a:p>
                  </a:txBody>
                  <a:tcPr/>
                </a:tc>
              </a:tr>
            </a:tbl>
          </a:graphicData>
        </a:graphic>
      </p:graphicFrame>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TRAVMATİK OLAY SONRASINDA VERİLEN TEPKİLER</a:t>
            </a:r>
          </a:p>
        </p:txBody>
      </p:sp>
      <p:sp>
        <p:nvSpPr>
          <p:cNvPr id="5" name="Dikdörtgen 2"/>
          <p:cNvSpPr/>
          <p:nvPr/>
        </p:nvSpPr>
        <p:spPr>
          <a:xfrm>
            <a:off x="1571604" y="857238"/>
            <a:ext cx="3571900" cy="3970318"/>
          </a:xfrm>
          <a:prstGeom prst="rect">
            <a:avLst/>
          </a:prstGeom>
          <a:ln>
            <a:solidFill>
              <a:schemeClr val="tx1"/>
            </a:solidFill>
          </a:ln>
        </p:spPr>
        <p:txBody>
          <a:bodyPr wrap="square">
            <a:spAutoFit/>
          </a:bodyPr>
          <a:lstStyle/>
          <a:p>
            <a:pPr marL="171450" lvl="0" indent="-171450" algn="just">
              <a:spcAft>
                <a:spcPts val="0"/>
              </a:spcAft>
              <a:buFont typeface="Arial" pitchFamily="34" charset="0"/>
              <a:buChar char="•"/>
              <a:tabLst>
                <a:tab pos="228600" algn="l"/>
                <a:tab pos="825500" algn="l"/>
              </a:tabLst>
            </a:pPr>
            <a:r>
              <a:rPr lang="tr-TR" sz="1400" dirty="0">
                <a:ea typeface="Arial"/>
                <a:cs typeface="Arial"/>
              </a:rPr>
              <a:t>Kırılganlık, korku, kaygı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İstenmeden tekrarlanan güçlü anılar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Uyku sorunları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Suçluluk duygusu ya da kendini suçlama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Kaçınma davranışları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Konsantrasyon güçlükleri</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Öfke</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Üzüntü</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Bedensel tepkiler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Gerileme (regresyon)</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Olayı tekrar tekrar zihninde canlandırma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Sosyal ilişkilerde sorun yaşama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Anlam ve değerlerde değişim</a:t>
            </a:r>
            <a:endParaRPr lang="tr-TR" sz="1400" dirty="0">
              <a:ea typeface="Calibri"/>
              <a:cs typeface="Arial"/>
            </a:endParaRPr>
          </a:p>
        </p:txBody>
      </p:sp>
      <p:pic>
        <p:nvPicPr>
          <p:cNvPr id="1026" name="Picture 2" descr="C:\Users\dell\Desktop\NX4XNoCN4ShxTjK1AQUE.jpeg"/>
          <p:cNvPicPr>
            <a:picLocks noChangeAspect="1" noChangeArrowheads="1"/>
          </p:cNvPicPr>
          <p:nvPr/>
        </p:nvPicPr>
        <p:blipFill>
          <a:blip r:embed="rId2"/>
          <a:srcRect/>
          <a:stretch>
            <a:fillRect/>
          </a:stretch>
        </p:blipFill>
        <p:spPr bwMode="auto">
          <a:xfrm>
            <a:off x="5286375" y="1214428"/>
            <a:ext cx="3857625" cy="2571750"/>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142976" y="1214428"/>
            <a:ext cx="4429156" cy="3046988"/>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Kişilik ve karakter </a:t>
            </a:r>
            <a:r>
              <a:rPr lang="tr-TR" sz="1600" dirty="0" smtClean="0"/>
              <a:t>gelişiminde sorunlar</a:t>
            </a:r>
            <a:endParaRPr lang="tr-TR" sz="1600" dirty="0"/>
          </a:p>
          <a:p>
            <a:r>
              <a:rPr lang="tr-TR" sz="1600" dirty="0"/>
              <a:t> </a:t>
            </a:r>
          </a:p>
          <a:p>
            <a:pPr marL="171450" lvl="0" indent="-171450">
              <a:buFont typeface="Arial" pitchFamily="34" charset="0"/>
              <a:buChar char="•"/>
            </a:pPr>
            <a:r>
              <a:rPr lang="tr-TR" sz="1600" dirty="0"/>
              <a:t>Dünya ve kendisine ilişkin kötümserlik</a:t>
            </a:r>
          </a:p>
          <a:p>
            <a:r>
              <a:rPr lang="tr-TR" sz="1600" dirty="0"/>
              <a:t> </a:t>
            </a:r>
          </a:p>
          <a:p>
            <a:pPr marL="171450" lvl="0" indent="-171450">
              <a:buFont typeface="Arial" pitchFamily="34" charset="0"/>
              <a:buChar char="•"/>
            </a:pPr>
            <a:r>
              <a:rPr lang="tr-TR" sz="1600" dirty="0"/>
              <a:t>Gelecekte benzer olayların tekrar başına gelebileceğine ilişkin </a:t>
            </a:r>
            <a:r>
              <a:rPr lang="tr-TR" sz="1600" dirty="0" smtClean="0"/>
              <a:t>karamsarlık</a:t>
            </a:r>
            <a:endParaRPr lang="tr-TR" sz="1600" dirty="0"/>
          </a:p>
          <a:p>
            <a:r>
              <a:rPr lang="tr-TR" sz="1600" dirty="0"/>
              <a:t> </a:t>
            </a:r>
          </a:p>
          <a:p>
            <a:pPr marL="171450" lvl="0" indent="-171450">
              <a:buFont typeface="Arial" pitchFamily="34" charset="0"/>
              <a:buChar char="•"/>
            </a:pPr>
            <a:r>
              <a:rPr lang="tr-TR" sz="1600" dirty="0"/>
              <a:t>Diğer insanlarla ilişkilerde sorunlar</a:t>
            </a:r>
          </a:p>
          <a:p>
            <a:r>
              <a:rPr lang="tr-TR" sz="1600" dirty="0"/>
              <a:t> </a:t>
            </a:r>
          </a:p>
          <a:p>
            <a:pPr marL="171450" lvl="0" indent="-171450">
              <a:buFont typeface="Arial" pitchFamily="34" charset="0"/>
              <a:buChar char="•"/>
            </a:pPr>
            <a:r>
              <a:rPr lang="tr-TR" sz="1600" dirty="0"/>
              <a:t>Ahlaki gelişimde sorunlar</a:t>
            </a:r>
          </a:p>
          <a:p>
            <a:r>
              <a:rPr lang="tr-TR" sz="1600" dirty="0"/>
              <a:t> </a:t>
            </a:r>
          </a:p>
          <a:p>
            <a:pPr marL="171450" lvl="0" indent="-171450">
              <a:buFont typeface="Arial" pitchFamily="34" charset="0"/>
              <a:buChar char="•"/>
            </a:pPr>
            <a:r>
              <a:rPr lang="tr-TR" sz="1600" dirty="0"/>
              <a:t>Biyolojik gelişimde </a:t>
            </a:r>
            <a:r>
              <a:rPr lang="tr-TR" sz="1600" dirty="0" smtClean="0"/>
              <a:t>sorunlar</a:t>
            </a:r>
          </a:p>
        </p:txBody>
      </p:sp>
      <p:pic>
        <p:nvPicPr>
          <p:cNvPr id="2050" name="Picture 2" descr="C:\Users\dell\Desktop\indir.png"/>
          <p:cNvPicPr>
            <a:picLocks noChangeAspect="1" noChangeArrowheads="1"/>
          </p:cNvPicPr>
          <p:nvPr/>
        </p:nvPicPr>
        <p:blipFill>
          <a:blip r:embed="rId2"/>
          <a:srcRect/>
          <a:stretch>
            <a:fillRect/>
          </a:stretch>
        </p:blipFill>
        <p:spPr bwMode="auto">
          <a:xfrm>
            <a:off x="6286512" y="785800"/>
            <a:ext cx="1892688" cy="3379800"/>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071538" y="1000114"/>
            <a:ext cx="3786214" cy="3508653"/>
          </a:xfrm>
          <a:prstGeom prst="rect">
            <a:avLst/>
          </a:prstGeom>
          <a:ln>
            <a:solidFill>
              <a:schemeClr val="tx1"/>
            </a:solidFill>
          </a:ln>
        </p:spPr>
        <p:txBody>
          <a:bodyPr wrap="square">
            <a:spAutoFit/>
          </a:bodyPr>
          <a:lstStyle/>
          <a:p>
            <a:pPr lvl="0"/>
            <a:endParaRPr lang="tr-TR" sz="1600" dirty="0" smtClean="0"/>
          </a:p>
          <a:p>
            <a:pPr marL="171450" lvl="0" indent="-171450">
              <a:buFont typeface="Arial" pitchFamily="34" charset="0"/>
              <a:buChar char="•"/>
            </a:pPr>
            <a:r>
              <a:rPr lang="tr-TR" sz="1600" dirty="0" smtClean="0"/>
              <a:t>Duyguların </a:t>
            </a:r>
            <a:r>
              <a:rPr lang="tr-TR" sz="1600" dirty="0"/>
              <a:t>düzenlenmesinde yaşanan sorunlar</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Olumsuz </a:t>
            </a:r>
            <a:r>
              <a:rPr lang="tr-TR" sz="1600" dirty="0"/>
              <a:t>benlik algısı, öz-güven yetersizliği</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Baş </a:t>
            </a:r>
            <a:r>
              <a:rPr lang="tr-TR" sz="1600" dirty="0"/>
              <a:t>etme becerilerinde gerileme</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Öğrenme </a:t>
            </a:r>
            <a:r>
              <a:rPr lang="tr-TR" sz="1600" dirty="0"/>
              <a:t>potansiyelinde düşüş</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Meslek </a:t>
            </a:r>
            <a:r>
              <a:rPr lang="tr-TR" sz="1600" dirty="0"/>
              <a:t>seçimi ve mesleki görevleri yerine getirmede sorunlar</a:t>
            </a:r>
          </a:p>
          <a:p>
            <a:pPr marL="171450" lvl="0" indent="-171450">
              <a:buFont typeface="Arial" pitchFamily="34" charset="0"/>
              <a:buChar char="•"/>
            </a:pPr>
            <a:endParaRPr lang="tr-TR" sz="1400" dirty="0"/>
          </a:p>
        </p:txBody>
      </p:sp>
      <p:pic>
        <p:nvPicPr>
          <p:cNvPr id="3074" name="Picture 2" descr="C:\Users\dell\Desktop\images.png"/>
          <p:cNvPicPr>
            <a:picLocks noChangeAspect="1" noChangeArrowheads="1"/>
          </p:cNvPicPr>
          <p:nvPr/>
        </p:nvPicPr>
        <p:blipFill>
          <a:blip r:embed="rId2"/>
          <a:srcRect/>
          <a:stretch>
            <a:fillRect/>
          </a:stretch>
        </p:blipFill>
        <p:spPr bwMode="auto">
          <a:xfrm>
            <a:off x="5072066" y="1285866"/>
            <a:ext cx="3699468" cy="2071702"/>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GENEL SONUÇLARI</a:t>
            </a:r>
          </a:p>
        </p:txBody>
      </p:sp>
      <p:sp>
        <p:nvSpPr>
          <p:cNvPr id="5" name="Dikdörtgen 11"/>
          <p:cNvSpPr/>
          <p:nvPr/>
        </p:nvSpPr>
        <p:spPr>
          <a:xfrm>
            <a:off x="1285852" y="857238"/>
            <a:ext cx="3286148" cy="4031873"/>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Hastalık ve ölüm (yaralanma, hastalık, ölüm)</a:t>
            </a:r>
          </a:p>
          <a:p>
            <a:r>
              <a:rPr lang="tr-TR" sz="1600" dirty="0"/>
              <a:t> </a:t>
            </a:r>
          </a:p>
          <a:p>
            <a:pPr marL="171450" lvl="0" indent="-171450">
              <a:buFont typeface="Arial" pitchFamily="34" charset="0"/>
              <a:buChar char="•"/>
            </a:pPr>
            <a:r>
              <a:rPr lang="tr-TR" sz="1600" dirty="0"/>
              <a:t>Maddi kayıplar (zarar, yıkım, ekonomik kayıplar)</a:t>
            </a:r>
          </a:p>
          <a:p>
            <a:r>
              <a:rPr lang="tr-TR" sz="1600" dirty="0"/>
              <a:t> </a:t>
            </a:r>
          </a:p>
          <a:p>
            <a:pPr marL="171450" lvl="0" indent="-171450">
              <a:buFont typeface="Arial" pitchFamily="34" charset="0"/>
              <a:buChar char="•"/>
            </a:pPr>
            <a:r>
              <a:rPr lang="tr-TR" sz="1600" dirty="0"/>
              <a:t>Sosyal aksama/karmaşa (altyapı hasarları, hayatta </a:t>
            </a:r>
            <a:r>
              <a:rPr lang="tr-TR" sz="1600" dirty="0" smtClean="0"/>
              <a:t>kalmak için </a:t>
            </a:r>
            <a:r>
              <a:rPr lang="tr-TR" sz="1600" dirty="0"/>
              <a:t>gerekli olan kaynakların olmaması, nüfusun yer değiştirmesi)</a:t>
            </a:r>
          </a:p>
          <a:p>
            <a:r>
              <a:rPr lang="tr-TR" sz="1600" dirty="0"/>
              <a:t> </a:t>
            </a:r>
          </a:p>
          <a:p>
            <a:pPr marL="171450" lvl="0" indent="-171450">
              <a:buFont typeface="Arial" pitchFamily="34" charset="0"/>
              <a:buChar char="•"/>
            </a:pPr>
            <a:r>
              <a:rPr lang="tr-TR" sz="1600" dirty="0"/>
              <a:t>Psikososyal etkiler (stres, zarar veren davranış değişikliği, </a:t>
            </a:r>
            <a:r>
              <a:rPr lang="tr-TR" sz="1600" dirty="0" smtClean="0"/>
              <a:t>psikopatolojik </a:t>
            </a:r>
            <a:r>
              <a:rPr lang="tr-TR" sz="1600" dirty="0"/>
              <a:t>kayıp, yas)</a:t>
            </a:r>
          </a:p>
          <a:p>
            <a:r>
              <a:rPr lang="tr-TR" sz="1600" dirty="0"/>
              <a:t> </a:t>
            </a:r>
          </a:p>
          <a:p>
            <a:pPr marL="171450" indent="-171450">
              <a:buFont typeface="Arial" pitchFamily="34" charset="0"/>
              <a:buChar char="•"/>
            </a:pPr>
            <a:r>
              <a:rPr lang="tr-TR" sz="1600" dirty="0"/>
              <a:t>Sosyoekolojik ve kültürel etkiler</a:t>
            </a:r>
            <a:endParaRPr lang="tr-TR" sz="1600" dirty="0">
              <a:ea typeface="Calibri"/>
              <a:cs typeface="Arial"/>
            </a:endParaRPr>
          </a:p>
        </p:txBody>
      </p:sp>
      <p:pic>
        <p:nvPicPr>
          <p:cNvPr id="4098" name="Picture 2" descr="C:\Users\dell\Desktop\ptsd.jpeg"/>
          <p:cNvPicPr>
            <a:picLocks noChangeAspect="1" noChangeArrowheads="1"/>
          </p:cNvPicPr>
          <p:nvPr/>
        </p:nvPicPr>
        <p:blipFill>
          <a:blip r:embed="rId2" cstate="print"/>
          <a:srcRect/>
          <a:stretch>
            <a:fillRect/>
          </a:stretch>
        </p:blipFill>
        <p:spPr bwMode="auto">
          <a:xfrm>
            <a:off x="4857752" y="1285865"/>
            <a:ext cx="3985097" cy="2241337"/>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DOĞAL AFET TRAVMASI VE ÖNLENMESİ</a:t>
            </a:r>
          </a:p>
        </p:txBody>
      </p:sp>
      <p:sp>
        <p:nvSpPr>
          <p:cNvPr id="6" name="Dikdörtgen 5"/>
          <p:cNvSpPr/>
          <p:nvPr/>
        </p:nvSpPr>
        <p:spPr>
          <a:xfrm>
            <a:off x="1214414" y="896183"/>
            <a:ext cx="7670656" cy="4247317"/>
          </a:xfrm>
          <a:prstGeom prst="rect">
            <a:avLst/>
          </a:prstGeom>
        </p:spPr>
        <p:txBody>
          <a:bodyPr wrap="square">
            <a:spAutoFit/>
          </a:bodyPr>
          <a:lstStyle/>
          <a:p>
            <a:pPr algn="just"/>
            <a:r>
              <a:rPr lang="tr-TR" dirty="0" smtClean="0"/>
              <a:t>Geçmişten günümüze kadar Türkiye’de insanları ve toplumu doğrudan ya da dolaylı olarak etkileyen mal kaybı, yaralanma ve can kaybına neden olan doğal afetlerle sık sık karşılaşılmıştır.</a:t>
            </a:r>
          </a:p>
          <a:p>
            <a:pPr algn="just"/>
            <a:r>
              <a:rPr lang="tr-TR" dirty="0" smtClean="0"/>
              <a:t> </a:t>
            </a:r>
          </a:p>
          <a:p>
            <a:pPr algn="just"/>
            <a:r>
              <a:rPr lang="tr-TR" dirty="0" smtClean="0"/>
              <a:t>Nedeni her ne olursa olsun aniden meydana gelen, tahmin edilemeyen, insanları zor durumda bırakan ve geniş alanlara yayılan doğal afetler başta deprem olmak üzere, heyelanlar, seller, kuraklık ve yangınlar önemli oranda zararlara ve yıkıcı etkilere yol açar.</a:t>
            </a:r>
          </a:p>
          <a:p>
            <a:pPr algn="just"/>
            <a:r>
              <a:rPr lang="tr-TR" dirty="0" smtClean="0"/>
              <a:t> </a:t>
            </a:r>
          </a:p>
          <a:p>
            <a:pPr algn="just"/>
            <a:r>
              <a:rPr lang="tr-TR" dirty="0" smtClean="0"/>
              <a:t>Türkiye, coğrafik konumu, jeolojik yapısı, meteorolojik özellikleri ve tektonik oluşumlardan dolayı çeşitli doğal afetlerin yaşanması olası bir ülkedir.</a:t>
            </a:r>
          </a:p>
          <a:p>
            <a:pPr algn="just"/>
            <a:r>
              <a:rPr lang="tr-TR" dirty="0" smtClean="0"/>
              <a:t> </a:t>
            </a:r>
          </a:p>
          <a:p>
            <a:pPr algn="just"/>
            <a:r>
              <a:rPr lang="tr-TR" dirty="0" smtClean="0"/>
              <a:t>Türkiye mevcut durumundan ötürü fiziksel ve sosyal zarar görme olasılığı yüksek bir ülkedir. Bu nedenle, ülkemizde doğal afetler sonucunda önemli miktarda can kayıpları, yaralanmalar ve mal kayıpları yaşanabilir.</a:t>
            </a:r>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3926</TotalTime>
  <Words>645</Words>
  <Application>Microsoft Office PowerPoint</Application>
  <PresentationFormat>Ekran Gösterisi (16:9)</PresentationFormat>
  <Paragraphs>189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210</cp:revision>
  <dcterms:created xsi:type="dcterms:W3CDTF">2017-11-01T05:55:49Z</dcterms:created>
  <dcterms:modified xsi:type="dcterms:W3CDTF">2021-10-18T10:46:29Z</dcterms:modified>
</cp:coreProperties>
</file>