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8" r:id="rId2"/>
    <p:sldId id="282" r:id="rId3"/>
    <p:sldId id="257" r:id="rId4"/>
    <p:sldId id="258" r:id="rId5"/>
    <p:sldId id="259" r:id="rId6"/>
    <p:sldId id="293" r:id="rId7"/>
    <p:sldId id="294" r:id="rId8"/>
    <p:sldId id="264" r:id="rId9"/>
    <p:sldId id="295" r:id="rId10"/>
    <p:sldId id="296" r:id="rId11"/>
    <p:sldId id="297" r:id="rId12"/>
    <p:sldId id="29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590"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AAC0A-ECF9-4B69-86A4-7D83A66997A3}" type="datetimeFigureOut">
              <a:rPr lang="tr-TR" smtClean="0"/>
              <a:pPr/>
              <a:t>18.10.2021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DDF66-50D9-4EA0-9261-46A9AD6553AD}"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29DDF66-50D9-4EA0-9261-46A9AD6553AD}"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pPr/>
              <a:t>18.10.2021</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18.10.2021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pPr/>
              <a:t>18.10.2021</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pPr/>
              <a:t>18.10.2021</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pPr/>
              <a:t>18.10.2021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pPr/>
              <a:t>18.10.2021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pPr/>
              <a:t>18.10.2021</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18.10.2021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pPr/>
              <a:t>18.10.2021</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pPr/>
              <a:t>18.10.2021</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pPr/>
              <a:t>18.10.2021</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3244" y="1445640"/>
            <a:ext cx="450907" cy="576064"/>
          </a:xfrm>
          <a:prstGeom prst="rect">
            <a:avLst/>
          </a:prstGeom>
          <a:noFill/>
          <a:ln>
            <a:noFill/>
          </a:ln>
        </p:spPr>
      </p:pic>
      <p:sp>
        <p:nvSpPr>
          <p:cNvPr id="4" name="Metin kutusu 3"/>
          <p:cNvSpPr txBox="1"/>
          <p:nvPr/>
        </p:nvSpPr>
        <p:spPr>
          <a:xfrm>
            <a:off x="983595" y="1461557"/>
            <a:ext cx="16940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1" name="Resim 10" descr="D:\Users\Hp\Desktop\google-haritalar-konum-ekleme-nasil-yapilir-1578491639.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0020" y="260648"/>
            <a:ext cx="467177" cy="432048"/>
          </a:xfrm>
          <a:prstGeom prst="rect">
            <a:avLst/>
          </a:prstGeom>
          <a:noFill/>
          <a:ln>
            <a:noFill/>
          </a:ln>
        </p:spPr>
      </p:pic>
      <p:sp>
        <p:nvSpPr>
          <p:cNvPr id="12" name="Metin kutusu 11"/>
          <p:cNvSpPr txBox="1"/>
          <p:nvPr/>
        </p:nvSpPr>
        <p:spPr>
          <a:xfrm>
            <a:off x="910136" y="188640"/>
            <a:ext cx="3465902" cy="923330"/>
          </a:xfrm>
          <a:prstGeom prst="rect">
            <a:avLst/>
          </a:prstGeom>
          <a:noFill/>
        </p:spPr>
        <p:txBody>
          <a:bodyPr wrap="square" rtlCol="0">
            <a:spAutoFit/>
          </a:bodyPr>
          <a:lstStyle/>
          <a:p>
            <a:r>
              <a:rPr lang="tr-TR" dirty="0" smtClean="0">
                <a:latin typeface="Trebuchet MS" pitchFamily="34" charset="0"/>
                <a:cs typeface="Calibri" pitchFamily="34" charset="0"/>
              </a:rPr>
              <a:t>Bahçelievler Mah. Nar Yolu Bulvarı Milli Eğitim Lojmanları Yanı No:17/1 Merkez/NEVŞEHİR</a:t>
            </a:r>
            <a:endParaRPr lang="tr-TR" dirty="0">
              <a:latin typeface="Trebuchet MS" pitchFamily="34" charset="0"/>
              <a:cs typeface="Calibri" pitchFamily="34" charset="0"/>
            </a:endParaRPr>
          </a:p>
        </p:txBody>
      </p:sp>
      <p:pic>
        <p:nvPicPr>
          <p:cNvPr id="13" name="Resim 12" descr="D:\Users\Hp\Desktop\social-media-computer-icons-tulane-university-facebook-drawing-vector-twitter-thumbnail.jp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34052" y="2119408"/>
            <a:ext cx="369290" cy="450611"/>
          </a:xfrm>
          <a:prstGeom prst="rect">
            <a:avLst/>
          </a:prstGeom>
          <a:noFill/>
          <a:ln>
            <a:noFill/>
          </a:ln>
        </p:spPr>
      </p:pic>
      <p:sp>
        <p:nvSpPr>
          <p:cNvPr id="14" name="Metin kutusu 13"/>
          <p:cNvSpPr txBox="1"/>
          <p:nvPr/>
        </p:nvSpPr>
        <p:spPr>
          <a:xfrm>
            <a:off x="983594" y="2077576"/>
            <a:ext cx="1941802" cy="369332"/>
          </a:xfrm>
          <a:prstGeom prst="rect">
            <a:avLst/>
          </a:prstGeom>
          <a:noFill/>
        </p:spPr>
        <p:txBody>
          <a:bodyPr wrap="square" rtlCol="0">
            <a:spAutoFit/>
          </a:bodyPr>
          <a:lstStyle/>
          <a:p>
            <a:r>
              <a:rPr lang="tr-TR" dirty="0" smtClean="0">
                <a:latin typeface="Trebuchet MS" pitchFamily="34" charset="0"/>
              </a:rPr>
              <a:t>@NevsehirRam</a:t>
            </a:r>
            <a:endParaRPr lang="tr-TR" dirty="0">
              <a:latin typeface="Trebuchet MS" pitchFamily="34" charset="0"/>
            </a:endParaRPr>
          </a:p>
        </p:txBody>
      </p:sp>
      <p:pic>
        <p:nvPicPr>
          <p:cNvPr id="1031" name="Picture 7" descr="D:\Users\Hp\Desktop\Facebook_icon.svg.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95742" y="2765025"/>
            <a:ext cx="311455" cy="432048"/>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Metin kutusu 15"/>
          <p:cNvSpPr txBox="1"/>
          <p:nvPr/>
        </p:nvSpPr>
        <p:spPr>
          <a:xfrm>
            <a:off x="983596" y="2734828"/>
            <a:ext cx="1860361" cy="369332"/>
          </a:xfrm>
          <a:prstGeom prst="rect">
            <a:avLst/>
          </a:prstGeom>
          <a:noFill/>
        </p:spPr>
        <p:txBody>
          <a:bodyPr wrap="square" rtlCol="0">
            <a:spAutoFit/>
          </a:bodyPr>
          <a:lstStyle/>
          <a:p>
            <a:r>
              <a:rPr lang="tr-TR" dirty="0" smtClean="0">
                <a:latin typeface="Trebuchet MS" pitchFamily="34" charset="0"/>
              </a:rPr>
              <a:t>Nevşehir Ram</a:t>
            </a:r>
            <a:endParaRPr lang="tr-TR" dirty="0">
              <a:latin typeface="Trebuchet MS" pitchFamily="34" charset="0"/>
            </a:endParaRPr>
          </a:p>
        </p:txBody>
      </p:sp>
      <p:pic>
        <p:nvPicPr>
          <p:cNvPr id="1032" name="Picture 8" descr="D:\Users\Hp\Desktop\unnamed.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84510" y="3564889"/>
            <a:ext cx="370500" cy="46216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Metin kutusu 17"/>
          <p:cNvSpPr txBox="1"/>
          <p:nvPr/>
        </p:nvSpPr>
        <p:spPr>
          <a:xfrm>
            <a:off x="983596" y="3572216"/>
            <a:ext cx="2591877" cy="369332"/>
          </a:xfrm>
          <a:prstGeom prst="rect">
            <a:avLst/>
          </a:prstGeom>
          <a:noFill/>
        </p:spPr>
        <p:txBody>
          <a:bodyPr wrap="square" rtlCol="0">
            <a:spAutoFit/>
          </a:bodyPr>
          <a:lstStyle/>
          <a:p>
            <a:r>
              <a:rPr lang="tr-TR" dirty="0" smtClean="0">
                <a:latin typeface="Trebuchet MS" pitchFamily="34" charset="0"/>
              </a:rPr>
              <a:t>0384 213 05 59</a:t>
            </a:r>
            <a:endParaRPr lang="tr-TR" dirty="0">
              <a:latin typeface="Trebuchet MS" pitchFamily="34" charset="0"/>
            </a:endParaRPr>
          </a:p>
        </p:txBody>
      </p:sp>
      <p:sp>
        <p:nvSpPr>
          <p:cNvPr id="6" name="Metin kutusu 5"/>
          <p:cNvSpPr txBox="1"/>
          <p:nvPr/>
        </p:nvSpPr>
        <p:spPr>
          <a:xfrm>
            <a:off x="3071802" y="1714488"/>
            <a:ext cx="3929090" cy="2246769"/>
          </a:xfrm>
          <a:prstGeom prst="rect">
            <a:avLst/>
          </a:prstGeom>
          <a:noFill/>
        </p:spPr>
        <p:txBody>
          <a:bodyPr wrap="square" rtlCol="0">
            <a:spAutoFit/>
          </a:bodyPr>
          <a:lstStyle/>
          <a:p>
            <a:pPr algn="ctr"/>
            <a:r>
              <a:rPr lang="tr-TR" sz="2800" b="1" dirty="0" smtClean="0">
                <a:solidFill>
                  <a:srgbClr val="FF0000"/>
                </a:solidFill>
              </a:rPr>
              <a:t>PROBLEM </a:t>
            </a:r>
            <a:endParaRPr lang="tr-TR" sz="2800" b="1" dirty="0" smtClean="0">
              <a:solidFill>
                <a:srgbClr val="FF0000"/>
              </a:solidFill>
            </a:endParaRPr>
          </a:p>
          <a:p>
            <a:pPr algn="ctr"/>
            <a:r>
              <a:rPr lang="tr-TR" sz="2800" b="1" dirty="0" smtClean="0">
                <a:solidFill>
                  <a:srgbClr val="FF0000"/>
                </a:solidFill>
              </a:rPr>
              <a:t>ÇÖZME </a:t>
            </a:r>
            <a:r>
              <a:rPr lang="tr-TR" sz="2800" b="1" dirty="0" smtClean="0">
                <a:solidFill>
                  <a:srgbClr val="FF0000"/>
                </a:solidFill>
              </a:rPr>
              <a:t>BECERİLERİ</a:t>
            </a:r>
          </a:p>
          <a:p>
            <a:pPr algn="ctr"/>
            <a:r>
              <a:rPr lang="tr-TR" sz="2800" b="1" dirty="0" smtClean="0">
                <a:solidFill>
                  <a:srgbClr val="FF0000"/>
                </a:solidFill>
              </a:rPr>
              <a:t>(</a:t>
            </a:r>
            <a:r>
              <a:rPr lang="tr-TR" sz="2800" b="1" dirty="0" smtClean="0">
                <a:solidFill>
                  <a:srgbClr val="FF0000"/>
                </a:solidFill>
              </a:rPr>
              <a:t>ÖĞRETMEN</a:t>
            </a:r>
            <a:r>
              <a:rPr lang="tr-TR" sz="2800" b="1" dirty="0" smtClean="0">
                <a:solidFill>
                  <a:srgbClr val="FF0000"/>
                </a:solidFill>
              </a:rPr>
              <a:t>LERE </a:t>
            </a:r>
            <a:r>
              <a:rPr lang="tr-TR" sz="2800" b="1" dirty="0" smtClean="0">
                <a:solidFill>
                  <a:srgbClr val="FF0000"/>
                </a:solidFill>
              </a:rPr>
              <a:t>YÖNELİK)</a:t>
            </a:r>
            <a:endParaRPr lang="tr-TR" sz="2800" b="1" dirty="0">
              <a:solidFill>
                <a:srgbClr val="FF0000"/>
              </a:solidFill>
            </a:endParaRPr>
          </a:p>
        </p:txBody>
      </p:sp>
      <p:pic>
        <p:nvPicPr>
          <p:cNvPr id="2" name="Picture 2" descr="D:\Users\Hp\Desktop\IMG-20201027-WA0011.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714744" y="4286256"/>
            <a:ext cx="3421117" cy="1979908"/>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Users\Hp\Desktop\387-3872599_interview-improving-the-customer-branch-head-development-program.pn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714349" y="4262324"/>
            <a:ext cx="2786082" cy="2238487"/>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2" descr="D:\Users\Hp\Desktop\480-4800084_question-mark-background-png-understanding-the-problem-transparent.png"/>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6119664" y="0"/>
            <a:ext cx="3024336" cy="240648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xmlns=""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71472" y="500042"/>
            <a:ext cx="8143932" cy="5355312"/>
          </a:xfrm>
          <a:prstGeom prst="rect">
            <a:avLst/>
          </a:prstGeom>
        </p:spPr>
        <p:txBody>
          <a:bodyPr wrap="square">
            <a:spAutoFit/>
          </a:bodyPr>
          <a:lstStyle/>
          <a:p>
            <a:r>
              <a:rPr lang="tr-TR" b="1" dirty="0" smtClean="0"/>
              <a:t>3. Hipotezlerin oluşturulması:</a:t>
            </a:r>
            <a:r>
              <a:rPr lang="tr-TR" dirty="0" smtClean="0"/>
              <a:t> Bir hipotezi oluştururken, öğrenci mümkün olan en kısa zamanda, mümkün olduğu kadar çok olasılık düşünmelidir. Hipotezlerin oluşturulması, problemin çözümü ile ilgili yapılabilecek olanların sınırlarını çizer. Hipotez, bilinmeyeler konusunda, bilinen ve yaşanmış deneyimlerle yapılan, tahminlere dayalı geçici önerilerdir. Bu tanım çerçevesinde öğrenciler, her biri öneri niteliğinde olan ve problemin çözümü ile ilgili karar vermeye yardımcı olacak hipotezler geliştirirler.</a:t>
            </a:r>
          </a:p>
          <a:p>
            <a:endParaRPr lang="tr-TR" dirty="0" smtClean="0"/>
          </a:p>
          <a:p>
            <a:r>
              <a:rPr lang="tr-TR" b="1" dirty="0" smtClean="0"/>
              <a:t>Örnek:</a:t>
            </a:r>
            <a:r>
              <a:rPr lang="tr-TR" dirty="0" smtClean="0"/>
              <a:t> Öğrenciler,nüfus artışının nedenlerini belirlemeye yönelik 3 hipotez geliştirirler. Bunlar:</a:t>
            </a:r>
          </a:p>
          <a:p>
            <a:r>
              <a:rPr lang="tr-TR" dirty="0" smtClean="0"/>
              <a:t/>
            </a:r>
            <a:br>
              <a:rPr lang="tr-TR" dirty="0" smtClean="0"/>
            </a:br>
            <a:r>
              <a:rPr lang="tr-TR" dirty="0" smtClean="0"/>
              <a:t>• Eğitimsiz insanların daha fazla sayıda çocuk sahibi olmaları.</a:t>
            </a:r>
            <a:br>
              <a:rPr lang="tr-TR" dirty="0" smtClean="0"/>
            </a:br>
            <a:r>
              <a:rPr lang="tr-TR" dirty="0" smtClean="0"/>
              <a:t>• Sanayileşmiş toplumlarda (Fransa,İsveç,Japonya,…vb) nüfus artışı sorunun bulunmaması.</a:t>
            </a:r>
            <a:br>
              <a:rPr lang="tr-TR" dirty="0" smtClean="0"/>
            </a:br>
            <a:r>
              <a:rPr lang="tr-TR" dirty="0" smtClean="0"/>
              <a:t>• Nüfus artışı sorunu olan ülkelerin aynı zamanda çevre kirliliği, açlık,..vb sorunlarının olması</a:t>
            </a:r>
          </a:p>
          <a:p>
            <a:endParaRPr lang="tr-TR" dirty="0" smtClean="0"/>
          </a:p>
          <a:p>
            <a:endParaRPr lang="tr-TR" dirty="0"/>
          </a:p>
        </p:txBody>
      </p:sp>
    </p:spTree>
    <p:extLst>
      <p:ext uri="{BB962C8B-B14F-4D97-AF65-F5344CB8AC3E}">
        <p14:creationId xmlns="" xmlns:p14="http://schemas.microsoft.com/office/powerpoint/2010/main" val="231919956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71472" y="500042"/>
            <a:ext cx="8143932" cy="4801314"/>
          </a:xfrm>
          <a:prstGeom prst="rect">
            <a:avLst/>
          </a:prstGeom>
        </p:spPr>
        <p:txBody>
          <a:bodyPr wrap="square">
            <a:spAutoFit/>
          </a:bodyPr>
          <a:lstStyle/>
          <a:p>
            <a:r>
              <a:rPr lang="tr-TR" b="1" dirty="0" smtClean="0"/>
              <a:t>4. Problemle ilgili bilgi toplanması:</a:t>
            </a:r>
            <a:r>
              <a:rPr lang="tr-TR" dirty="0" smtClean="0"/>
              <a:t> Bilmediğimiz konuları problemin anlaşılması aşamasında belirledikten sonra , problem çözümünde yararlanılacak uygun kaynaklar belirlenmeli ve onlardan yararlanılmalıdır. Bu aşamanın planlı yürütülmesi gerekir. Çünkü oluşturduğumuz hipotezlerin test edilmesinde elde ettiğimiz bilgilerden ve oluşturduğumuz materyallerden faydalanacağız. Kaynak olarak interneti , konu ile ilgili bir kitabı , konu ile ilgili bir materyali kullanabiliriz. Ancak bunların, konunun bütün yönlerini yansıttığından ve gerçekleri dile getirdiğinden emin olunmalıdır.</a:t>
            </a:r>
          </a:p>
          <a:p>
            <a:endParaRPr lang="tr-TR" dirty="0" smtClean="0"/>
          </a:p>
          <a:p>
            <a:r>
              <a:rPr lang="tr-TR" b="1" dirty="0" smtClean="0"/>
              <a:t>5. Hipotezlerin test edilmesi:</a:t>
            </a:r>
            <a:r>
              <a:rPr lang="tr-TR" dirty="0" smtClean="0"/>
              <a:t> Bu aşamada oluşturulan hipotezler test edilir. Hipotezlerin test edilmesinin amacı ise, gerçekten problemin çözümlerinden biri olup olmayacağını anlamaktır. Bu aşamada toplanan bilgilerden yararlanılır. Öğrenciler hipotezlerin geçerliliğinin gösterilmesi ve test edilmesi konusunda neler yaptıklarını açıklarlar.</a:t>
            </a:r>
          </a:p>
          <a:p>
            <a:endParaRPr lang="tr-TR" dirty="0" smtClean="0"/>
          </a:p>
          <a:p>
            <a:endParaRPr lang="tr-TR" dirty="0"/>
          </a:p>
        </p:txBody>
      </p:sp>
    </p:spTree>
    <p:extLst>
      <p:ext uri="{BB962C8B-B14F-4D97-AF65-F5344CB8AC3E}">
        <p14:creationId xmlns="" xmlns:p14="http://schemas.microsoft.com/office/powerpoint/2010/main" val="231919956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71472" y="500042"/>
            <a:ext cx="8143932" cy="3416320"/>
          </a:xfrm>
          <a:prstGeom prst="rect">
            <a:avLst/>
          </a:prstGeom>
        </p:spPr>
        <p:txBody>
          <a:bodyPr wrap="square">
            <a:spAutoFit/>
          </a:bodyPr>
          <a:lstStyle/>
          <a:p>
            <a:r>
              <a:rPr lang="tr-TR" b="1" dirty="0" smtClean="0"/>
              <a:t>6. Hipotezler arasından en uygun olanının seçilmesi:</a:t>
            </a:r>
            <a:r>
              <a:rPr lang="tr-TR" dirty="0" smtClean="0"/>
              <a:t> Bu aşamada hipotezlerden probleme en uygun olanı seçilir. Hipotezlerle ilgili araştırmalar ve/veya deneyler yapılır. Kanıtlar toplanır. Toplanan bu bilgiler ışığında hipotezlerle ilgili karşılaştırmalar yapılır. Ve problemin çözümüne yönelik en uygun hipotez seçilir.</a:t>
            </a:r>
          </a:p>
          <a:p>
            <a:endParaRPr lang="tr-TR" dirty="0" smtClean="0"/>
          </a:p>
          <a:p>
            <a:r>
              <a:rPr lang="tr-TR" b="1" dirty="0" smtClean="0"/>
              <a:t>7. Genel bir sonuca varma:</a:t>
            </a:r>
            <a:r>
              <a:rPr lang="tr-TR" dirty="0" smtClean="0"/>
              <a:t> Problem çözme yönteminin son aşamasıdır. Hipotezlerin test edilmesinden sonuçlar çıkartılarak genel bir sonuca varılır. Hipotezin probleme ne ölçüde ve nasıl bir anlam kazandırdığına dair yazılı bir rapor hazırlanır.</a:t>
            </a:r>
          </a:p>
          <a:p>
            <a:endParaRPr lang="tr-TR" dirty="0" smtClean="0"/>
          </a:p>
          <a:p>
            <a:endParaRPr lang="tr-TR" dirty="0"/>
          </a:p>
        </p:txBody>
      </p:sp>
      <p:pic>
        <p:nvPicPr>
          <p:cNvPr id="2050" name="Picture 2" descr="C:\Users\dell\Desktop\f1a5b5_16991363fb3a4fc4b5a89025aa1b0de8_mv2.gif"/>
          <p:cNvPicPr>
            <a:picLocks noChangeAspect="1" noChangeArrowheads="1"/>
          </p:cNvPicPr>
          <p:nvPr/>
        </p:nvPicPr>
        <p:blipFill>
          <a:blip r:embed="rId2"/>
          <a:srcRect/>
          <a:stretch>
            <a:fillRect/>
          </a:stretch>
        </p:blipFill>
        <p:spPr bwMode="auto">
          <a:xfrm>
            <a:off x="2643174" y="3357562"/>
            <a:ext cx="4259276" cy="3146888"/>
          </a:xfrm>
          <a:prstGeom prst="rect">
            <a:avLst/>
          </a:prstGeom>
          <a:noFill/>
        </p:spPr>
      </p:pic>
    </p:spTree>
    <p:extLst>
      <p:ext uri="{BB962C8B-B14F-4D97-AF65-F5344CB8AC3E}">
        <p14:creationId xmlns="" xmlns:p14="http://schemas.microsoft.com/office/powerpoint/2010/main" val="231919956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55408" y="271914"/>
            <a:ext cx="7560840" cy="1938992"/>
          </a:xfrm>
          <a:prstGeom prst="rect">
            <a:avLst/>
          </a:prstGeom>
        </p:spPr>
        <p:txBody>
          <a:bodyPr wrap="square">
            <a:spAutoFit/>
          </a:bodyPr>
          <a:lstStyle/>
          <a:p>
            <a:r>
              <a:rPr lang="tr-TR" sz="2000" b="1" i="1" dirty="0" smtClean="0">
                <a:solidFill>
                  <a:srgbClr val="FF0000"/>
                </a:solidFill>
              </a:rPr>
              <a:t>PROBLEM NE DEMEKTİR?</a:t>
            </a:r>
          </a:p>
          <a:p>
            <a:endParaRPr lang="tr-TR" sz="2000" b="1" i="1" dirty="0"/>
          </a:p>
          <a:p>
            <a:r>
              <a:rPr lang="tr-TR" sz="2000" b="1" i="1" dirty="0" smtClean="0"/>
              <a:t>Problem; sizi üzerinde </a:t>
            </a:r>
            <a:r>
              <a:rPr lang="tr-TR" sz="2000" b="1" i="1" dirty="0"/>
              <a:t>düşünmeye zorlayan,</a:t>
            </a:r>
          </a:p>
          <a:p>
            <a:r>
              <a:rPr lang="tr-TR" sz="2000" b="1" i="1" dirty="0" smtClean="0"/>
              <a:t>sizi </a:t>
            </a:r>
            <a:r>
              <a:rPr lang="tr-TR" sz="2000" b="1" i="1" dirty="0"/>
              <a:t>rahatsız </a:t>
            </a:r>
            <a:r>
              <a:rPr lang="tr-TR" sz="2000" b="1" i="1" dirty="0" smtClean="0"/>
              <a:t>eden, hemen </a:t>
            </a:r>
            <a:r>
              <a:rPr lang="tr-TR" sz="2000" b="1" i="1" dirty="0"/>
              <a:t>üstesinden </a:t>
            </a:r>
            <a:r>
              <a:rPr lang="tr-TR" sz="2000" b="1" i="1" dirty="0" smtClean="0"/>
              <a:t>gelemeyeceğiniz, sizi belirsizliğe </a:t>
            </a:r>
            <a:r>
              <a:rPr lang="tr-TR" sz="2000" b="1" i="1" dirty="0"/>
              <a:t>sürükleyebilecek her türlü olay veya </a:t>
            </a:r>
            <a:r>
              <a:rPr lang="tr-TR" sz="2000" b="1" i="1" dirty="0" smtClean="0"/>
              <a:t>durumdur.</a:t>
            </a:r>
            <a:endParaRPr lang="tr-TR" sz="2000" b="1" i="1" dirty="0"/>
          </a:p>
        </p:txBody>
      </p:sp>
      <p:pic>
        <p:nvPicPr>
          <p:cNvPr id="1026" name="Picture 2" descr="D:\Users\Hp\Desktop\pngtree-hand-drawn-cartoon-boys-question-free-map-image_131540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419872" y="1988840"/>
            <a:ext cx="4437633" cy="467739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7337214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59224" y="188640"/>
            <a:ext cx="6984776" cy="4893647"/>
          </a:xfrm>
          <a:prstGeom prst="rect">
            <a:avLst/>
          </a:prstGeom>
        </p:spPr>
        <p:txBody>
          <a:bodyPr wrap="square">
            <a:spAutoFit/>
          </a:bodyPr>
          <a:lstStyle/>
          <a:p>
            <a:r>
              <a:rPr lang="tr-TR" sz="2400" dirty="0"/>
              <a:t>Hayatın doğal unsurlarından biri de problemlerdir. </a:t>
            </a:r>
            <a:r>
              <a:rPr lang="tr-TR" sz="2400" dirty="0" smtClean="0"/>
              <a:t>Problemsiz </a:t>
            </a:r>
            <a:r>
              <a:rPr lang="tr-TR" sz="2400" dirty="0"/>
              <a:t>bir hayat </a:t>
            </a:r>
            <a:r>
              <a:rPr lang="tr-TR" sz="2400" dirty="0" smtClean="0"/>
              <a:t>yaşanması </a:t>
            </a:r>
            <a:r>
              <a:rPr lang="tr-TR" sz="2400" dirty="0"/>
              <a:t>düşünülemez. Hatta, insan yaşamı bu problemlerle canlanır. Problemlerin olmadığı bir dünyada insanlar bir şeyler için çaba harcamaz, canlılık olmaz. </a:t>
            </a:r>
            <a:endParaRPr lang="tr-TR" sz="2400" dirty="0" smtClean="0"/>
          </a:p>
          <a:p>
            <a:endParaRPr lang="tr-TR" sz="2400" dirty="0"/>
          </a:p>
          <a:p>
            <a:r>
              <a:rPr lang="tr-TR" sz="2400" dirty="0" smtClean="0"/>
              <a:t>Problemler </a:t>
            </a:r>
            <a:r>
              <a:rPr lang="tr-TR" sz="2400" dirty="0"/>
              <a:t>hayatımızın </a:t>
            </a:r>
            <a:r>
              <a:rPr lang="tr-TR" sz="2400" dirty="0" smtClean="0"/>
              <a:t>ayrılmaz parçası olduğuna göre yapılması </a:t>
            </a:r>
            <a:r>
              <a:rPr lang="tr-TR" sz="2400" dirty="0"/>
              <a:t>gereken nedir? </a:t>
            </a:r>
            <a:endParaRPr lang="tr-TR" sz="2400" dirty="0" smtClean="0"/>
          </a:p>
          <a:p>
            <a:endParaRPr lang="tr-TR" sz="2400" dirty="0"/>
          </a:p>
          <a:p>
            <a:r>
              <a:rPr lang="tr-TR" sz="2400" dirty="0" smtClean="0"/>
              <a:t>Yapılması </a:t>
            </a:r>
            <a:r>
              <a:rPr lang="tr-TR" sz="2400" dirty="0"/>
              <a:t>gereken </a:t>
            </a:r>
            <a:r>
              <a:rPr lang="tr-TR" sz="2400" dirty="0" smtClean="0"/>
              <a:t> </a:t>
            </a:r>
            <a:r>
              <a:rPr lang="tr-TR" sz="2400" b="1" i="1" dirty="0">
                <a:solidFill>
                  <a:srgbClr val="FF0000"/>
                </a:solidFill>
              </a:rPr>
              <a:t>problemlerle baş etmesini öğrenmektir. </a:t>
            </a:r>
          </a:p>
          <a:p>
            <a:endParaRPr lang="tr-TR" sz="2400" dirty="0"/>
          </a:p>
        </p:txBody>
      </p:sp>
      <p:pic>
        <p:nvPicPr>
          <p:cNvPr id="5" name="Picture 2" descr="D:\Users\Hp\Desktop\480-4800084_question-mark-background-png-understanding-the-problem-transparent.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868144" y="4293096"/>
            <a:ext cx="3024336" cy="240648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4411001"/>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35696" y="476672"/>
            <a:ext cx="6264696" cy="1938992"/>
          </a:xfrm>
          <a:prstGeom prst="rect">
            <a:avLst/>
          </a:prstGeom>
        </p:spPr>
        <p:txBody>
          <a:bodyPr wrap="square">
            <a:spAutoFit/>
          </a:bodyPr>
          <a:lstStyle/>
          <a:p>
            <a:r>
              <a:rPr lang="tr-TR" sz="2400" dirty="0"/>
              <a:t>Problem çözme, belli bir durum çerçevesinde düşünebilme, ne yapılacağına ve nasıl yapılacağına karar verebilme, eldeki imkanları kullanabilme ve bu yolla çözüme ulaşmaktır. </a:t>
            </a:r>
          </a:p>
        </p:txBody>
      </p:sp>
      <p:pic>
        <p:nvPicPr>
          <p:cNvPr id="5" name="Picture 2" descr="D:\Users\Hp\Desktop\como-hacer-crecer-negocio-ideas-rentables-cognitive-psychology-ideas-png-860_58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786165" y="2367849"/>
            <a:ext cx="5872810" cy="447348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42897078"/>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28662" y="548680"/>
            <a:ext cx="7171730" cy="3139321"/>
          </a:xfrm>
          <a:prstGeom prst="rect">
            <a:avLst/>
          </a:prstGeom>
        </p:spPr>
        <p:txBody>
          <a:bodyPr wrap="square">
            <a:spAutoFit/>
          </a:bodyPr>
          <a:lstStyle/>
          <a:p>
            <a:pPr>
              <a:buFont typeface="Wingdings" pitchFamily="2" charset="2"/>
              <a:buChar char="Ø"/>
            </a:pPr>
            <a:r>
              <a:rPr lang="tr-TR" dirty="0" smtClean="0"/>
              <a:t> Problem Çözme Yönteminin amacı öğrencilerin bilimsel problem çözme basamaklarını kullanarak problemleri çözmeye çalışmasını sağlamaktır. Problemlere çok yönlü ve derin bakabilmeyi sağlar.</a:t>
            </a:r>
          </a:p>
          <a:p>
            <a:pPr>
              <a:buFont typeface="Wingdings" pitchFamily="2" charset="2"/>
              <a:buChar char="Ø"/>
            </a:pPr>
            <a:endParaRPr lang="tr-TR" dirty="0" smtClean="0"/>
          </a:p>
          <a:p>
            <a:pPr>
              <a:buFont typeface="Wingdings" pitchFamily="2" charset="2"/>
              <a:buChar char="Ø"/>
            </a:pPr>
            <a:r>
              <a:rPr lang="tr-TR" dirty="0" smtClean="0"/>
              <a:t> Yaparak ve yaşayarak öğrenme ilkesini temele alır. Herhangi bir öğretim kademesinde uygulanabilir. Öğrencilerin edindikleri bilgilerin kalıcılığı diğer yöntemlere göre çok daha fazladır. Motivasyonu ve ilgiyi arttırarak öğrencileri derste tutmayı başarır. bunun temel sebebi öğrencinin aktif olması, yaparak yaşayarak öğrenmesidir. </a:t>
            </a:r>
            <a:endParaRPr lang="tr-TR" dirty="0"/>
          </a:p>
        </p:txBody>
      </p:sp>
      <p:pic>
        <p:nvPicPr>
          <p:cNvPr id="5" name="Picture 2" descr="D:\Users\Hp\Desktop\585-5859910_idea-solution-png-picture-business-problems-transparent-png.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695037" y="3688001"/>
            <a:ext cx="5983908" cy="263011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78159130"/>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00100" y="285728"/>
            <a:ext cx="7715304" cy="5632311"/>
          </a:xfrm>
          <a:prstGeom prst="rect">
            <a:avLst/>
          </a:prstGeom>
        </p:spPr>
        <p:txBody>
          <a:bodyPr wrap="square">
            <a:spAutoFit/>
          </a:bodyPr>
          <a:lstStyle/>
          <a:p>
            <a:pPr>
              <a:buFont typeface="Wingdings" pitchFamily="2" charset="2"/>
              <a:buChar char="Ø"/>
            </a:pPr>
            <a:r>
              <a:rPr lang="tr-TR" dirty="0" smtClean="0"/>
              <a:t> Öğrenci üst düzey düşünme becerileri kullanır. Aktif katılım ve akıl yürütme gibi süreçlerin işlediği problem çözme yöntemi, karmaşık problemlerin çözümünde etkili olarak kullanılır.</a:t>
            </a:r>
          </a:p>
          <a:p>
            <a:r>
              <a:rPr lang="tr-TR" dirty="0" smtClean="0"/>
              <a:t> </a:t>
            </a:r>
          </a:p>
          <a:p>
            <a:pPr>
              <a:buFont typeface="Wingdings" pitchFamily="2" charset="2"/>
              <a:buChar char="Ø"/>
            </a:pPr>
            <a:r>
              <a:rPr lang="tr-TR" dirty="0" smtClean="0"/>
              <a:t> Öğrenci uygulama ve üzeri bilişsel hedef basamaklarını problem çözerken kullanır. Bu da çok yönlü gelişmeyi sağlar. Öğrenci bilimsel düşünme becerilerini de problemin çözümünde kullanır ve bu çözüm basamaklarını hayatının diğer alanlarında karşılaştığı problemleri çözmek için de kullanabilir. </a:t>
            </a:r>
          </a:p>
          <a:p>
            <a:endParaRPr lang="tr-TR" dirty="0" smtClean="0"/>
          </a:p>
          <a:p>
            <a:pPr>
              <a:buFont typeface="Wingdings" pitchFamily="2" charset="2"/>
              <a:buChar char="Ø"/>
            </a:pPr>
            <a:r>
              <a:rPr lang="tr-TR" dirty="0" smtClean="0"/>
              <a:t> Öğrenci merkezdedir, öğretmen öğrencinin çözüme ulaşmasını sağlayacak rehber görevindedir. Öğrencide problemi çözmek için ilgi ve merak oluşur, bu da problemi çözmek için gerekli güdülenmeyi sağlar.</a:t>
            </a:r>
          </a:p>
          <a:p>
            <a:pPr>
              <a:buFont typeface="Wingdings" pitchFamily="2" charset="2"/>
              <a:buChar char="Ø"/>
            </a:pPr>
            <a:endParaRPr lang="tr-TR" dirty="0" smtClean="0"/>
          </a:p>
          <a:p>
            <a:pPr>
              <a:buFont typeface="Wingdings" pitchFamily="2" charset="2"/>
              <a:buChar char="Ø"/>
            </a:pPr>
            <a:r>
              <a:rPr lang="tr-TR" dirty="0" smtClean="0"/>
              <a:t> Tümdengelim ve tümevarım yöntemleri kullanılır. Öğrencilerin sorumluluk almalarını sağlar. Öğrenci probleme bilimsel çözüm basamaklarını kullanarak ulaştığı sürece tümdengelim veya tümevarım yöntemlerinden hangisini kullandığının bir önemi yoktur. Öğrenci çözüme ulaşma yolunda esnektir. </a:t>
            </a:r>
          </a:p>
          <a:p>
            <a:pPr>
              <a:buFont typeface="Wingdings" pitchFamily="2" charset="2"/>
              <a:buChar char="Ø"/>
            </a:pPr>
            <a:endParaRPr lang="tr-TR" dirty="0"/>
          </a:p>
        </p:txBody>
      </p:sp>
    </p:spTree>
    <p:extLst>
      <p:ext uri="{BB962C8B-B14F-4D97-AF65-F5344CB8AC3E}">
        <p14:creationId xmlns="" xmlns:p14="http://schemas.microsoft.com/office/powerpoint/2010/main" val="231919956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14348" y="117693"/>
            <a:ext cx="8001056" cy="6740307"/>
          </a:xfrm>
          <a:prstGeom prst="rect">
            <a:avLst/>
          </a:prstGeom>
        </p:spPr>
        <p:txBody>
          <a:bodyPr wrap="square">
            <a:spAutoFit/>
          </a:bodyPr>
          <a:lstStyle/>
          <a:p>
            <a:pPr>
              <a:buFont typeface="Wingdings" pitchFamily="2" charset="2"/>
              <a:buChar char="Ø"/>
            </a:pPr>
            <a:r>
              <a:rPr lang="tr-TR" dirty="0" smtClean="0"/>
              <a:t> Sınıf içinde veya sınıf dışında uygulanabilir. Bireysel veya grup çalışmaları şeklinde yapılabilir. Bu açıdan oldukça esnek bir yöntemdir. </a:t>
            </a:r>
          </a:p>
          <a:p>
            <a:endParaRPr lang="tr-TR" dirty="0" smtClean="0"/>
          </a:p>
          <a:p>
            <a:pPr>
              <a:buFont typeface="Wingdings" pitchFamily="2" charset="2"/>
              <a:buChar char="Ø"/>
            </a:pPr>
            <a:r>
              <a:rPr lang="tr-TR" dirty="0" smtClean="0"/>
              <a:t> Modern, öğrenci merkezli ve çağın gereklerini karşılayan bir yöntemdir. İlerlemeci ve yeniden kurmacı eğitim felsefesine sahip eğitimcilerin uygulayacağı bir yöntemdir. </a:t>
            </a:r>
          </a:p>
          <a:p>
            <a:r>
              <a:rPr lang="tr-TR" dirty="0" smtClean="0"/>
              <a:t/>
            </a:r>
            <a:br>
              <a:rPr lang="tr-TR" dirty="0" smtClean="0"/>
            </a:br>
            <a:r>
              <a:rPr lang="tr-TR" b="1" dirty="0" smtClean="0"/>
              <a:t>Problem Çözme Basamakları</a:t>
            </a:r>
          </a:p>
          <a:p>
            <a:endParaRPr lang="tr-TR" dirty="0" smtClean="0"/>
          </a:p>
          <a:p>
            <a:r>
              <a:rPr lang="tr-TR" dirty="0" smtClean="0"/>
              <a:t>       1. Problemin belirlenmesi.</a:t>
            </a:r>
          </a:p>
          <a:p>
            <a:r>
              <a:rPr lang="tr-TR" dirty="0" smtClean="0"/>
              <a:t/>
            </a:r>
            <a:br>
              <a:rPr lang="tr-TR" dirty="0" smtClean="0"/>
            </a:br>
            <a:r>
              <a:rPr lang="tr-TR" dirty="0" smtClean="0"/>
              <a:t>       2. Problemin anlaşılması.</a:t>
            </a:r>
          </a:p>
          <a:p>
            <a:r>
              <a:rPr lang="tr-TR" dirty="0" smtClean="0"/>
              <a:t/>
            </a:r>
            <a:br>
              <a:rPr lang="tr-TR" dirty="0" smtClean="0"/>
            </a:br>
            <a:r>
              <a:rPr lang="tr-TR" dirty="0" smtClean="0"/>
              <a:t>       3. Problem için hipotezlerin oluşturulması.</a:t>
            </a:r>
          </a:p>
          <a:p>
            <a:r>
              <a:rPr lang="tr-TR" dirty="0" smtClean="0"/>
              <a:t/>
            </a:r>
            <a:br>
              <a:rPr lang="tr-TR" dirty="0" smtClean="0"/>
            </a:br>
            <a:r>
              <a:rPr lang="tr-TR" dirty="0" smtClean="0"/>
              <a:t>       4. Problemle ilgili bilgi toplanması.</a:t>
            </a:r>
          </a:p>
          <a:p>
            <a:r>
              <a:rPr lang="tr-TR" dirty="0" smtClean="0"/>
              <a:t/>
            </a:r>
            <a:br>
              <a:rPr lang="tr-TR" dirty="0" smtClean="0"/>
            </a:br>
            <a:r>
              <a:rPr lang="tr-TR" dirty="0" smtClean="0"/>
              <a:t>       5. Hipotezlerin test edilmesi.</a:t>
            </a:r>
          </a:p>
          <a:p>
            <a:r>
              <a:rPr lang="tr-TR" dirty="0" smtClean="0"/>
              <a:t/>
            </a:r>
            <a:br>
              <a:rPr lang="tr-TR" dirty="0" smtClean="0"/>
            </a:br>
            <a:r>
              <a:rPr lang="tr-TR" dirty="0" smtClean="0"/>
              <a:t>       6. Hipotezler arasından deney ve karşılaştırmalar yoluyla probleme en uygun olanın seçilmesi ve uygulanması.</a:t>
            </a:r>
          </a:p>
          <a:p>
            <a:r>
              <a:rPr lang="tr-TR" dirty="0" smtClean="0"/>
              <a:t/>
            </a:r>
            <a:br>
              <a:rPr lang="tr-TR" dirty="0" smtClean="0"/>
            </a:br>
            <a:r>
              <a:rPr lang="tr-TR" dirty="0" smtClean="0"/>
              <a:t>       7. Hipotezlerin test edilmesinden sonuçlar çıkararak genel bir sonuca varılması.</a:t>
            </a:r>
          </a:p>
        </p:txBody>
      </p:sp>
    </p:spTree>
    <p:extLst>
      <p:ext uri="{BB962C8B-B14F-4D97-AF65-F5344CB8AC3E}">
        <p14:creationId xmlns="" xmlns:p14="http://schemas.microsoft.com/office/powerpoint/2010/main" val="231919956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71472" y="500042"/>
            <a:ext cx="8143932" cy="6186309"/>
          </a:xfrm>
          <a:prstGeom prst="rect">
            <a:avLst/>
          </a:prstGeom>
        </p:spPr>
        <p:txBody>
          <a:bodyPr wrap="square">
            <a:spAutoFit/>
          </a:bodyPr>
          <a:lstStyle/>
          <a:p>
            <a:endParaRPr lang="tr-TR" b="1" i="1" dirty="0" smtClean="0"/>
          </a:p>
          <a:p>
            <a:endParaRPr lang="tr-TR" dirty="0" smtClean="0"/>
          </a:p>
          <a:p>
            <a:r>
              <a:rPr lang="tr-TR" dirty="0" smtClean="0"/>
              <a:t> </a:t>
            </a:r>
            <a:r>
              <a:rPr lang="tr-TR" b="1" dirty="0" smtClean="0"/>
              <a:t>1.Problemin Belirlemesi:</a:t>
            </a:r>
            <a:r>
              <a:rPr lang="tr-TR" dirty="0" smtClean="0"/>
              <a:t> Öğrencilerin bir güçlükle karşılaşması veya öğretmenin bir güçlüğü sınıfa getirmesiyle problem ortaya çıkarılmış olur. Ancak güçlüğün öğrenciler tarafından belirtilmesi daha önemli ve daha eğitseldir.İlk zamanlarda problemin ortaya çıkarılmasında öğretmenin rolü daha fazla olmaktadır. Öğretmen problemi doğrudan doğruya belirtebileceği gibi, sınıfta problemin hissedilmesi için uygun bir durum oluşturabilir. Bunun yanında problem sınıfta kendiliğinden ortaya çıkabilir.Karşılaşılan bu durum öğrenciyi etkilemekte ve bu durum onda belli bir düzeyde rahatsızlık yaratmaktadır.</a:t>
            </a:r>
          </a:p>
          <a:p>
            <a:endParaRPr lang="tr-TR" dirty="0" smtClean="0"/>
          </a:p>
          <a:p>
            <a:r>
              <a:rPr lang="tr-TR" b="1" dirty="0" smtClean="0"/>
              <a:t>Örnek:</a:t>
            </a:r>
            <a:r>
              <a:rPr lang="tr-TR" dirty="0" smtClean="0"/>
              <a:t> Öğretmen nüfus sorununun ana hatlarının çizilmesi konusunda öğrencilere yardım etmek için birkaç soru sorar:</a:t>
            </a:r>
          </a:p>
          <a:p>
            <a:endParaRPr lang="tr-TR" dirty="0" smtClean="0"/>
          </a:p>
          <a:p>
            <a:r>
              <a:rPr lang="tr-TR" dirty="0" smtClean="0"/>
              <a:t>• Nüfus artışı ile ilgili neler biliyorsunuz?</a:t>
            </a:r>
            <a:br>
              <a:rPr lang="tr-TR" dirty="0" smtClean="0"/>
            </a:br>
            <a:r>
              <a:rPr lang="tr-TR" dirty="0" smtClean="0"/>
              <a:t>• Nüfus artışı konusunda geçerli bilgiler nelerdir?</a:t>
            </a:r>
            <a:br>
              <a:rPr lang="tr-TR" dirty="0" smtClean="0"/>
            </a:br>
            <a:r>
              <a:rPr lang="tr-TR" dirty="0" smtClean="0"/>
              <a:t>• Teknolojik gelişme ile nüfus artışı arasında bir ilişki var mıdır?</a:t>
            </a:r>
          </a:p>
          <a:p>
            <a:endParaRPr lang="tr-TR" dirty="0" smtClean="0"/>
          </a:p>
          <a:p>
            <a:r>
              <a:rPr lang="tr-TR" dirty="0" smtClean="0"/>
              <a:t>Sorulara verilen cevaplar doğrultusunda problem nüfus artışının nedenleri olarak belirlenir.</a:t>
            </a:r>
          </a:p>
          <a:p>
            <a:pPr>
              <a:buFont typeface="Wingdings" pitchFamily="2" charset="2"/>
              <a:buChar char="Ø"/>
            </a:pPr>
            <a:endParaRPr lang="tr-TR" dirty="0"/>
          </a:p>
        </p:txBody>
      </p:sp>
    </p:spTree>
    <p:extLst>
      <p:ext uri="{BB962C8B-B14F-4D97-AF65-F5344CB8AC3E}">
        <p14:creationId xmlns="" xmlns:p14="http://schemas.microsoft.com/office/powerpoint/2010/main" val="231919956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71472" y="500042"/>
            <a:ext cx="8143932" cy="3693319"/>
          </a:xfrm>
          <a:prstGeom prst="rect">
            <a:avLst/>
          </a:prstGeom>
        </p:spPr>
        <p:txBody>
          <a:bodyPr wrap="square">
            <a:spAutoFit/>
          </a:bodyPr>
          <a:lstStyle/>
          <a:p>
            <a:r>
              <a:rPr lang="tr-TR" b="1" dirty="0" smtClean="0"/>
              <a:t>2. Problemin anlaşılması:</a:t>
            </a:r>
            <a:r>
              <a:rPr lang="tr-TR" dirty="0" smtClean="0"/>
              <a:t> Bu aşamada kendimize soracağımız birkaç soru bize problemin analiz edilmesinde ve anlaşılmasında yardımcı olacaktır.</a:t>
            </a:r>
            <a:br>
              <a:rPr lang="tr-TR" dirty="0" smtClean="0"/>
            </a:br>
            <a:r>
              <a:rPr lang="tr-TR" dirty="0" smtClean="0"/>
              <a:t/>
            </a:r>
            <a:br>
              <a:rPr lang="tr-TR" dirty="0" smtClean="0"/>
            </a:br>
            <a:r>
              <a:rPr lang="tr-TR" dirty="0" smtClean="0"/>
              <a:t>• Problemle ilgili ne anlıyorum?</a:t>
            </a:r>
            <a:br>
              <a:rPr lang="tr-TR" dirty="0" smtClean="0"/>
            </a:br>
            <a:r>
              <a:rPr lang="tr-TR" dirty="0" smtClean="0"/>
              <a:t>• Problemle ilgili neyi biliyorum?</a:t>
            </a:r>
            <a:br>
              <a:rPr lang="tr-TR" dirty="0" smtClean="0"/>
            </a:br>
            <a:r>
              <a:rPr lang="tr-TR" dirty="0" smtClean="0"/>
              <a:t>• Problemle ilgili neyi bilmiyorum?</a:t>
            </a:r>
            <a:br>
              <a:rPr lang="tr-TR" dirty="0" smtClean="0"/>
            </a:br>
            <a:r>
              <a:rPr lang="tr-TR" dirty="0" smtClean="0"/>
              <a:t/>
            </a:r>
            <a:br>
              <a:rPr lang="tr-TR" dirty="0" smtClean="0"/>
            </a:br>
            <a:r>
              <a:rPr lang="tr-TR" dirty="0" smtClean="0"/>
              <a:t>Yukarıdaki sorular cevaplandığında problemi hem analiz etmiş oluruz. Hem de problemle ilgili bildiklerimiz ve bilmediklerimiz ortaya çıkar. Bu soruların cevapları bize diğer aşamalarda yardımcı olur.</a:t>
            </a:r>
          </a:p>
          <a:p>
            <a:endParaRPr lang="tr-TR" dirty="0" smtClean="0"/>
          </a:p>
          <a:p>
            <a:endParaRPr lang="tr-TR" dirty="0"/>
          </a:p>
        </p:txBody>
      </p:sp>
      <p:pic>
        <p:nvPicPr>
          <p:cNvPr id="1026" name="Picture 2" descr="C:\Users\dell\Desktop\problem-cozme-teknikleri-egitimi.png"/>
          <p:cNvPicPr>
            <a:picLocks noChangeAspect="1" noChangeArrowheads="1"/>
          </p:cNvPicPr>
          <p:nvPr/>
        </p:nvPicPr>
        <p:blipFill>
          <a:blip r:embed="rId2"/>
          <a:srcRect/>
          <a:stretch>
            <a:fillRect/>
          </a:stretch>
        </p:blipFill>
        <p:spPr bwMode="auto">
          <a:xfrm>
            <a:off x="4572000" y="3714752"/>
            <a:ext cx="2857520" cy="2857520"/>
          </a:xfrm>
          <a:prstGeom prst="rect">
            <a:avLst/>
          </a:prstGeom>
          <a:noFill/>
        </p:spPr>
      </p:pic>
    </p:spTree>
    <p:extLst>
      <p:ext uri="{BB962C8B-B14F-4D97-AF65-F5344CB8AC3E}">
        <p14:creationId xmlns="" xmlns:p14="http://schemas.microsoft.com/office/powerpoint/2010/main" val="231919956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656</TotalTime>
  <Words>230</Words>
  <Application>Microsoft Office PowerPoint</Application>
  <PresentationFormat>Ekran Gösterisi (4:3)</PresentationFormat>
  <Paragraphs>61</Paragraphs>
  <Slides>12</Slides>
  <Notes>1</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Cumba</vt:lpstr>
      <vt:lpstr>Slayt 1</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dell</cp:lastModifiedBy>
  <cp:revision>58</cp:revision>
  <dcterms:created xsi:type="dcterms:W3CDTF">2020-10-01T10:06:23Z</dcterms:created>
  <dcterms:modified xsi:type="dcterms:W3CDTF">2021-10-18T08:43:54Z</dcterms:modified>
</cp:coreProperties>
</file>