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1" r:id="rId1"/>
  </p:sldMasterIdLst>
  <p:notesMasterIdLst>
    <p:notesMasterId r:id="rId15"/>
  </p:notesMasterIdLst>
  <p:sldIdLst>
    <p:sldId id="349" r:id="rId2"/>
    <p:sldId id="344" r:id="rId3"/>
    <p:sldId id="385" r:id="rId4"/>
    <p:sldId id="386" r:id="rId5"/>
    <p:sldId id="407" r:id="rId6"/>
    <p:sldId id="408" r:id="rId7"/>
    <p:sldId id="409" r:id="rId8"/>
    <p:sldId id="410" r:id="rId9"/>
    <p:sldId id="411" r:id="rId10"/>
    <p:sldId id="412" r:id="rId11"/>
    <p:sldId id="413" r:id="rId12"/>
    <p:sldId id="414" r:id="rId13"/>
    <p:sldId id="415" r:id="rId14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00" autoAdjust="0"/>
    <p:restoredTop sz="99227" autoAdjust="0"/>
  </p:normalViewPr>
  <p:slideViewPr>
    <p:cSldViewPr>
      <p:cViewPr>
        <p:scale>
          <a:sx n="97" d="100"/>
          <a:sy n="97" d="100"/>
        </p:scale>
        <p:origin x="-630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01D56A-2268-4FC7-869F-5F68448B0758}" type="datetimeFigureOut">
              <a:rPr lang="tr-TR" smtClean="0"/>
              <a:pPr/>
              <a:t>12.10.2021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8A43A-DD01-4D04-BA66-6E23ECEF2E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386295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aşlık 13"/>
          <p:cNvSpPr>
            <a:spLocks noGrp="1"/>
          </p:cNvSpPr>
          <p:nvPr>
            <p:ph type="ctrTitle"/>
          </p:nvPr>
        </p:nvSpPr>
        <p:spPr>
          <a:xfrm>
            <a:off x="1432560" y="269923"/>
            <a:ext cx="7406640" cy="1104138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Alt Başlık 21"/>
          <p:cNvSpPr>
            <a:spLocks noGrp="1"/>
          </p:cNvSpPr>
          <p:nvPr>
            <p:ph type="subTitle" idx="1"/>
          </p:nvPr>
        </p:nvSpPr>
        <p:spPr>
          <a:xfrm>
            <a:off x="1432560" y="1387548"/>
            <a:ext cx="7406640" cy="131445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045DEC-3EC0-40A1-9D8E-1AEAFA43B4C9}" type="datetime1">
              <a:rPr lang="tr-TR" smtClean="0"/>
              <a:pPr/>
              <a:t>12.10.2021</a:t>
            </a:fld>
            <a:endParaRPr lang="tr-TR"/>
          </a:p>
        </p:txBody>
      </p:sp>
      <p:sp>
        <p:nvSpPr>
          <p:cNvPr id="20" name="Altbilgi Yer Tutucusu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921433" y="106035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008762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E48C07-97EA-4BE5-BE45-99815D3AAA9A}" type="datetime1">
              <a:rPr lang="tr-TR" smtClean="0"/>
              <a:pPr/>
              <a:t>12.10.2021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58000" y="205980"/>
            <a:ext cx="1828800" cy="4388644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143000" y="205980"/>
            <a:ext cx="55626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9688F-A6DF-44A2-A18F-F729C09A5FFD}" type="datetime1">
              <a:rPr lang="tr-TR" smtClean="0"/>
              <a:pPr/>
              <a:t>12.10.2021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9546250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DAFEC4-80CB-4FD5-A318-12BCFECB82CF}" type="datetime1">
              <a:rPr lang="tr-TR" smtClean="0"/>
              <a:pPr/>
              <a:t>12.10.2021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2282890" y="-41"/>
            <a:ext cx="68580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78392" y="1950244"/>
            <a:ext cx="6400800" cy="17145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578392" y="800100"/>
            <a:ext cx="6400800" cy="1132284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08B323-91EB-43B9-840E-CC39EEE62541}" type="datetime1">
              <a:rPr lang="tr-TR" smtClean="0"/>
              <a:pPr/>
              <a:t>12.10.2021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Dikdörtgen 9"/>
          <p:cNvSpPr/>
          <p:nvPr/>
        </p:nvSpPr>
        <p:spPr bwMode="invGray">
          <a:xfrm>
            <a:off x="2286000" y="0"/>
            <a:ext cx="762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11099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059403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43560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27608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BBB585-6AE9-436E-836B-7CB9C3F29A49}" type="datetime1">
              <a:rPr lang="tr-TR" smtClean="0"/>
              <a:pPr/>
              <a:t>12.10.2021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870252"/>
            <a:ext cx="8229600" cy="85725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6344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6344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C0F148-6971-4B6F-8851-6C076EF869F2}" type="datetime1">
              <a:rPr lang="tr-TR" smtClean="0"/>
              <a:pPr/>
              <a:t>12.10.2021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E1CDEF-278D-4F12-8A65-42EAFFD2A347}" type="datetime1">
              <a:rPr lang="tr-TR" smtClean="0"/>
              <a:pPr/>
              <a:t>12.10.2021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014984" y="0"/>
            <a:ext cx="8129016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E24D1-D119-481D-A7C6-C9E82E4570C9}" type="datetime1">
              <a:rPr lang="tr-TR" smtClean="0"/>
              <a:pPr/>
              <a:t>12.10.2021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Dikdörtgen 5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62583"/>
            <a:ext cx="3810000" cy="871538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57200" y="1055223"/>
            <a:ext cx="3810000" cy="523875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153400" cy="29944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D1A883-3578-4B40-8935-E05B54B7261B}" type="datetime1">
              <a:rPr lang="tr-TR" smtClean="0"/>
              <a:pPr/>
              <a:t>12.10.2021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886896" y="800100"/>
            <a:ext cx="2743200" cy="14859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65C6E2-4727-4A7F-B002-896AA5263948}" type="datetime1">
              <a:rPr lang="tr-TR" smtClean="0"/>
              <a:pPr/>
              <a:t>12.10.2021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762000" y="800100"/>
            <a:ext cx="4572000" cy="3429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838200" y="857253"/>
            <a:ext cx="4419600" cy="2635898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Akış Çizelgesi: İşlem 8"/>
          <p:cNvSpPr/>
          <p:nvPr/>
        </p:nvSpPr>
        <p:spPr>
          <a:xfrm rot="19468671">
            <a:off x="396725" y="715756"/>
            <a:ext cx="685800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Akış Çizelgesi: İşlem 9"/>
          <p:cNvSpPr/>
          <p:nvPr/>
        </p:nvSpPr>
        <p:spPr>
          <a:xfrm rot="2103354" flipH="1">
            <a:off x="5003667" y="702589"/>
            <a:ext cx="649224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8200" y="3600450"/>
            <a:ext cx="4419600" cy="5715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sta 6"/>
          <p:cNvSpPr/>
          <p:nvPr/>
        </p:nvSpPr>
        <p:spPr>
          <a:xfrm>
            <a:off x="-815927" y="-611941"/>
            <a:ext cx="1638887" cy="1229165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7" y="15827"/>
            <a:ext cx="1702191" cy="1276643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Halka 10"/>
          <p:cNvSpPr/>
          <p:nvPr/>
        </p:nvSpPr>
        <p:spPr>
          <a:xfrm rot="2315675">
            <a:off x="182882" y="791308"/>
            <a:ext cx="1125717" cy="826968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>
          <a:xfrm>
            <a:off x="1012874" y="-41"/>
            <a:ext cx="8131127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Başlık Yer Tutucusu 4"/>
          <p:cNvSpPr>
            <a:spLocks noGrp="1"/>
          </p:cNvSpPr>
          <p:nvPr>
            <p:ph type="title"/>
          </p:nvPr>
        </p:nvSpPr>
        <p:spPr>
          <a:xfrm>
            <a:off x="1435608" y="205979"/>
            <a:ext cx="7498080" cy="85725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Metin Yer Tutucusu 8"/>
          <p:cNvSpPr>
            <a:spLocks noGrp="1"/>
          </p:cNvSpPr>
          <p:nvPr>
            <p:ph type="body" idx="1"/>
          </p:nvPr>
        </p:nvSpPr>
        <p:spPr>
          <a:xfrm>
            <a:off x="1435608" y="1085850"/>
            <a:ext cx="7498080" cy="360045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Veri Yer Tutucusu 23"/>
          <p:cNvSpPr>
            <a:spLocks noGrp="1"/>
          </p:cNvSpPr>
          <p:nvPr>
            <p:ph type="dt" sz="half" idx="2"/>
          </p:nvPr>
        </p:nvSpPr>
        <p:spPr>
          <a:xfrm>
            <a:off x="3581400" y="4729162"/>
            <a:ext cx="2133600" cy="357188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0F6FB99-E324-43C7-9113-C93604CE3D66}" type="datetime1">
              <a:rPr lang="tr-TR" smtClean="0"/>
              <a:pPr/>
              <a:t>12.10.2021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3"/>
          </p:nvPr>
        </p:nvSpPr>
        <p:spPr>
          <a:xfrm>
            <a:off x="5715000" y="4729162"/>
            <a:ext cx="2895600" cy="357188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4"/>
          </p:nvPr>
        </p:nvSpPr>
        <p:spPr>
          <a:xfrm>
            <a:off x="8613648" y="4729162"/>
            <a:ext cx="457200" cy="357188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Dikdörtgen 14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  <p:sldLayoutId id="2147483933" r:id="rId12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sim 8" descr="D:\Users\Hp\Desktop\pics-photos-instagram-logo-png-4.pn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43" y="1084230"/>
            <a:ext cx="450907" cy="43204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Metin kutusu 3"/>
          <p:cNvSpPr txBox="1"/>
          <p:nvPr/>
        </p:nvSpPr>
        <p:spPr>
          <a:xfrm>
            <a:off x="983595" y="1096168"/>
            <a:ext cx="1694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Trebuchet MS" pitchFamily="34" charset="0"/>
              </a:rPr>
              <a:t>nevsehirram</a:t>
            </a:r>
            <a:endParaRPr lang="tr-TR" dirty="0">
              <a:latin typeface="Trebuchet MS" pitchFamily="34" charset="0"/>
            </a:endParaRPr>
          </a:p>
        </p:txBody>
      </p:sp>
      <p:pic>
        <p:nvPicPr>
          <p:cNvPr id="11" name="Resim 10" descr="D:\Users\Hp\Desktop\google-haritalar-konum-ekleme-nasil-yapilir-1578491639.jpg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19" y="195486"/>
            <a:ext cx="467177" cy="324036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Metin kutusu 11"/>
          <p:cNvSpPr txBox="1"/>
          <p:nvPr/>
        </p:nvSpPr>
        <p:spPr>
          <a:xfrm>
            <a:off x="910136" y="141480"/>
            <a:ext cx="34659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Trebuchet MS" pitchFamily="34" charset="0"/>
                <a:cs typeface="Calibri" pitchFamily="34" charset="0"/>
              </a:rPr>
              <a:t>Bahçelievler Mah. Nar Yolu Bulvarı Milli Eğitim Lojmanları Yanı No:17/1 Merkez/NEVŞEHİR</a:t>
            </a:r>
            <a:endParaRPr lang="tr-TR" dirty="0">
              <a:latin typeface="Trebuchet MS" pitchFamily="34" charset="0"/>
              <a:cs typeface="Calibri" pitchFamily="34" charset="0"/>
            </a:endParaRPr>
          </a:p>
        </p:txBody>
      </p:sp>
      <p:pic>
        <p:nvPicPr>
          <p:cNvPr id="13" name="Resim 12" descr="D:\Users\Hp\Desktop\social-media-computer-icons-tulane-university-facebook-drawing-vector-twitter-thumbnail.jp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052" y="1589556"/>
            <a:ext cx="369290" cy="337958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Metin kutusu 13"/>
          <p:cNvSpPr txBox="1"/>
          <p:nvPr/>
        </p:nvSpPr>
        <p:spPr>
          <a:xfrm>
            <a:off x="983594" y="1558182"/>
            <a:ext cx="1941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Trebuchet MS" pitchFamily="34" charset="0"/>
              </a:rPr>
              <a:t>@NevsehirRam</a:t>
            </a:r>
            <a:endParaRPr lang="tr-TR" dirty="0">
              <a:latin typeface="Trebuchet MS" pitchFamily="34" charset="0"/>
            </a:endParaRPr>
          </a:p>
        </p:txBody>
      </p:sp>
      <p:pic>
        <p:nvPicPr>
          <p:cNvPr id="1031" name="Picture 7" descr="D:\Users\Hp\Desktop\Facebook_icon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741" y="2073769"/>
            <a:ext cx="311455" cy="32403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Metin kutusu 15"/>
          <p:cNvSpPr txBox="1"/>
          <p:nvPr/>
        </p:nvSpPr>
        <p:spPr>
          <a:xfrm>
            <a:off x="983595" y="2051121"/>
            <a:ext cx="1860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Trebuchet MS" pitchFamily="34" charset="0"/>
              </a:rPr>
              <a:t>Nevşehir Ram</a:t>
            </a:r>
            <a:endParaRPr lang="tr-TR" dirty="0">
              <a:latin typeface="Trebuchet MS" pitchFamily="34" charset="0"/>
            </a:endParaRPr>
          </a:p>
        </p:txBody>
      </p:sp>
      <p:pic>
        <p:nvPicPr>
          <p:cNvPr id="1032" name="Picture 8" descr="D:\Users\Hp\Desktop\unnamed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510" y="2673666"/>
            <a:ext cx="370500" cy="34662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Metin kutusu 17"/>
          <p:cNvSpPr txBox="1"/>
          <p:nvPr/>
        </p:nvSpPr>
        <p:spPr>
          <a:xfrm>
            <a:off x="983595" y="2679162"/>
            <a:ext cx="2591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Trebuchet MS" pitchFamily="34" charset="0"/>
              </a:rPr>
              <a:t>0384 213 05 59</a:t>
            </a:r>
            <a:endParaRPr lang="tr-TR" dirty="0">
              <a:latin typeface="Trebuchet MS" pitchFamily="34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2391636" y="1280834"/>
            <a:ext cx="41044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rgbClr val="FF0000"/>
                </a:solidFill>
              </a:rPr>
              <a:t>İLETİŞİM </a:t>
            </a:r>
          </a:p>
          <a:p>
            <a:pPr algn="ctr"/>
            <a:r>
              <a:rPr lang="tr-TR" sz="2800" b="1" dirty="0" smtClean="0">
                <a:solidFill>
                  <a:srgbClr val="FF0000"/>
                </a:solidFill>
              </a:rPr>
              <a:t>BECERİLERİ</a:t>
            </a:r>
          </a:p>
          <a:p>
            <a:pPr algn="ctr"/>
            <a:r>
              <a:rPr lang="tr-TR" sz="2800" b="1" dirty="0" smtClean="0">
                <a:solidFill>
                  <a:srgbClr val="FF0000"/>
                </a:solidFill>
              </a:rPr>
              <a:t>(</a:t>
            </a:r>
            <a:r>
              <a:rPr lang="tr-TR" sz="2800" b="1" dirty="0" smtClean="0">
                <a:solidFill>
                  <a:srgbClr val="FF0000"/>
                </a:solidFill>
              </a:rPr>
              <a:t>ÖĞRETMEN</a:t>
            </a:r>
            <a:r>
              <a:rPr lang="tr-TR" sz="2800" b="1" dirty="0" smtClean="0">
                <a:solidFill>
                  <a:srgbClr val="FF0000"/>
                </a:solidFill>
              </a:rPr>
              <a:t>LERE </a:t>
            </a:r>
            <a:r>
              <a:rPr lang="tr-TR" sz="2800" b="1" dirty="0" smtClean="0">
                <a:solidFill>
                  <a:srgbClr val="FF0000"/>
                </a:solidFill>
              </a:rPr>
              <a:t>YÖNELİK)</a:t>
            </a:r>
            <a:endParaRPr lang="tr-TR" sz="2800" b="1" dirty="0">
              <a:solidFill>
                <a:srgbClr val="FF0000"/>
              </a:solidFill>
            </a:endParaRPr>
          </a:p>
        </p:txBody>
      </p:sp>
      <p:pic>
        <p:nvPicPr>
          <p:cNvPr id="2" name="Picture 2" descr="D:\Users\Hp\Desktop\IMG-20201027-WA001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096716"/>
            <a:ext cx="3421117" cy="19243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Users\Hp\Desktop\387-3872599_interview-improving-the-customer-branch-head-development-program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468" y="3093983"/>
            <a:ext cx="3023037" cy="204951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D:\Users\Hp\Desktop\indir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576" y="372788"/>
            <a:ext cx="2305050" cy="1990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Users\Hp\Desktop\unnamed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771" y="2673666"/>
            <a:ext cx="2614659" cy="218901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566388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215601" y="987574"/>
            <a:ext cx="71728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İLETİŞİM BECERİLERİ NELERDİR? </a:t>
            </a:r>
            <a:endParaRPr lang="tr-TR" sz="1600" b="1" dirty="0" smtClean="0"/>
          </a:p>
          <a:p>
            <a:pPr algn="ctr"/>
            <a:endParaRPr lang="tr-TR" sz="1600" dirty="0"/>
          </a:p>
          <a:p>
            <a:pPr algn="ctr"/>
            <a:r>
              <a:rPr lang="tr-TR" sz="1600" b="1" dirty="0" smtClean="0">
                <a:solidFill>
                  <a:srgbClr val="FF0000"/>
                </a:solidFill>
              </a:rPr>
              <a:t>BEDEN DİLİ</a:t>
            </a:r>
            <a:endParaRPr lang="tr-TR" sz="1600" b="1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971600" y="987574"/>
            <a:ext cx="2088232" cy="4104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b="1" dirty="0">
                <a:solidFill>
                  <a:srgbClr val="FF0000"/>
                </a:solidFill>
              </a:rPr>
              <a:t>BEDENİN DURUŞU </a:t>
            </a:r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dirty="0"/>
              <a:t>Bedenimizin konumu, içinde bulunduğumuz iletişime ne gibi ek mesajlar getirdiğimizi gösterir. </a:t>
            </a:r>
          </a:p>
          <a:p>
            <a:r>
              <a:rPr lang="tr-TR" sz="1600" dirty="0"/>
              <a:t>• </a:t>
            </a:r>
            <a:r>
              <a:rPr lang="tr-TR" sz="1600" i="1" dirty="0"/>
              <a:t>Vücudumuz öne doğru mu geriye doğru mu eğik? </a:t>
            </a:r>
            <a:endParaRPr lang="tr-TR" sz="1600" dirty="0"/>
          </a:p>
          <a:p>
            <a:r>
              <a:rPr lang="tr-TR" sz="1600" dirty="0"/>
              <a:t>• </a:t>
            </a:r>
            <a:r>
              <a:rPr lang="tr-TR" sz="1600" i="1" dirty="0"/>
              <a:t>Ayaklarımız yaklaşma mı uzaklaşma mı ifade ediyor? </a:t>
            </a:r>
            <a:endParaRPr lang="tr-TR" sz="1600" dirty="0"/>
          </a:p>
          <a:p>
            <a:r>
              <a:rPr lang="tr-TR" sz="1600" dirty="0"/>
              <a:t>• </a:t>
            </a:r>
            <a:r>
              <a:rPr lang="tr-TR" sz="1600" i="1" dirty="0"/>
              <a:t>Omuzların dik ya da çökük olması </a:t>
            </a:r>
            <a:endParaRPr lang="tr-TR" sz="1600" dirty="0"/>
          </a:p>
          <a:p>
            <a:r>
              <a:rPr lang="tr-TR" sz="1600" dirty="0"/>
              <a:t>• </a:t>
            </a:r>
            <a:r>
              <a:rPr lang="tr-TR" sz="1600" i="1" dirty="0"/>
              <a:t>Kolların açık ya da kapalı olması… </a:t>
            </a:r>
            <a:endParaRPr lang="tr-TR" sz="1600" dirty="0"/>
          </a:p>
        </p:txBody>
      </p:sp>
      <p:sp>
        <p:nvSpPr>
          <p:cNvPr id="5" name="Dikdörtgen 4"/>
          <p:cNvSpPr/>
          <p:nvPr/>
        </p:nvSpPr>
        <p:spPr>
          <a:xfrm>
            <a:off x="6660232" y="1047290"/>
            <a:ext cx="2088232" cy="3972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b="1" dirty="0">
                <a:solidFill>
                  <a:srgbClr val="FF0000"/>
                </a:solidFill>
              </a:rPr>
              <a:t>EL - KOL HAREKETLERİ VE JESTLER </a:t>
            </a:r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dirty="0"/>
              <a:t>Yaratıcılığımızı ellerimizle dünyaya yansıtırız. Resmi, heykeli, yemeği ellerimizle yapar, düşüncelerimizi dünyaya ellerimizle ifade ederiz. Bazen ufacık bir dokunma yüzlerce hoş kelimeden daha etkili olabilir. </a:t>
            </a:r>
          </a:p>
        </p:txBody>
      </p:sp>
      <p:pic>
        <p:nvPicPr>
          <p:cNvPr id="6146" name="Picture 2" descr="D:\Users\Hp\Desktop\Beden-Dili-Seminer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923678"/>
            <a:ext cx="2672630" cy="18918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2588620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215601" y="987574"/>
            <a:ext cx="7172823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İLETİŞİM BECERİLERİ NELERDİR? </a:t>
            </a:r>
            <a:endParaRPr lang="tr-TR" sz="1600" b="1" dirty="0" smtClean="0"/>
          </a:p>
          <a:p>
            <a:pPr algn="ctr"/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b="1" dirty="0">
                <a:solidFill>
                  <a:srgbClr val="FF0000"/>
                </a:solidFill>
              </a:rPr>
              <a:t>SEN DİLİ- BEN DİLİ </a:t>
            </a:r>
            <a:endParaRPr lang="tr-TR" sz="1600" b="1" dirty="0" smtClean="0">
              <a:solidFill>
                <a:srgbClr val="FF0000"/>
              </a:solidFill>
            </a:endParaRPr>
          </a:p>
          <a:p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b="1" dirty="0"/>
              <a:t>SEN DİLİ </a:t>
            </a:r>
            <a:endParaRPr lang="tr-TR" sz="1600" dirty="0"/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Suçlayıcıdır</a:t>
            </a:r>
            <a:r>
              <a:rPr lang="tr-TR" sz="1600" dirty="0"/>
              <a:t>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Davranıştan </a:t>
            </a:r>
            <a:r>
              <a:rPr lang="tr-TR" sz="1600" dirty="0"/>
              <a:t>çok kişiliğe yöneliktir.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Kişiye </a:t>
            </a:r>
            <a:r>
              <a:rPr lang="tr-TR" sz="1600" dirty="0"/>
              <a:t>anlaşılmadığını hissettirir.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Yeniden </a:t>
            </a:r>
            <a:r>
              <a:rPr lang="tr-TR" sz="1600" dirty="0"/>
              <a:t>konuşma isteğini engelleyicidir.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Neye </a:t>
            </a:r>
            <a:r>
              <a:rPr lang="tr-TR" sz="1600" dirty="0"/>
              <a:t>kızıldığının anlaşılmamasına neden olur.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Kişiyi </a:t>
            </a:r>
            <a:r>
              <a:rPr lang="tr-TR" sz="1600" dirty="0"/>
              <a:t>incitir, kırar.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Kişinin </a:t>
            </a:r>
            <a:r>
              <a:rPr lang="tr-TR" sz="1600" dirty="0"/>
              <a:t>direnmesine, yani savunucu iletişime neden olur. </a:t>
            </a:r>
          </a:p>
          <a:p>
            <a:endParaRPr lang="tr-TR" sz="1600" dirty="0"/>
          </a:p>
        </p:txBody>
      </p:sp>
      <p:sp>
        <p:nvSpPr>
          <p:cNvPr id="4" name="Dikdörtgen 3"/>
          <p:cNvSpPr/>
          <p:nvPr/>
        </p:nvSpPr>
        <p:spPr>
          <a:xfrm>
            <a:off x="6228184" y="1464421"/>
            <a:ext cx="2520280" cy="30515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b="1" dirty="0">
                <a:solidFill>
                  <a:srgbClr val="FF0000"/>
                </a:solidFill>
              </a:rPr>
              <a:t>Örnekler: </a:t>
            </a:r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dirty="0"/>
              <a:t>“Yeterince açık konuşmuyor</a:t>
            </a:r>
            <a:r>
              <a:rPr lang="tr-TR" sz="1600" b="1" dirty="0"/>
              <a:t>sun</a:t>
            </a:r>
            <a:r>
              <a:rPr lang="tr-TR" sz="1600" dirty="0" smtClean="0"/>
              <a:t>.”</a:t>
            </a:r>
          </a:p>
          <a:p>
            <a:r>
              <a:rPr lang="tr-TR" sz="1600" dirty="0" smtClean="0"/>
              <a:t> </a:t>
            </a:r>
            <a:endParaRPr lang="tr-TR" sz="1600" dirty="0"/>
          </a:p>
          <a:p>
            <a:r>
              <a:rPr lang="tr-TR" sz="1600" dirty="0" smtClean="0"/>
              <a:t>“</a:t>
            </a:r>
            <a:r>
              <a:rPr lang="tr-TR" sz="1600" dirty="0"/>
              <a:t>Çok fazla gürültü ediyor</a:t>
            </a:r>
            <a:r>
              <a:rPr lang="tr-TR" sz="1600" b="1" dirty="0"/>
              <a:t>sun</a:t>
            </a:r>
            <a:r>
              <a:rPr lang="tr-TR" sz="1600" dirty="0"/>
              <a:t>.” </a:t>
            </a:r>
            <a:endParaRPr lang="tr-TR" sz="1600" dirty="0" smtClean="0"/>
          </a:p>
          <a:p>
            <a:endParaRPr lang="tr-TR" sz="1600" dirty="0"/>
          </a:p>
          <a:p>
            <a:r>
              <a:rPr lang="tr-TR" sz="1600" dirty="0"/>
              <a:t>“Dikkatini </a:t>
            </a:r>
            <a:r>
              <a:rPr lang="tr-TR" sz="1600" dirty="0" smtClean="0"/>
              <a:t>derslere </a:t>
            </a:r>
            <a:r>
              <a:rPr lang="tr-TR" sz="1600" dirty="0"/>
              <a:t>vermiyor</a:t>
            </a:r>
            <a:r>
              <a:rPr lang="tr-TR" sz="1600" b="1" dirty="0"/>
              <a:t>sun</a:t>
            </a:r>
            <a:r>
              <a:rPr lang="tr-TR" sz="1600" dirty="0"/>
              <a:t>.” </a:t>
            </a:r>
            <a:endParaRPr lang="tr-TR" sz="1600" dirty="0" smtClean="0"/>
          </a:p>
          <a:p>
            <a:endParaRPr lang="tr-TR" sz="1600" dirty="0"/>
          </a:p>
          <a:p>
            <a:r>
              <a:rPr lang="tr-TR" sz="1600" dirty="0"/>
              <a:t>“Arkadaşlarına haksızlık ediyor</a:t>
            </a:r>
            <a:r>
              <a:rPr lang="tr-TR" sz="1600" b="1" dirty="0"/>
              <a:t>sun</a:t>
            </a:r>
            <a:r>
              <a:rPr lang="tr-TR" sz="1600" dirty="0"/>
              <a:t>.” </a:t>
            </a:r>
          </a:p>
        </p:txBody>
      </p:sp>
    </p:spTree>
    <p:extLst>
      <p:ext uri="{BB962C8B-B14F-4D97-AF65-F5344CB8AC3E}">
        <p14:creationId xmlns="" xmlns:p14="http://schemas.microsoft.com/office/powerpoint/2010/main" val="8949752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215601" y="987574"/>
            <a:ext cx="717282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İLETİŞİM BECERİLERİ NELERDİR? </a:t>
            </a:r>
            <a:endParaRPr lang="tr-TR" sz="1600" b="1" dirty="0" smtClean="0"/>
          </a:p>
          <a:p>
            <a:pPr algn="ctr"/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b="1" dirty="0" smtClean="0">
                <a:solidFill>
                  <a:srgbClr val="FF0000"/>
                </a:solidFill>
              </a:rPr>
              <a:t>SEN </a:t>
            </a:r>
            <a:r>
              <a:rPr lang="tr-TR" sz="1600" b="1" dirty="0">
                <a:solidFill>
                  <a:srgbClr val="FF0000"/>
                </a:solidFill>
              </a:rPr>
              <a:t>DİLİ- BEN DİLİ </a:t>
            </a:r>
            <a:endParaRPr lang="tr-TR" sz="1600" b="1" dirty="0" smtClean="0">
              <a:solidFill>
                <a:srgbClr val="FF0000"/>
              </a:solidFill>
            </a:endParaRPr>
          </a:p>
          <a:p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b="1" dirty="0"/>
              <a:t>B</a:t>
            </a:r>
            <a:r>
              <a:rPr lang="tr-TR" sz="1600" b="1" dirty="0" smtClean="0"/>
              <a:t>EN </a:t>
            </a:r>
            <a:r>
              <a:rPr lang="tr-TR" sz="1600" b="1" dirty="0"/>
              <a:t>DİLİ </a:t>
            </a:r>
            <a:endParaRPr lang="tr-TR" sz="1600" dirty="0"/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/>
              <a:t>Ben dili özellikle olumsuz duyguların yaşandığı </a:t>
            </a:r>
            <a:endParaRPr lang="tr-TR" sz="1600" dirty="0" smtClean="0"/>
          </a:p>
          <a:p>
            <a:r>
              <a:rPr lang="tr-TR" sz="1600" dirty="0" smtClean="0"/>
              <a:t>durumlarda </a:t>
            </a:r>
            <a:r>
              <a:rPr lang="tr-TR" sz="1600" dirty="0"/>
              <a:t>duygularımızı dile getiren iletilerdir.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Savunmaya </a:t>
            </a:r>
            <a:r>
              <a:rPr lang="tr-TR" sz="1600" dirty="0"/>
              <a:t>itmez.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Suçluluk </a:t>
            </a:r>
            <a:r>
              <a:rPr lang="tr-TR" sz="1600" dirty="0"/>
              <a:t>hissettirmez.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Duygunun </a:t>
            </a:r>
            <a:r>
              <a:rPr lang="tr-TR" sz="1600" dirty="0"/>
              <a:t>nedeni anlaşıldığı için iletişim sağlıklı olur.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Ben </a:t>
            </a:r>
            <a:r>
              <a:rPr lang="tr-TR" sz="1600" dirty="0"/>
              <a:t>iletisi alan kişi başkalarını düşünmeyi de öğrenir.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Yakınlaşmayı </a:t>
            </a:r>
            <a:r>
              <a:rPr lang="tr-TR" sz="1600" dirty="0"/>
              <a:t>sağlar.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Anlaşmazlıkları </a:t>
            </a:r>
            <a:r>
              <a:rPr lang="tr-TR" sz="1600" dirty="0"/>
              <a:t>azaltır.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Konuşan </a:t>
            </a:r>
            <a:r>
              <a:rPr lang="tr-TR" sz="1600" dirty="0"/>
              <a:t>kişiyi rahatlatır.</a:t>
            </a:r>
          </a:p>
        </p:txBody>
      </p:sp>
      <p:sp>
        <p:nvSpPr>
          <p:cNvPr id="4" name="Dikdörtgen 3"/>
          <p:cNvSpPr/>
          <p:nvPr/>
        </p:nvSpPr>
        <p:spPr>
          <a:xfrm>
            <a:off x="6252819" y="2283718"/>
            <a:ext cx="2520280" cy="1758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b="1" dirty="0" smtClean="0">
                <a:solidFill>
                  <a:srgbClr val="FF0000"/>
                </a:solidFill>
              </a:rPr>
              <a:t>Örnek: </a:t>
            </a:r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dirty="0"/>
              <a:t>“Yüksek sesle konuştuğun zaman dikkatim dağılıyor. Böyle olunca da gerginleşiyorum.” </a:t>
            </a:r>
          </a:p>
        </p:txBody>
      </p:sp>
    </p:spTree>
    <p:extLst>
      <p:ext uri="{BB962C8B-B14F-4D97-AF65-F5344CB8AC3E}">
        <p14:creationId xmlns="" xmlns:p14="http://schemas.microsoft.com/office/powerpoint/2010/main" val="39617506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215601" y="987574"/>
            <a:ext cx="717282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İLETİŞİM BECERİLERİ NELERDİR? </a:t>
            </a:r>
            <a:endParaRPr lang="tr-TR" sz="1600" b="1" dirty="0" smtClean="0"/>
          </a:p>
          <a:p>
            <a:pPr algn="ctr"/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b="1" dirty="0">
                <a:solidFill>
                  <a:srgbClr val="FF0000"/>
                </a:solidFill>
              </a:rPr>
              <a:t>SEN DİLİ- BEN DİLİ </a:t>
            </a:r>
          </a:p>
          <a:p>
            <a:endParaRPr lang="tr-TR" sz="1600" dirty="0"/>
          </a:p>
          <a:p>
            <a:pPr marL="342900" indent="-342900">
              <a:buAutoNum type="arabicPeriod"/>
            </a:pPr>
            <a:r>
              <a:rPr lang="tr-TR" sz="1600" dirty="0" smtClean="0"/>
              <a:t>Olumsuz </a:t>
            </a:r>
            <a:r>
              <a:rPr lang="tr-TR" sz="1600" dirty="0"/>
              <a:t>duyguların yaşandığı kişiye davranış veya durum tanıtılır</a:t>
            </a:r>
            <a:r>
              <a:rPr lang="tr-TR" sz="1600" dirty="0" smtClean="0"/>
              <a:t>:</a:t>
            </a:r>
          </a:p>
          <a:p>
            <a:endParaRPr lang="tr-TR" sz="1600" dirty="0"/>
          </a:p>
          <a:p>
            <a:r>
              <a:rPr lang="tr-TR" sz="1600" b="1" i="1" dirty="0"/>
              <a:t>“Ben konuşurken sözüm kesilince ......” </a:t>
            </a:r>
            <a:endParaRPr lang="tr-TR" sz="1600" b="1" i="1" dirty="0" smtClean="0"/>
          </a:p>
          <a:p>
            <a:endParaRPr lang="tr-TR" sz="1600" dirty="0"/>
          </a:p>
          <a:p>
            <a:r>
              <a:rPr lang="tr-TR" sz="1600" b="1" dirty="0" smtClean="0"/>
              <a:t>2. </a:t>
            </a:r>
            <a:r>
              <a:rPr lang="tr-TR" sz="1600" dirty="0" smtClean="0"/>
              <a:t>Tanımı </a:t>
            </a:r>
            <a:r>
              <a:rPr lang="tr-TR" sz="1600" dirty="0"/>
              <a:t>yapılan davranışın kişi üzerindeki somut etkisi belirtilir</a:t>
            </a:r>
            <a:r>
              <a:rPr lang="tr-TR" sz="1600" dirty="0" smtClean="0"/>
              <a:t>:</a:t>
            </a:r>
            <a:endParaRPr lang="tr-TR" sz="1600" dirty="0"/>
          </a:p>
          <a:p>
            <a:r>
              <a:rPr lang="tr-TR" sz="1600" b="1" i="1" dirty="0"/>
              <a:t>“Ben konuşurken sözüm kesilince tekrarlamak zorunda kalıyorum ......” </a:t>
            </a:r>
            <a:endParaRPr lang="tr-TR" sz="1600" b="1" i="1" dirty="0" smtClean="0"/>
          </a:p>
          <a:p>
            <a:endParaRPr lang="tr-TR" sz="1600" dirty="0"/>
          </a:p>
          <a:p>
            <a:r>
              <a:rPr lang="tr-TR" sz="1600" b="1" dirty="0" smtClean="0"/>
              <a:t>3. </a:t>
            </a:r>
            <a:r>
              <a:rPr lang="tr-TR" sz="1600" dirty="0" smtClean="0"/>
              <a:t>Duygular </a:t>
            </a:r>
            <a:r>
              <a:rPr lang="tr-TR" sz="1600" dirty="0"/>
              <a:t>dile getirilir: </a:t>
            </a:r>
          </a:p>
          <a:p>
            <a:r>
              <a:rPr lang="tr-TR" sz="1600" b="1" i="1" dirty="0"/>
              <a:t>“Ben konuşurken sözüm kesilince tekrarlamak zorunda kalıyorum. Bu da beni kızdırıyor.” </a:t>
            </a:r>
            <a:endParaRPr lang="tr-TR" sz="1600" dirty="0"/>
          </a:p>
        </p:txBody>
      </p:sp>
    </p:spTree>
    <p:extLst>
      <p:ext uri="{BB962C8B-B14F-4D97-AF65-F5344CB8AC3E}">
        <p14:creationId xmlns="" xmlns:p14="http://schemas.microsoft.com/office/powerpoint/2010/main" val="35591975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41506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215601" y="1203598"/>
            <a:ext cx="414848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b="1" i="1" dirty="0" smtClean="0">
                <a:solidFill>
                  <a:srgbClr val="FF0000"/>
                </a:solidFill>
              </a:rPr>
              <a:t>İletişim; </a:t>
            </a:r>
            <a:r>
              <a:rPr lang="tr-TR" sz="1600" dirty="0" smtClean="0"/>
              <a:t>Duygu </a:t>
            </a:r>
            <a:r>
              <a:rPr lang="tr-TR" sz="1600" dirty="0"/>
              <a:t>ve düşüncelerin </a:t>
            </a:r>
            <a:r>
              <a:rPr lang="tr-TR" sz="1600" b="1" dirty="0"/>
              <a:t>konuşma</a:t>
            </a:r>
            <a:r>
              <a:rPr lang="tr-TR" sz="1600" dirty="0"/>
              <a:t>, </a:t>
            </a:r>
            <a:r>
              <a:rPr lang="tr-TR" sz="1600" b="1" dirty="0"/>
              <a:t>yazı ve resim </a:t>
            </a:r>
            <a:r>
              <a:rPr lang="tr-TR" sz="1600" dirty="0"/>
              <a:t>gibi </a:t>
            </a:r>
            <a:r>
              <a:rPr lang="tr-TR" sz="1600" b="1" dirty="0"/>
              <a:t>semboller </a:t>
            </a:r>
            <a:r>
              <a:rPr lang="tr-TR" sz="1600" dirty="0"/>
              <a:t>kullanarak paylaşımı sürecidir. Bilgi, düşünce, duygu ve deneyimleri biçimlendirmek ve anlaşılabilir kılmaktır. </a:t>
            </a:r>
            <a:endParaRPr lang="tr-TR" sz="1600" dirty="0" smtClean="0"/>
          </a:p>
          <a:p>
            <a:endParaRPr lang="tr-TR" sz="1600" dirty="0"/>
          </a:p>
          <a:p>
            <a:r>
              <a:rPr lang="tr-TR" sz="1600" dirty="0" smtClean="0"/>
              <a:t>İletişim; iki </a:t>
            </a:r>
            <a:r>
              <a:rPr lang="tr-TR" sz="1600" dirty="0"/>
              <a:t>insan birbirinin farkına vardığı anda başlar. </a:t>
            </a:r>
            <a:endParaRPr lang="tr-TR" sz="1600" dirty="0" smtClean="0"/>
          </a:p>
          <a:p>
            <a:endParaRPr lang="tr-TR" sz="1600" dirty="0"/>
          </a:p>
          <a:p>
            <a:r>
              <a:rPr lang="tr-TR" sz="1600" dirty="0" smtClean="0"/>
              <a:t>İletişimde; kişilerin </a:t>
            </a:r>
            <a:r>
              <a:rPr lang="tr-TR" sz="1600" dirty="0"/>
              <a:t>söylediği /söylemediği, yaptığı /yapmadığı her şeyin anlamı vardır. </a:t>
            </a:r>
            <a:endParaRPr lang="tr-TR" sz="1600" dirty="0">
              <a:cs typeface="Times New Roman" panose="02020603050405020304" pitchFamily="18" charset="0"/>
            </a:endParaRPr>
          </a:p>
        </p:txBody>
      </p:sp>
      <p:pic>
        <p:nvPicPr>
          <p:cNvPr id="2050" name="Picture 2" descr="D:\Users\Hp\Desktop\iletisim-etkili-yol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149" y="1563638"/>
            <a:ext cx="3789075" cy="20162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2250929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215601" y="987574"/>
            <a:ext cx="472455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b="1" dirty="0">
                <a:solidFill>
                  <a:srgbClr val="FF0000"/>
                </a:solidFill>
              </a:rPr>
              <a:t>İLETİŞİMİN AMACI </a:t>
            </a:r>
            <a:endParaRPr lang="tr-TR" sz="1600" b="1" dirty="0" smtClean="0">
              <a:solidFill>
                <a:srgbClr val="FF0000"/>
              </a:solidFill>
            </a:endParaRPr>
          </a:p>
          <a:p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dirty="0"/>
              <a:t>Amaçların olumlu olması, yapıcı bir iletişim, olumsuz olması ise yıkıcı bir iletişimin ortaya çıkmasına sebep olur. </a:t>
            </a:r>
          </a:p>
          <a:p>
            <a:endParaRPr lang="tr-TR" sz="1600" dirty="0"/>
          </a:p>
        </p:txBody>
      </p:sp>
      <p:sp>
        <p:nvSpPr>
          <p:cNvPr id="5" name="Dikdörtgen 4"/>
          <p:cNvSpPr/>
          <p:nvPr/>
        </p:nvSpPr>
        <p:spPr>
          <a:xfrm>
            <a:off x="1403648" y="2427734"/>
            <a:ext cx="2808312" cy="23404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dirty="0"/>
              <a:t>• Sorun Çözmek </a:t>
            </a:r>
          </a:p>
          <a:p>
            <a:r>
              <a:rPr lang="tr-TR" sz="1600" dirty="0"/>
              <a:t>• Anlatmak, Anlamak </a:t>
            </a:r>
          </a:p>
          <a:p>
            <a:r>
              <a:rPr lang="tr-TR" sz="1600" dirty="0"/>
              <a:t>• </a:t>
            </a:r>
            <a:r>
              <a:rPr lang="tr-TR" sz="1600" dirty="0" smtClean="0"/>
              <a:t>İşbirliği </a:t>
            </a:r>
            <a:endParaRPr lang="tr-TR" sz="1600" dirty="0"/>
          </a:p>
          <a:p>
            <a:r>
              <a:rPr lang="tr-TR" sz="1600" dirty="0"/>
              <a:t>• Disiplin Altına Almak </a:t>
            </a:r>
          </a:p>
          <a:p>
            <a:r>
              <a:rPr lang="tr-TR" sz="1600" dirty="0"/>
              <a:t>• Etkilemek </a:t>
            </a:r>
          </a:p>
          <a:p>
            <a:r>
              <a:rPr lang="tr-TR" sz="1600" dirty="0"/>
              <a:t>• Bilgi Vermek </a:t>
            </a:r>
          </a:p>
          <a:p>
            <a:r>
              <a:rPr lang="tr-TR" sz="1600" dirty="0"/>
              <a:t>• İkna Etmek </a:t>
            </a:r>
          </a:p>
          <a:p>
            <a:r>
              <a:rPr lang="tr-TR" sz="1600" dirty="0"/>
              <a:t>• Farklı Görüşleri Açmak </a:t>
            </a:r>
          </a:p>
        </p:txBody>
      </p:sp>
      <p:sp>
        <p:nvSpPr>
          <p:cNvPr id="7" name="Dikdörtgen 6"/>
          <p:cNvSpPr/>
          <p:nvPr/>
        </p:nvSpPr>
        <p:spPr>
          <a:xfrm>
            <a:off x="5148064" y="2423293"/>
            <a:ext cx="2808312" cy="23404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dirty="0"/>
              <a:t>• Tartışmak </a:t>
            </a:r>
          </a:p>
          <a:p>
            <a:r>
              <a:rPr lang="tr-TR" sz="1600" dirty="0"/>
              <a:t>• Değerlendirmek </a:t>
            </a:r>
          </a:p>
          <a:p>
            <a:r>
              <a:rPr lang="tr-TR" sz="1600" dirty="0"/>
              <a:t>• Öğrenmek </a:t>
            </a:r>
          </a:p>
          <a:p>
            <a:r>
              <a:rPr lang="tr-TR" sz="1600" dirty="0"/>
              <a:t>• Yön Vermek </a:t>
            </a:r>
          </a:p>
          <a:p>
            <a:r>
              <a:rPr lang="tr-TR" sz="1600" dirty="0"/>
              <a:t>• Karşı Koymak </a:t>
            </a:r>
          </a:p>
          <a:p>
            <a:r>
              <a:rPr lang="tr-TR" sz="1600" dirty="0"/>
              <a:t>• Denetlemek </a:t>
            </a:r>
          </a:p>
          <a:p>
            <a:r>
              <a:rPr lang="tr-TR" sz="1600" dirty="0"/>
              <a:t>• Paylaşmak </a:t>
            </a:r>
          </a:p>
          <a:p>
            <a:r>
              <a:rPr lang="tr-TR" sz="1600" dirty="0"/>
              <a:t>• Değiştirmek </a:t>
            </a:r>
          </a:p>
        </p:txBody>
      </p:sp>
    </p:spTree>
    <p:extLst>
      <p:ext uri="{BB962C8B-B14F-4D97-AF65-F5344CB8AC3E}">
        <p14:creationId xmlns="" xmlns:p14="http://schemas.microsoft.com/office/powerpoint/2010/main" val="15248158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215601" y="987574"/>
            <a:ext cx="717282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İLETİŞİM BECERİLERİ NELERDİR? </a:t>
            </a:r>
            <a:endParaRPr lang="tr-TR" sz="1600" b="1" dirty="0" smtClean="0"/>
          </a:p>
          <a:p>
            <a:pPr algn="ctr"/>
            <a:endParaRPr lang="tr-TR" sz="1600" dirty="0"/>
          </a:p>
          <a:p>
            <a:r>
              <a:rPr lang="tr-TR" sz="1600" b="1" dirty="0">
                <a:solidFill>
                  <a:srgbClr val="FF0000"/>
                </a:solidFill>
              </a:rPr>
              <a:t>DİNLEME</a:t>
            </a:r>
            <a:r>
              <a:rPr lang="tr-TR" sz="1600" b="1" dirty="0"/>
              <a:t> </a:t>
            </a:r>
            <a:endParaRPr lang="tr-TR" sz="1600" b="1" dirty="0" smtClean="0"/>
          </a:p>
          <a:p>
            <a:endParaRPr lang="tr-TR" sz="1600" dirty="0"/>
          </a:p>
          <a:p>
            <a:r>
              <a:rPr lang="tr-TR" sz="1600" b="1" i="1" dirty="0"/>
              <a:t>Dinleyen kişi; </a:t>
            </a:r>
            <a:r>
              <a:rPr lang="tr-TR" sz="1600" dirty="0"/>
              <a:t>gönderilen mesajın ne anlama geldiği üzerine yoğunlaşır. Mesajı gönderen kişiye, anlaşıldığına dair geribildirim verir. </a:t>
            </a:r>
            <a:endParaRPr lang="tr-TR" sz="1600" dirty="0" smtClean="0"/>
          </a:p>
          <a:p>
            <a:endParaRPr lang="tr-TR" sz="1600" dirty="0"/>
          </a:p>
          <a:p>
            <a:r>
              <a:rPr lang="tr-TR" sz="1600" b="1" dirty="0"/>
              <a:t>İYİ BİR DİNLEYİCİ… </a:t>
            </a:r>
            <a:endParaRPr lang="tr-TR" sz="1600" dirty="0"/>
          </a:p>
          <a:p>
            <a:r>
              <a:rPr lang="tr-TR" sz="1600" dirty="0"/>
              <a:t>• Göz teması kurar. </a:t>
            </a:r>
          </a:p>
          <a:p>
            <a:r>
              <a:rPr lang="tr-TR" sz="1600" dirty="0"/>
              <a:t>• Sabırlıdır ve konuşan kişinin sözünü kesmemeye özen gösterir. </a:t>
            </a:r>
          </a:p>
          <a:p>
            <a:r>
              <a:rPr lang="tr-TR" sz="1600" dirty="0"/>
              <a:t>• Karşısındakini anladığına ilişkin sözsüz mesajlar verir (Kafa sallamak, öne doğru eğilmek, yüz ifadelerini kullanmak …). </a:t>
            </a:r>
          </a:p>
          <a:p>
            <a:r>
              <a:rPr lang="tr-TR" sz="1600" dirty="0"/>
              <a:t>• Karşısındaki kişinin anlattıklarını uygun sorular sorarak anlamaya çalışır (Gerçekten mi, ne kadar ilginç, senin bu konu hakkındaki düşüncelerini öğrenmek istiyorum…). </a:t>
            </a:r>
          </a:p>
          <a:p>
            <a:r>
              <a:rPr lang="tr-TR" sz="1600" dirty="0"/>
              <a:t>• Konuşulan konuyu özetler, kendi cümleleriyle tekrar eder. </a:t>
            </a:r>
          </a:p>
          <a:p>
            <a:r>
              <a:rPr lang="tr-TR" sz="1600" dirty="0"/>
              <a:t>• Eleştiri yapmaz ve yargılamaz. </a:t>
            </a:r>
          </a:p>
        </p:txBody>
      </p:sp>
    </p:spTree>
    <p:extLst>
      <p:ext uri="{BB962C8B-B14F-4D97-AF65-F5344CB8AC3E}">
        <p14:creationId xmlns="" xmlns:p14="http://schemas.microsoft.com/office/powerpoint/2010/main" val="12950292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215601" y="987574"/>
            <a:ext cx="717282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İLETİŞİM BECERİLERİ NELERDİR? </a:t>
            </a:r>
            <a:endParaRPr lang="tr-TR" sz="1600" b="1" dirty="0" smtClean="0"/>
          </a:p>
          <a:p>
            <a:pPr algn="ctr"/>
            <a:endParaRPr lang="tr-TR" sz="1600" dirty="0"/>
          </a:p>
          <a:p>
            <a:r>
              <a:rPr lang="tr-TR" sz="1600" b="1" dirty="0">
                <a:solidFill>
                  <a:srgbClr val="FF0000"/>
                </a:solidFill>
              </a:rPr>
              <a:t>EMPATİ </a:t>
            </a:r>
            <a:endParaRPr lang="tr-TR" sz="1600" b="1" dirty="0" smtClean="0">
              <a:solidFill>
                <a:srgbClr val="FF0000"/>
              </a:solidFill>
            </a:endParaRPr>
          </a:p>
          <a:p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dirty="0"/>
              <a:t>Kendini karşısındakinin yerine koyarak olaylara onun gözleri ile onun dünyasından bakması, o kişinin duygu ve düşüncelerini anlaması, hissetmesidir. </a:t>
            </a:r>
          </a:p>
        </p:txBody>
      </p:sp>
      <p:sp>
        <p:nvSpPr>
          <p:cNvPr id="2" name="Dikdörtgen 1"/>
          <p:cNvSpPr/>
          <p:nvPr/>
        </p:nvSpPr>
        <p:spPr>
          <a:xfrm>
            <a:off x="1331640" y="2643758"/>
            <a:ext cx="3528392" cy="17543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tr-TR" b="1" dirty="0"/>
              <a:t>’Ne var bir kedi için bu </a:t>
            </a:r>
            <a:r>
              <a:rPr lang="tr-TR" b="1" dirty="0" smtClean="0"/>
              <a:t>kadar üzülecek’ </a:t>
            </a:r>
            <a:r>
              <a:rPr lang="tr-TR" dirty="0" smtClean="0"/>
              <a:t>gibi </a:t>
            </a:r>
            <a:r>
              <a:rPr lang="tr-TR" dirty="0"/>
              <a:t>bir düşünce yerine, kendini o kişinin yerine </a:t>
            </a:r>
            <a:r>
              <a:rPr lang="tr-TR" dirty="0" smtClean="0"/>
              <a:t>koyarak</a:t>
            </a:r>
            <a:r>
              <a:rPr lang="tr-TR" dirty="0"/>
              <a:t>, kedinin onun yaşamında ne kadar önemli olduğunu anlamaya çalışmaktır. </a:t>
            </a:r>
          </a:p>
        </p:txBody>
      </p:sp>
      <p:pic>
        <p:nvPicPr>
          <p:cNvPr id="3074" name="Picture 2" descr="D:\Users\Hp\Desktop\imag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643758"/>
            <a:ext cx="2705100" cy="16859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74402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215601" y="987574"/>
            <a:ext cx="717282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İLETİŞİM BECERİLERİ NELERDİR? </a:t>
            </a:r>
            <a:endParaRPr lang="tr-TR" sz="1600" b="1" dirty="0" smtClean="0"/>
          </a:p>
          <a:p>
            <a:pPr algn="ctr"/>
            <a:endParaRPr lang="tr-TR" sz="1600" dirty="0"/>
          </a:p>
          <a:p>
            <a:r>
              <a:rPr lang="tr-TR" sz="1600" b="1" dirty="0">
                <a:solidFill>
                  <a:srgbClr val="FF0000"/>
                </a:solidFill>
              </a:rPr>
              <a:t>GERİBİLDİRİM </a:t>
            </a:r>
            <a:endParaRPr lang="tr-TR" sz="1600" b="1" dirty="0" smtClean="0">
              <a:solidFill>
                <a:srgbClr val="FF0000"/>
              </a:solidFill>
            </a:endParaRPr>
          </a:p>
          <a:p>
            <a:endParaRPr lang="tr-TR" sz="1600" dirty="0"/>
          </a:p>
          <a:p>
            <a:r>
              <a:rPr lang="tr-TR" sz="1600" dirty="0"/>
              <a:t>Mesajı alan kişinin karşısındakinin söylediklerinin içerisindeki duygu ve düşünceyi anladıktan sonra, iletişimin devamını sağlayacak nitelikte uygun iletide bulunmasıdır. </a:t>
            </a:r>
          </a:p>
          <a:p>
            <a:r>
              <a:rPr lang="it-IT" sz="1600" dirty="0"/>
              <a:t>Geri bildirimin kalitesi iletişimin devamını ve yönünü belirler. </a:t>
            </a:r>
            <a:endParaRPr lang="tr-TR" sz="1600" dirty="0" smtClean="0"/>
          </a:p>
          <a:p>
            <a:endParaRPr lang="tr-TR" sz="1600" dirty="0" smtClean="0"/>
          </a:p>
          <a:p>
            <a:r>
              <a:rPr lang="tr-TR" sz="1600" b="1" dirty="0">
                <a:solidFill>
                  <a:srgbClr val="00B050"/>
                </a:solidFill>
              </a:rPr>
              <a:t>“Neyi istediğinize odaklanın, neyi istemediğinize değil!” </a:t>
            </a:r>
            <a:endParaRPr lang="tr-TR" sz="1600" b="1" dirty="0" smtClean="0">
              <a:solidFill>
                <a:srgbClr val="00B050"/>
              </a:solidFill>
            </a:endParaRPr>
          </a:p>
          <a:p>
            <a:endParaRPr lang="tr-TR" sz="1600" dirty="0" smtClean="0"/>
          </a:p>
          <a:p>
            <a:r>
              <a:rPr lang="tr-TR" sz="1600" dirty="0" smtClean="0"/>
              <a:t>Öğrenciye</a:t>
            </a:r>
            <a:r>
              <a:rPr lang="tr-TR" sz="1600" dirty="0" smtClean="0"/>
              <a:t>; </a:t>
            </a:r>
            <a:endParaRPr lang="tr-TR" sz="1600" dirty="0" smtClean="0"/>
          </a:p>
          <a:p>
            <a:endParaRPr lang="tr-TR" sz="1600" dirty="0"/>
          </a:p>
          <a:p>
            <a:r>
              <a:rPr lang="tr-TR" sz="1600" i="1" dirty="0" smtClean="0"/>
              <a:t>‘’KOŞMA!’’ </a:t>
            </a:r>
            <a:r>
              <a:rPr lang="tr-TR" sz="1600" dirty="0" smtClean="0"/>
              <a:t>demek yerine </a:t>
            </a:r>
            <a:r>
              <a:rPr lang="tr-TR" sz="1600" b="1" dirty="0" smtClean="0"/>
              <a:t>‘’YAVAŞ </a:t>
            </a:r>
            <a:r>
              <a:rPr lang="tr-TR" sz="1600" b="1" dirty="0"/>
              <a:t>YÜRÜYELİM</a:t>
            </a:r>
            <a:r>
              <a:rPr lang="tr-TR" sz="1600" b="1" dirty="0" smtClean="0"/>
              <a:t>.’</a:t>
            </a:r>
            <a:r>
              <a:rPr lang="tr-TR" sz="1600" dirty="0" smtClean="0"/>
              <a:t>’ demek, </a:t>
            </a:r>
          </a:p>
          <a:p>
            <a:endParaRPr lang="tr-TR" sz="1600" dirty="0"/>
          </a:p>
          <a:p>
            <a:r>
              <a:rPr lang="tr-TR" sz="1600" i="1" dirty="0" smtClean="0"/>
              <a:t>‘’BAĞIRMA!’’</a:t>
            </a:r>
            <a:r>
              <a:rPr lang="tr-TR" sz="1600" dirty="0" smtClean="0"/>
              <a:t> demek yerine </a:t>
            </a:r>
            <a:r>
              <a:rPr lang="tr-TR" sz="1600" b="1" dirty="0" smtClean="0"/>
              <a:t>‘’SESSİZ </a:t>
            </a:r>
            <a:r>
              <a:rPr lang="tr-TR" sz="1600" b="1" dirty="0"/>
              <a:t>OLALIM</a:t>
            </a:r>
            <a:r>
              <a:rPr lang="tr-TR" sz="1600" b="1" dirty="0" smtClean="0"/>
              <a:t>.’’ </a:t>
            </a:r>
            <a:r>
              <a:rPr lang="tr-TR" sz="1600" dirty="0" smtClean="0"/>
              <a:t>demek…</a:t>
            </a:r>
            <a:endParaRPr lang="tr-TR" sz="1600" dirty="0"/>
          </a:p>
        </p:txBody>
      </p:sp>
    </p:spTree>
    <p:extLst>
      <p:ext uri="{BB962C8B-B14F-4D97-AF65-F5344CB8AC3E}">
        <p14:creationId xmlns="" xmlns:p14="http://schemas.microsoft.com/office/powerpoint/2010/main" val="39025593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215601" y="987574"/>
            <a:ext cx="717282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İLETİŞİM BECERİLERİ NELERDİR? </a:t>
            </a:r>
            <a:endParaRPr lang="tr-TR" sz="1600" b="1" dirty="0" smtClean="0"/>
          </a:p>
          <a:p>
            <a:pPr algn="ctr"/>
            <a:endParaRPr lang="tr-TR" sz="1600" dirty="0"/>
          </a:p>
          <a:p>
            <a:r>
              <a:rPr lang="tr-TR" sz="1600" b="1" dirty="0" smtClean="0">
                <a:solidFill>
                  <a:srgbClr val="FF0000"/>
                </a:solidFill>
              </a:rPr>
              <a:t>BEDEN DİLİ </a:t>
            </a:r>
            <a:endParaRPr lang="tr-TR" sz="1600" b="1" dirty="0" smtClean="0"/>
          </a:p>
          <a:p>
            <a:endParaRPr lang="tr-TR" sz="1600" dirty="0"/>
          </a:p>
          <a:p>
            <a:r>
              <a:rPr lang="tr-TR" sz="1600" dirty="0"/>
              <a:t>Bir şeyi ifade ederken beden dili karşımızda kişiyi daha çok etkiler. Ne söylediğimiz değil nasıl söylediğimiz önemlidir. </a:t>
            </a:r>
            <a:endParaRPr lang="tr-TR" sz="1600" dirty="0" smtClean="0"/>
          </a:p>
          <a:p>
            <a:endParaRPr lang="tr-TR" sz="1600" dirty="0"/>
          </a:p>
          <a:p>
            <a:endParaRPr lang="tr-TR" sz="16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571750"/>
            <a:ext cx="4105275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5818731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215601" y="987574"/>
            <a:ext cx="71728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İLETİŞİM BECERİLERİ NELERDİR? </a:t>
            </a:r>
            <a:endParaRPr lang="tr-TR" sz="1600" b="1" dirty="0" smtClean="0"/>
          </a:p>
          <a:p>
            <a:pPr algn="ctr"/>
            <a:endParaRPr lang="tr-TR" sz="1600" dirty="0"/>
          </a:p>
          <a:p>
            <a:pPr algn="ctr"/>
            <a:r>
              <a:rPr lang="tr-TR" sz="1600" b="1" dirty="0" smtClean="0">
                <a:solidFill>
                  <a:srgbClr val="FF0000"/>
                </a:solidFill>
              </a:rPr>
              <a:t>BEDEN DİLİ</a:t>
            </a:r>
            <a:endParaRPr lang="tr-TR" sz="1600" b="1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1215601" y="1995686"/>
            <a:ext cx="2088232" cy="19084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b="1" dirty="0">
                <a:solidFill>
                  <a:srgbClr val="FF0000"/>
                </a:solidFill>
              </a:rPr>
              <a:t>GÖZ KONTAĞI</a:t>
            </a:r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dirty="0"/>
              <a:t>Gözün kendisi başlı başına bir mesaj kaynağıdır. Göz teması kurmak ilgi anlamına gelmektedir. </a:t>
            </a:r>
          </a:p>
        </p:txBody>
      </p:sp>
      <p:sp>
        <p:nvSpPr>
          <p:cNvPr id="5" name="Dikdörtgen 4"/>
          <p:cNvSpPr/>
          <p:nvPr/>
        </p:nvSpPr>
        <p:spPr>
          <a:xfrm>
            <a:off x="6444208" y="1955494"/>
            <a:ext cx="2088232" cy="19084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b="1" dirty="0">
                <a:solidFill>
                  <a:srgbClr val="FF0000"/>
                </a:solidFill>
              </a:rPr>
              <a:t>YÜZ İFADESİ </a:t>
            </a:r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dirty="0"/>
              <a:t>Yüz ifadesi, memnuniyet, mutluluk, kızgınlık, coşku, merak </a:t>
            </a:r>
            <a:r>
              <a:rPr lang="tr-TR" sz="1600" dirty="0" smtClean="0"/>
              <a:t>vb. </a:t>
            </a:r>
            <a:r>
              <a:rPr lang="tr-TR" sz="1600" dirty="0"/>
              <a:t>duyguların mimiklerle anlatılmasıdır. </a:t>
            </a:r>
          </a:p>
        </p:txBody>
      </p:sp>
      <p:pic>
        <p:nvPicPr>
          <p:cNvPr id="5124" name="Picture 4" descr="D:\Users\Hp\Desktop\v4-460px-Read-Body-Language-Step-20-Version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988893"/>
            <a:ext cx="2567341" cy="18175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09865189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215601" y="987574"/>
            <a:ext cx="71728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İLETİŞİM BECERİLERİ NELERDİR? </a:t>
            </a:r>
            <a:endParaRPr lang="tr-TR" sz="1600" b="1" dirty="0" smtClean="0"/>
          </a:p>
          <a:p>
            <a:pPr algn="ctr"/>
            <a:endParaRPr lang="tr-TR" sz="1600" dirty="0"/>
          </a:p>
          <a:p>
            <a:pPr algn="ctr"/>
            <a:r>
              <a:rPr lang="tr-TR" sz="1600" b="1" dirty="0" smtClean="0">
                <a:solidFill>
                  <a:srgbClr val="FF0000"/>
                </a:solidFill>
              </a:rPr>
              <a:t>BEDEN DİLİ</a:t>
            </a:r>
            <a:endParaRPr lang="tr-TR" sz="1600" b="1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1403648" y="1995686"/>
            <a:ext cx="7244831" cy="3096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b="1" dirty="0">
                <a:solidFill>
                  <a:srgbClr val="FF0000"/>
                </a:solidFill>
              </a:rPr>
              <a:t>MESAFE </a:t>
            </a:r>
          </a:p>
          <a:p>
            <a:r>
              <a:rPr lang="tr-TR" sz="1600" b="1" dirty="0">
                <a:solidFill>
                  <a:schemeClr val="tx1"/>
                </a:solidFill>
              </a:rPr>
              <a:t>Özel (mahrem) mesafe: </a:t>
            </a:r>
          </a:p>
          <a:p>
            <a:r>
              <a:rPr lang="tr-TR" sz="1600" dirty="0"/>
              <a:t>Çok yakın hissedilen kişilerin yer aldığı alandır. Eğer kişilerin özel alanlarına izinsiz giriliyorsa ortam gerginleşir ve göz teması kurulmaz (asansör, toplu taşıma araçları…). </a:t>
            </a:r>
          </a:p>
          <a:p>
            <a:r>
              <a:rPr lang="tr-TR" sz="1600" b="1" dirty="0">
                <a:solidFill>
                  <a:schemeClr val="tx1"/>
                </a:solidFill>
              </a:rPr>
              <a:t>Kişisel samimi mesafe: </a:t>
            </a:r>
            <a:endParaRPr lang="tr-TR" sz="1600" dirty="0">
              <a:solidFill>
                <a:schemeClr val="tx1"/>
              </a:solidFill>
            </a:endParaRPr>
          </a:p>
          <a:p>
            <a:r>
              <a:rPr lang="tr-TR" sz="1600" dirty="0"/>
              <a:t>Birbirlerini tanıyan ve rahat konuşan iki insanın yer aldığı mesafe düzeyidir (İki iyi arkadaşın arasındaki mesafe). </a:t>
            </a:r>
          </a:p>
          <a:p>
            <a:r>
              <a:rPr lang="tr-TR" sz="1600" b="1" dirty="0">
                <a:solidFill>
                  <a:schemeClr val="tx1"/>
                </a:solidFill>
              </a:rPr>
              <a:t>Sosyal mesafe: </a:t>
            </a:r>
            <a:endParaRPr lang="tr-TR" sz="1600" dirty="0">
              <a:solidFill>
                <a:schemeClr val="tx1"/>
              </a:solidFill>
            </a:endParaRPr>
          </a:p>
          <a:p>
            <a:r>
              <a:rPr lang="tr-TR" sz="1600" dirty="0"/>
              <a:t>İşlerin rahatça konuşulduğu, resmi ilişkilerin sürdürüldüğü alandır (satıcılar-müşteriler, iş yerinde beraber çalışanlar, patron-işçi…). </a:t>
            </a:r>
          </a:p>
          <a:p>
            <a:r>
              <a:rPr lang="tr-TR" sz="1600" b="1" dirty="0">
                <a:solidFill>
                  <a:schemeClr val="tx1"/>
                </a:solidFill>
              </a:rPr>
              <a:t>Genel, topluma açık mesafe: </a:t>
            </a:r>
            <a:r>
              <a:rPr lang="tr-TR" sz="1600" dirty="0"/>
              <a:t>Topluma açık, birbirini tanımayan kişilerin bulunduğu alandır (meydan, sokak</a:t>
            </a:r>
            <a:r>
              <a:rPr lang="tr-TR" sz="1600" dirty="0" smtClean="0"/>
              <a:t>…)</a:t>
            </a:r>
            <a:endParaRPr lang="tr-TR" sz="1600" dirty="0"/>
          </a:p>
        </p:txBody>
      </p:sp>
    </p:spTree>
    <p:extLst>
      <p:ext uri="{BB962C8B-B14F-4D97-AF65-F5344CB8AC3E}">
        <p14:creationId xmlns="" xmlns:p14="http://schemas.microsoft.com/office/powerpoint/2010/main" val="19153331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3843</TotalTime>
  <Words>859</Words>
  <Application>Microsoft Office PowerPoint</Application>
  <PresentationFormat>Ekran Gösterisi (16:9)</PresentationFormat>
  <Paragraphs>160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Gündönümü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</vt:vector>
  </TitlesOfParts>
  <Company>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win7</dc:creator>
  <cp:lastModifiedBy>dell</cp:lastModifiedBy>
  <cp:revision>196</cp:revision>
  <dcterms:created xsi:type="dcterms:W3CDTF">2017-11-01T05:55:49Z</dcterms:created>
  <dcterms:modified xsi:type="dcterms:W3CDTF">2021-10-12T08:32:23Z</dcterms:modified>
</cp:coreProperties>
</file>