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72" r:id="rId4"/>
    <p:sldId id="273" r:id="rId5"/>
    <p:sldId id="274" r:id="rId6"/>
    <p:sldId id="275" r:id="rId7"/>
    <p:sldId id="276" r:id="rId8"/>
    <p:sldId id="277" r:id="rId9"/>
    <p:sldId id="278" r:id="rId10"/>
    <p:sldId id="271" r:id="rId11"/>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62CC7-2B05-477E-8C5E-550D349A414C}" type="datetimeFigureOut">
              <a:rPr lang="tr-TR" smtClean="0"/>
              <a:pPr/>
              <a:t>12.10.2021</a:t>
            </a:fld>
            <a:endParaRPr lang="tr-TR"/>
          </a:p>
        </p:txBody>
      </p:sp>
      <p:sp>
        <p:nvSpPr>
          <p:cNvPr id="4" name="3 Slayt Görüntüsü Yer Tutucusu"/>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E5D9B-CF04-4E9E-A98F-79E9CF654EF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12.10.2021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12.10.2021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42" y="4000496"/>
            <a:ext cx="5829300" cy="2517250"/>
          </a:xfrm>
        </p:spPr>
        <p:txBody>
          <a:bodyPr>
            <a:normAutofit fontScale="90000"/>
          </a:bodyPr>
          <a:lstStyle/>
          <a:p>
            <a:pPr algn="ctr"/>
            <a:r>
              <a:rPr lang="tr-TR" sz="3100" b="1" dirty="0" smtClean="0">
                <a:solidFill>
                  <a:srgbClr val="FF0000"/>
                </a:solidFill>
                <a:latin typeface="Calibri" pitchFamily="34" charset="0"/>
                <a:cs typeface="Calibri" pitchFamily="34" charset="0"/>
              </a:rPr>
              <a:t>‘’OLUMLU DAVRANIŞ GELİŞTİRME’’</a:t>
            </a: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800" b="1" dirty="0" smtClean="0">
                <a:solidFill>
                  <a:srgbClr val="002060"/>
                </a:solidFill>
              </a:rPr>
              <a:t>SINAV KAYGISI</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800" dirty="0" smtClean="0">
                <a:solidFill>
                  <a:schemeClr val="tx1"/>
                </a:solidFill>
              </a:rPr>
              <a:t>VELİ</a:t>
            </a:r>
            <a:r>
              <a:rPr lang="tr-TR" sz="2800" b="1" dirty="0" smtClean="0">
                <a:solidFill>
                  <a:schemeClr val="tx1"/>
                </a:solidFill>
              </a:rPr>
              <a:t> </a:t>
            </a:r>
            <a:r>
              <a:rPr lang="tr-TR" sz="2800" b="1" dirty="0" smtClean="0">
                <a:solidFill>
                  <a:schemeClr val="tx1"/>
                </a:solidFill>
              </a:rPr>
              <a:t>BİLGİLENDİRME KİTAPÇIĞI</a:t>
            </a:r>
            <a:br>
              <a:rPr lang="tr-TR" sz="2800" b="1" dirty="0" smtClean="0">
                <a:solidFill>
                  <a:schemeClr val="tx1"/>
                </a:solidFill>
              </a:rPr>
            </a:br>
            <a:r>
              <a:rPr lang="tr-TR" sz="2800" b="1" dirty="0" smtClean="0">
                <a:solidFill>
                  <a:schemeClr val="tx1"/>
                </a:solidFill>
              </a:rPr>
              <a:t>(ORTAOKUL-LİSE)</a:t>
            </a:r>
            <a:endParaRPr lang="tr-TR" sz="2800" b="1" dirty="0">
              <a:solidFill>
                <a:schemeClr val="tx1"/>
              </a:solidFill>
            </a:endParaRPr>
          </a:p>
        </p:txBody>
      </p:sp>
      <p:pic>
        <p:nvPicPr>
          <p:cNvPr id="1026"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3"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2862322"/>
          </a:xfrm>
          <a:prstGeom prst="rect">
            <a:avLst/>
          </a:prstGeom>
        </p:spPr>
        <p:txBody>
          <a:bodyPr wrap="square">
            <a:spAutoFit/>
          </a:bodyPr>
          <a:lstStyle/>
          <a:p>
            <a:r>
              <a:rPr lang="tr-TR" b="1" i="1" dirty="0" smtClean="0">
                <a:solidFill>
                  <a:srgbClr val="FF0000"/>
                </a:solidFill>
              </a:rPr>
              <a:t>Kaygı; </a:t>
            </a:r>
            <a:r>
              <a:rPr lang="tr-TR" dirty="0" smtClean="0"/>
              <a:t>duygusal ya da fiziksel baskı altındayken ortaya çıkan bir tepkidir. Bir miktar kaygının olumlu etkileri vardır. Ancak </a:t>
            </a:r>
            <a:r>
              <a:rPr lang="tr-TR" b="1" dirty="0" smtClean="0">
                <a:solidFill>
                  <a:srgbClr val="7030A0"/>
                </a:solidFill>
              </a:rPr>
              <a:t>aşırı kaygı durumu</a:t>
            </a:r>
            <a:r>
              <a:rPr lang="tr-TR" dirty="0" smtClean="0"/>
              <a:t> paniğe sebep olur.</a:t>
            </a:r>
          </a:p>
          <a:p>
            <a:endParaRPr lang="tr-TR" dirty="0" smtClean="0"/>
          </a:p>
          <a:p>
            <a:r>
              <a:rPr lang="tr-TR" b="1" i="1" dirty="0" smtClean="0">
                <a:solidFill>
                  <a:srgbClr val="FF0000"/>
                </a:solidFill>
              </a:rPr>
              <a:t>Yüksek Sınav Kaygısı </a:t>
            </a:r>
            <a:r>
              <a:rPr lang="tr-TR" dirty="0" smtClean="0"/>
              <a:t>ise; Sınav öncesinde öğrenilen bilginin, sınav sırasında kullanılmasına engel olan ve başarının düşmesine yol açan yoğun kaygıdır.</a:t>
            </a:r>
          </a:p>
          <a:p>
            <a:endParaRPr lang="tr-TR" dirty="0" smtClean="0"/>
          </a:p>
          <a:p>
            <a:pPr algn="ctr"/>
            <a:r>
              <a:rPr lang="tr-TR" b="1" dirty="0" smtClean="0">
                <a:solidFill>
                  <a:srgbClr val="FF0000"/>
                </a:solidFill>
              </a:rPr>
              <a:t>YÜKSEK SINAV KAYGISININ FİZİKSEL BELİRTİLERİ</a:t>
            </a:r>
            <a:endParaRPr lang="tr-TR" dirty="0" smtClean="0"/>
          </a:p>
          <a:p>
            <a:r>
              <a:rPr lang="tr-TR" dirty="0" smtClean="0"/>
              <a:t> </a:t>
            </a:r>
            <a:endParaRPr lang="tr-TR" dirty="0"/>
          </a:p>
        </p:txBody>
      </p:sp>
      <p:sp>
        <p:nvSpPr>
          <p:cNvPr id="6" name="Freeform 2"/>
          <p:cNvSpPr>
            <a:spLocks/>
          </p:cNvSpPr>
          <p:nvPr/>
        </p:nvSpPr>
        <p:spPr bwMode="auto">
          <a:xfrm>
            <a:off x="2071678" y="3929058"/>
            <a:ext cx="990968" cy="1050015"/>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a:p>
        </p:txBody>
      </p:sp>
      <p:sp>
        <p:nvSpPr>
          <p:cNvPr id="7" name="Freeform 3"/>
          <p:cNvSpPr>
            <a:spLocks/>
          </p:cNvSpPr>
          <p:nvPr/>
        </p:nvSpPr>
        <p:spPr bwMode="auto">
          <a:xfrm>
            <a:off x="2857496" y="3857620"/>
            <a:ext cx="1216888" cy="600743"/>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a:p>
        </p:txBody>
      </p:sp>
      <p:sp>
        <p:nvSpPr>
          <p:cNvPr id="9" name="Freeform 4"/>
          <p:cNvSpPr>
            <a:spLocks/>
          </p:cNvSpPr>
          <p:nvPr/>
        </p:nvSpPr>
        <p:spPr bwMode="auto">
          <a:xfrm>
            <a:off x="3643314" y="4000496"/>
            <a:ext cx="906248" cy="1180946"/>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a:p>
        </p:txBody>
      </p:sp>
      <p:sp>
        <p:nvSpPr>
          <p:cNvPr id="10" name="Freeform 5"/>
          <p:cNvSpPr>
            <a:spLocks/>
          </p:cNvSpPr>
          <p:nvPr/>
        </p:nvSpPr>
        <p:spPr bwMode="auto">
          <a:xfrm>
            <a:off x="3357562" y="4929190"/>
            <a:ext cx="1137302" cy="818960"/>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a:p>
        </p:txBody>
      </p:sp>
      <p:sp>
        <p:nvSpPr>
          <p:cNvPr id="11" name="Freeform 7"/>
          <p:cNvSpPr>
            <a:spLocks/>
          </p:cNvSpPr>
          <p:nvPr/>
        </p:nvSpPr>
        <p:spPr bwMode="auto">
          <a:xfrm>
            <a:off x="3071810" y="5357818"/>
            <a:ext cx="919085" cy="983266"/>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a:p>
        </p:txBody>
      </p:sp>
      <p:sp>
        <p:nvSpPr>
          <p:cNvPr id="12" name="Rectangle 6"/>
          <p:cNvSpPr>
            <a:spLocks noChangeArrowheads="1"/>
          </p:cNvSpPr>
          <p:nvPr/>
        </p:nvSpPr>
        <p:spPr bwMode="auto">
          <a:xfrm>
            <a:off x="3071810" y="6643702"/>
            <a:ext cx="641819" cy="613579"/>
          </a:xfrm>
          <a:prstGeom prst="rect">
            <a:avLst/>
          </a:prstGeom>
          <a:solidFill>
            <a:schemeClr val="accent6"/>
          </a:solidFill>
          <a:ln>
            <a:noFill/>
          </a:ln>
        </p:spPr>
        <p:txBody>
          <a:bodyPr vert="horz" wrap="square" lIns="68580" tIns="34290" rIns="68580" bIns="34290" numCol="1" anchor="t" anchorCtr="0" compatLnSpc="1">
            <a:prstTxWarp prst="textNoShape">
              <a:avLst/>
            </a:prstTxWarp>
          </a:bodyPr>
          <a:lstStyle/>
          <a:p>
            <a:endParaRPr lang="id-ID"/>
          </a:p>
        </p:txBody>
      </p:sp>
      <p:sp>
        <p:nvSpPr>
          <p:cNvPr id="13" name="TextBox 17"/>
          <p:cNvSpPr txBox="1"/>
          <p:nvPr/>
        </p:nvSpPr>
        <p:spPr>
          <a:xfrm>
            <a:off x="214290" y="4429124"/>
            <a:ext cx="1735090" cy="315471"/>
          </a:xfrm>
          <a:prstGeom prst="rect">
            <a:avLst/>
          </a:prstGeom>
          <a:noFill/>
        </p:spPr>
        <p:txBody>
          <a:bodyPr wrap="none" lIns="68580" tIns="34290" rIns="68580" bIns="34290" rtlCol="0">
            <a:spAutoFit/>
          </a:bodyPr>
          <a:lstStyle/>
          <a:p>
            <a:r>
              <a:rPr lang="id-ID" sz="1600" b="1" dirty="0">
                <a:latin typeface="+mj-lt"/>
              </a:rPr>
              <a:t>Ellerin terlemesi</a:t>
            </a:r>
          </a:p>
        </p:txBody>
      </p:sp>
      <p:sp>
        <p:nvSpPr>
          <p:cNvPr id="14" name="TextBox 19"/>
          <p:cNvSpPr txBox="1"/>
          <p:nvPr/>
        </p:nvSpPr>
        <p:spPr>
          <a:xfrm>
            <a:off x="285728" y="5214942"/>
            <a:ext cx="2873222" cy="315471"/>
          </a:xfrm>
          <a:prstGeom prst="rect">
            <a:avLst/>
          </a:prstGeom>
          <a:noFill/>
        </p:spPr>
        <p:txBody>
          <a:bodyPr wrap="none" lIns="68580" tIns="34290" rIns="68580" bIns="34290" rtlCol="0">
            <a:spAutoFit/>
          </a:bodyPr>
          <a:lstStyle/>
          <a:p>
            <a:r>
              <a:rPr lang="id-ID" sz="1600" b="1" dirty="0">
                <a:latin typeface="+mj-lt"/>
              </a:rPr>
              <a:t>Karın ağrısı, Mide bulantısı,</a:t>
            </a:r>
          </a:p>
        </p:txBody>
      </p:sp>
      <p:sp>
        <p:nvSpPr>
          <p:cNvPr id="15" name="TextBox 21"/>
          <p:cNvSpPr txBox="1"/>
          <p:nvPr/>
        </p:nvSpPr>
        <p:spPr>
          <a:xfrm>
            <a:off x="428604" y="6072198"/>
            <a:ext cx="2353850" cy="315471"/>
          </a:xfrm>
          <a:prstGeom prst="rect">
            <a:avLst/>
          </a:prstGeom>
          <a:noFill/>
        </p:spPr>
        <p:txBody>
          <a:bodyPr wrap="none" lIns="68580" tIns="34290" rIns="68580" bIns="34290" rtlCol="0">
            <a:spAutoFit/>
          </a:bodyPr>
          <a:lstStyle/>
          <a:p>
            <a:r>
              <a:rPr lang="id-ID" sz="1600" b="1" dirty="0">
                <a:latin typeface="+mj-lt"/>
              </a:rPr>
              <a:t>Hızlı nefes alıp verme,</a:t>
            </a:r>
          </a:p>
        </p:txBody>
      </p:sp>
      <p:sp>
        <p:nvSpPr>
          <p:cNvPr id="16" name="TextBox 26"/>
          <p:cNvSpPr txBox="1"/>
          <p:nvPr/>
        </p:nvSpPr>
        <p:spPr>
          <a:xfrm>
            <a:off x="4643446" y="4429124"/>
            <a:ext cx="1857388" cy="900246"/>
          </a:xfrm>
          <a:prstGeom prst="rect">
            <a:avLst/>
          </a:prstGeom>
          <a:noFill/>
        </p:spPr>
        <p:txBody>
          <a:bodyPr wrap="square" lIns="68580" tIns="34290" rIns="68580" bIns="34290" rtlCol="0">
            <a:spAutoFit/>
          </a:bodyPr>
          <a:lstStyle/>
          <a:p>
            <a:r>
              <a:rPr lang="id-ID" b="1" dirty="0">
                <a:latin typeface="+mj-lt"/>
              </a:rPr>
              <a:t>Kalp çarpıntısı,</a:t>
            </a:r>
            <a:r>
              <a:rPr lang="tr-TR" b="1" dirty="0">
                <a:latin typeface="+mj-lt"/>
              </a:rPr>
              <a:t> </a:t>
            </a:r>
            <a:r>
              <a:rPr lang="id-ID" b="1" dirty="0" smtClean="0"/>
              <a:t>Titreme</a:t>
            </a:r>
            <a:r>
              <a:rPr lang="tr-TR" b="1" dirty="0" smtClean="0"/>
              <a:t>,</a:t>
            </a:r>
            <a:endParaRPr lang="id-ID" b="1" dirty="0"/>
          </a:p>
          <a:p>
            <a:endParaRPr lang="id-ID" b="1" dirty="0">
              <a:latin typeface="+mj-lt"/>
            </a:endParaRPr>
          </a:p>
        </p:txBody>
      </p:sp>
      <p:sp>
        <p:nvSpPr>
          <p:cNvPr id="17" name="TextBox 28"/>
          <p:cNvSpPr txBox="1"/>
          <p:nvPr/>
        </p:nvSpPr>
        <p:spPr>
          <a:xfrm>
            <a:off x="4572008" y="5357818"/>
            <a:ext cx="1800814" cy="315471"/>
          </a:xfrm>
          <a:prstGeom prst="rect">
            <a:avLst/>
          </a:prstGeom>
          <a:noFill/>
        </p:spPr>
        <p:txBody>
          <a:bodyPr wrap="none" lIns="68580" tIns="34290" rIns="68580" bIns="34290" rtlCol="0">
            <a:spAutoFit/>
          </a:bodyPr>
          <a:lstStyle/>
          <a:p>
            <a:r>
              <a:rPr lang="id-ID" sz="1600" b="1" dirty="0">
                <a:latin typeface="+mj-lt"/>
              </a:rPr>
              <a:t>Sık İdrara çıkma</a:t>
            </a:r>
            <a:r>
              <a:rPr lang="tr-TR" sz="1600" b="1" dirty="0">
                <a:latin typeface="+mj-lt"/>
              </a:rPr>
              <a:t>,</a:t>
            </a:r>
            <a:endParaRPr lang="id-ID" sz="1600" b="1" dirty="0">
              <a:latin typeface="+mj-lt"/>
            </a:endParaRPr>
          </a:p>
        </p:txBody>
      </p:sp>
      <p:sp>
        <p:nvSpPr>
          <p:cNvPr id="18" name="TextBox 30"/>
          <p:cNvSpPr txBox="1"/>
          <p:nvPr/>
        </p:nvSpPr>
        <p:spPr>
          <a:xfrm>
            <a:off x="4286256" y="6072198"/>
            <a:ext cx="1619674" cy="315471"/>
          </a:xfrm>
          <a:prstGeom prst="rect">
            <a:avLst/>
          </a:prstGeom>
          <a:noFill/>
        </p:spPr>
        <p:txBody>
          <a:bodyPr wrap="none" lIns="68580" tIns="34290" rIns="68580" bIns="34290" rtlCol="0">
            <a:spAutoFit/>
          </a:bodyPr>
          <a:lstStyle/>
          <a:p>
            <a:r>
              <a:rPr lang="id-ID" sz="1600" b="1" dirty="0">
                <a:latin typeface="+mj-lt"/>
              </a:rPr>
              <a:t>Ağız kuruluğu,</a:t>
            </a:r>
          </a:p>
        </p:txBody>
      </p:sp>
      <p:sp>
        <p:nvSpPr>
          <p:cNvPr id="19" name="18 Dikdörtgen"/>
          <p:cNvSpPr/>
          <p:nvPr/>
        </p:nvSpPr>
        <p:spPr>
          <a:xfrm>
            <a:off x="2357430" y="4214810"/>
            <a:ext cx="450765" cy="584775"/>
          </a:xfrm>
          <a:prstGeom prst="rect">
            <a:avLst/>
          </a:prstGeom>
        </p:spPr>
        <p:txBody>
          <a:bodyPr wrap="none">
            <a:spAutoFit/>
          </a:bodyPr>
          <a:lstStyle/>
          <a:p>
            <a:pPr algn="ctr"/>
            <a:r>
              <a:rPr lang="tr-TR" sz="3200" b="1" dirty="0" smtClean="0">
                <a:latin typeface="Entypo" pitchFamily="2" charset="0"/>
                <a:ea typeface="Entypo" pitchFamily="2" charset="0"/>
              </a:rPr>
              <a:t>K</a:t>
            </a:r>
            <a:endParaRPr lang="ru-RU" sz="3200" b="1" dirty="0">
              <a:ea typeface="Entypo" pitchFamily="2" charset="0"/>
            </a:endParaRPr>
          </a:p>
        </p:txBody>
      </p:sp>
      <p:sp>
        <p:nvSpPr>
          <p:cNvPr id="20" name="19 Dikdörtgen"/>
          <p:cNvSpPr/>
          <p:nvPr/>
        </p:nvSpPr>
        <p:spPr>
          <a:xfrm>
            <a:off x="3214686" y="3857620"/>
            <a:ext cx="468398" cy="584775"/>
          </a:xfrm>
          <a:prstGeom prst="rect">
            <a:avLst/>
          </a:prstGeom>
        </p:spPr>
        <p:txBody>
          <a:bodyPr wrap="none">
            <a:spAutoFit/>
          </a:bodyPr>
          <a:lstStyle/>
          <a:p>
            <a:pPr algn="ctr"/>
            <a:r>
              <a:rPr lang="tr-TR" sz="3200" b="1" dirty="0" smtClean="0">
                <a:ea typeface="Entypo" pitchFamily="2" charset="0"/>
              </a:rPr>
              <a:t>A</a:t>
            </a:r>
            <a:endParaRPr lang="ru-RU" sz="3200" b="1" dirty="0">
              <a:ea typeface="Entypo" pitchFamily="2" charset="0"/>
            </a:endParaRPr>
          </a:p>
        </p:txBody>
      </p:sp>
      <p:sp>
        <p:nvSpPr>
          <p:cNvPr id="21" name="20 Dikdörtgen"/>
          <p:cNvSpPr/>
          <p:nvPr/>
        </p:nvSpPr>
        <p:spPr>
          <a:xfrm>
            <a:off x="3929066" y="4357686"/>
            <a:ext cx="441147" cy="584775"/>
          </a:xfrm>
          <a:prstGeom prst="rect">
            <a:avLst/>
          </a:prstGeom>
        </p:spPr>
        <p:txBody>
          <a:bodyPr wrap="none">
            <a:spAutoFit/>
          </a:bodyPr>
          <a:lstStyle/>
          <a:p>
            <a:pPr algn="ctr"/>
            <a:r>
              <a:rPr lang="tr-TR" sz="3200" b="1" dirty="0" smtClean="0">
                <a:ea typeface="Entypo" pitchFamily="2" charset="0"/>
              </a:rPr>
              <a:t>Y</a:t>
            </a:r>
            <a:endParaRPr lang="ru-RU" sz="3200" b="1" dirty="0">
              <a:ea typeface="Entypo" pitchFamily="2" charset="0"/>
            </a:endParaRPr>
          </a:p>
        </p:txBody>
      </p:sp>
      <p:sp>
        <p:nvSpPr>
          <p:cNvPr id="22" name="21 Dikdörtgen"/>
          <p:cNvSpPr/>
          <p:nvPr/>
        </p:nvSpPr>
        <p:spPr>
          <a:xfrm>
            <a:off x="3714752" y="5072066"/>
            <a:ext cx="481222" cy="584775"/>
          </a:xfrm>
          <a:prstGeom prst="rect">
            <a:avLst/>
          </a:prstGeom>
        </p:spPr>
        <p:txBody>
          <a:bodyPr wrap="none">
            <a:spAutoFit/>
          </a:bodyPr>
          <a:lstStyle/>
          <a:p>
            <a:pPr algn="ctr"/>
            <a:r>
              <a:rPr lang="tr-TR" sz="3200" b="1" dirty="0" smtClean="0">
                <a:ea typeface="Entypo" pitchFamily="2" charset="0"/>
              </a:rPr>
              <a:t>G</a:t>
            </a:r>
            <a:endParaRPr lang="ru-RU" sz="3200" b="1" dirty="0">
              <a:ea typeface="Entypo" pitchFamily="2" charset="0"/>
            </a:endParaRPr>
          </a:p>
        </p:txBody>
      </p:sp>
      <p:sp>
        <p:nvSpPr>
          <p:cNvPr id="23" name="22 Dikdörtgen"/>
          <p:cNvSpPr/>
          <p:nvPr/>
        </p:nvSpPr>
        <p:spPr>
          <a:xfrm>
            <a:off x="3286124" y="5643570"/>
            <a:ext cx="303288" cy="584775"/>
          </a:xfrm>
          <a:prstGeom prst="rect">
            <a:avLst/>
          </a:prstGeom>
        </p:spPr>
        <p:txBody>
          <a:bodyPr wrap="none">
            <a:spAutoFit/>
          </a:bodyPr>
          <a:lstStyle/>
          <a:p>
            <a:pPr algn="ctr"/>
            <a:r>
              <a:rPr lang="tr-TR" sz="3200" b="1" dirty="0" smtClean="0">
                <a:ea typeface="Entypo" pitchFamily="2" charset="0"/>
              </a:rPr>
              <a:t>I</a:t>
            </a:r>
            <a:endParaRPr lang="ru-RU" sz="3200" b="1" dirty="0">
              <a:ea typeface="Entypo" pitchFamily="2" charset="0"/>
            </a:endParaRPr>
          </a:p>
        </p:txBody>
      </p:sp>
      <p:sp>
        <p:nvSpPr>
          <p:cNvPr id="24" name="23 Dikdörtgen"/>
          <p:cNvSpPr/>
          <p:nvPr/>
        </p:nvSpPr>
        <p:spPr>
          <a:xfrm>
            <a:off x="3214686" y="6643702"/>
            <a:ext cx="314510" cy="584775"/>
          </a:xfrm>
          <a:prstGeom prst="rect">
            <a:avLst/>
          </a:prstGeom>
        </p:spPr>
        <p:txBody>
          <a:bodyPr wrap="none">
            <a:spAutoFit/>
          </a:bodyPr>
          <a:lstStyle/>
          <a:p>
            <a:pPr algn="ctr"/>
            <a:r>
              <a:rPr lang="tr-TR" sz="3200" b="1" dirty="0" smtClean="0">
                <a:ea typeface="Entypo" pitchFamily="2" charset="0"/>
              </a:rPr>
              <a:t>.</a:t>
            </a:r>
            <a:endParaRPr lang="ru-RU" sz="3200" b="1" dirty="0">
              <a:ea typeface="Entypo"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4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5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55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par>
                          <p:cTn id="40" fill="hold">
                            <p:stCondLst>
                              <p:cond delay="6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par>
                          <p:cTn id="44" fill="hold">
                            <p:stCondLst>
                              <p:cond delay="6500"/>
                            </p:stCondLst>
                            <p:childTnLst>
                              <p:par>
                                <p:cTn id="45" presetID="10"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par>
                          <p:cTn id="48" fill="hold">
                            <p:stCondLst>
                              <p:cond delay="700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par>
                          <p:cTn id="52" fill="hold">
                            <p:stCondLst>
                              <p:cond delay="75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P spid="10" grpId="0" animBg="1"/>
      <p:bldP spid="11" grpId="0" animBg="1"/>
      <p:bldP spid="12" grpId="0" animBg="1"/>
      <p:bldP spid="13" grpId="0"/>
      <p:bldP spid="14" grpId="0"/>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86544" cy="646331"/>
          </a:xfrm>
          <a:prstGeom prst="rect">
            <a:avLst/>
          </a:prstGeom>
        </p:spPr>
        <p:txBody>
          <a:bodyPr wrap="square">
            <a:spAutoFit/>
          </a:bodyPr>
          <a:lstStyle/>
          <a:p>
            <a:pPr algn="ctr"/>
            <a:r>
              <a:rPr lang="tr-TR" b="1" dirty="0" smtClean="0">
                <a:solidFill>
                  <a:srgbClr val="FF0000"/>
                </a:solidFill>
              </a:rPr>
              <a:t>YÜKSEK SINAV KAYGISININ ZİHİNSEL BELİRTİLERİ</a:t>
            </a:r>
            <a:endParaRPr lang="tr-TR" dirty="0" smtClean="0"/>
          </a:p>
          <a:p>
            <a:r>
              <a:rPr lang="tr-TR" dirty="0" smtClean="0"/>
              <a:t> </a:t>
            </a:r>
            <a:endParaRPr lang="tr-TR" dirty="0"/>
          </a:p>
        </p:txBody>
      </p:sp>
      <p:sp>
        <p:nvSpPr>
          <p:cNvPr id="25" name="Freeform 2"/>
          <p:cNvSpPr>
            <a:spLocks noEditPoints="1"/>
          </p:cNvSpPr>
          <p:nvPr/>
        </p:nvSpPr>
        <p:spPr bwMode="auto">
          <a:xfrm flipH="1">
            <a:off x="571480" y="1643042"/>
            <a:ext cx="2786082" cy="3429024"/>
          </a:xfrm>
          <a:custGeom>
            <a:avLst/>
            <a:gdLst>
              <a:gd name="T0" fmla="*/ 414 w 1311"/>
              <a:gd name="T1" fmla="*/ 1398 h 1497"/>
              <a:gd name="T2" fmla="*/ 405 w 1311"/>
              <a:gd name="T3" fmla="*/ 1266 h 1497"/>
              <a:gd name="T4" fmla="*/ 274 w 1311"/>
              <a:gd name="T5" fmla="*/ 1289 h 1497"/>
              <a:gd name="T6" fmla="*/ 126 w 1311"/>
              <a:gd name="T7" fmla="*/ 1165 h 1497"/>
              <a:gd name="T8" fmla="*/ 126 w 1311"/>
              <a:gd name="T9" fmla="*/ 1104 h 1497"/>
              <a:gd name="T10" fmla="*/ 126 w 1311"/>
              <a:gd name="T11" fmla="*/ 1087 h 1497"/>
              <a:gd name="T12" fmla="*/ 83 w 1311"/>
              <a:gd name="T13" fmla="*/ 986 h 1497"/>
              <a:gd name="T14" fmla="*/ 81 w 1311"/>
              <a:gd name="T15" fmla="*/ 977 h 1497"/>
              <a:gd name="T16" fmla="*/ 61 w 1311"/>
              <a:gd name="T17" fmla="*/ 907 h 1497"/>
              <a:gd name="T18" fmla="*/ 55 w 1311"/>
              <a:gd name="T19" fmla="*/ 895 h 1497"/>
              <a:gd name="T20" fmla="*/ 21 w 1311"/>
              <a:gd name="T21" fmla="*/ 744 h 1497"/>
              <a:gd name="T22" fmla="*/ 63 w 1311"/>
              <a:gd name="T23" fmla="*/ 684 h 1497"/>
              <a:gd name="T24" fmla="*/ 114 w 1311"/>
              <a:gd name="T25" fmla="*/ 605 h 1497"/>
              <a:gd name="T26" fmla="*/ 118 w 1311"/>
              <a:gd name="T27" fmla="*/ 589 h 1497"/>
              <a:gd name="T28" fmla="*/ 117 w 1311"/>
              <a:gd name="T29" fmla="*/ 586 h 1497"/>
              <a:gd name="T30" fmla="*/ 110 w 1311"/>
              <a:gd name="T31" fmla="*/ 554 h 1497"/>
              <a:gd name="T32" fmla="*/ 199 w 1311"/>
              <a:gd name="T33" fmla="*/ 220 h 1497"/>
              <a:gd name="T34" fmla="*/ 709 w 1311"/>
              <a:gd name="T35" fmla="*/ 0 h 1497"/>
              <a:gd name="T36" fmla="*/ 1178 w 1311"/>
              <a:gd name="T37" fmla="*/ 196 h 1497"/>
              <a:gd name="T38" fmla="*/ 1295 w 1311"/>
              <a:gd name="T39" fmla="*/ 694 h 1497"/>
              <a:gd name="T40" fmla="*/ 1106 w 1311"/>
              <a:gd name="T41" fmla="*/ 1062 h 1497"/>
              <a:gd name="T42" fmla="*/ 1141 w 1311"/>
              <a:gd name="T43" fmla="*/ 1374 h 1497"/>
              <a:gd name="T44" fmla="*/ 1037 w 1311"/>
              <a:gd name="T45" fmla="*/ 1497 h 1497"/>
              <a:gd name="T46" fmla="*/ 429 w 1311"/>
              <a:gd name="T47" fmla="*/ 1199 h 1497"/>
              <a:gd name="T48" fmla="*/ 458 w 1311"/>
              <a:gd name="T49" fmla="*/ 1220 h 1497"/>
              <a:gd name="T50" fmla="*/ 519 w 1311"/>
              <a:gd name="T51" fmla="*/ 1441 h 1497"/>
              <a:gd name="T52" fmla="*/ 1074 w 1311"/>
              <a:gd name="T53" fmla="*/ 1423 h 1497"/>
              <a:gd name="T54" fmla="*/ 1038 w 1311"/>
              <a:gd name="T55" fmla="*/ 1118 h 1497"/>
              <a:gd name="T56" fmla="*/ 1239 w 1311"/>
              <a:gd name="T57" fmla="*/ 686 h 1497"/>
              <a:gd name="T58" fmla="*/ 709 w 1311"/>
              <a:gd name="T59" fmla="*/ 56 h 1497"/>
              <a:gd name="T60" fmla="*/ 165 w 1311"/>
              <a:gd name="T61" fmla="*/ 542 h 1497"/>
              <a:gd name="T62" fmla="*/ 172 w 1311"/>
              <a:gd name="T63" fmla="*/ 571 h 1497"/>
              <a:gd name="T64" fmla="*/ 165 w 1311"/>
              <a:gd name="T65" fmla="*/ 630 h 1497"/>
              <a:gd name="T66" fmla="*/ 70 w 1311"/>
              <a:gd name="T67" fmla="*/ 773 h 1497"/>
              <a:gd name="T68" fmla="*/ 63 w 1311"/>
              <a:gd name="T69" fmla="*/ 818 h 1497"/>
              <a:gd name="T70" fmla="*/ 133 w 1311"/>
              <a:gd name="T71" fmla="*/ 869 h 1497"/>
              <a:gd name="T72" fmla="*/ 122 w 1311"/>
              <a:gd name="T73" fmla="*/ 936 h 1497"/>
              <a:gd name="T74" fmla="*/ 154 w 1311"/>
              <a:gd name="T75" fmla="*/ 960 h 1497"/>
              <a:gd name="T76" fmla="*/ 148 w 1311"/>
              <a:gd name="T77" fmla="*/ 1021 h 1497"/>
              <a:gd name="T78" fmla="*/ 182 w 1311"/>
              <a:gd name="T79" fmla="*/ 1108 h 1497"/>
              <a:gd name="T80" fmla="*/ 274 w 1311"/>
              <a:gd name="T81" fmla="*/ 1232 h 1497"/>
              <a:gd name="T82" fmla="*/ 429 w 1311"/>
              <a:gd name="T83" fmla="*/ 1199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1" h="1497">
                <a:moveTo>
                  <a:pt x="519" y="1497"/>
                </a:moveTo>
                <a:cubicBezTo>
                  <a:pt x="463" y="1497"/>
                  <a:pt x="417" y="1454"/>
                  <a:pt x="414" y="1398"/>
                </a:cubicBezTo>
                <a:cubicBezTo>
                  <a:pt x="412" y="1355"/>
                  <a:pt x="410" y="1317"/>
                  <a:pt x="406" y="1281"/>
                </a:cubicBezTo>
                <a:cubicBezTo>
                  <a:pt x="405" y="1266"/>
                  <a:pt x="405" y="1266"/>
                  <a:pt x="405" y="1266"/>
                </a:cubicBezTo>
                <a:cubicBezTo>
                  <a:pt x="391" y="1270"/>
                  <a:pt x="391" y="1270"/>
                  <a:pt x="391" y="1270"/>
                </a:cubicBezTo>
                <a:cubicBezTo>
                  <a:pt x="345" y="1283"/>
                  <a:pt x="307" y="1289"/>
                  <a:pt x="274" y="1289"/>
                </a:cubicBezTo>
                <a:cubicBezTo>
                  <a:pt x="226" y="1289"/>
                  <a:pt x="188" y="1275"/>
                  <a:pt x="161" y="1246"/>
                </a:cubicBezTo>
                <a:cubicBezTo>
                  <a:pt x="141" y="1225"/>
                  <a:pt x="129" y="1198"/>
                  <a:pt x="126" y="1165"/>
                </a:cubicBezTo>
                <a:cubicBezTo>
                  <a:pt x="123" y="1143"/>
                  <a:pt x="124" y="1122"/>
                  <a:pt x="125" y="1104"/>
                </a:cubicBezTo>
                <a:cubicBezTo>
                  <a:pt x="126" y="1104"/>
                  <a:pt x="126" y="1104"/>
                  <a:pt x="126" y="1104"/>
                </a:cubicBezTo>
                <a:cubicBezTo>
                  <a:pt x="126" y="1100"/>
                  <a:pt x="126" y="1096"/>
                  <a:pt x="126" y="1091"/>
                </a:cubicBezTo>
                <a:cubicBezTo>
                  <a:pt x="126" y="1087"/>
                  <a:pt x="126" y="1087"/>
                  <a:pt x="126" y="1087"/>
                </a:cubicBezTo>
                <a:cubicBezTo>
                  <a:pt x="103" y="1055"/>
                  <a:pt x="103" y="1055"/>
                  <a:pt x="103" y="1055"/>
                </a:cubicBezTo>
                <a:cubicBezTo>
                  <a:pt x="88" y="1035"/>
                  <a:pt x="81" y="1011"/>
                  <a:pt x="83" y="986"/>
                </a:cubicBezTo>
                <a:cubicBezTo>
                  <a:pt x="84" y="981"/>
                  <a:pt x="84" y="981"/>
                  <a:pt x="84" y="981"/>
                </a:cubicBezTo>
                <a:cubicBezTo>
                  <a:pt x="81" y="977"/>
                  <a:pt x="81" y="977"/>
                  <a:pt x="81" y="977"/>
                </a:cubicBezTo>
                <a:cubicBezTo>
                  <a:pt x="77" y="972"/>
                  <a:pt x="74" y="967"/>
                  <a:pt x="71" y="961"/>
                </a:cubicBezTo>
                <a:cubicBezTo>
                  <a:pt x="63" y="945"/>
                  <a:pt x="59" y="926"/>
                  <a:pt x="61" y="907"/>
                </a:cubicBezTo>
                <a:cubicBezTo>
                  <a:pt x="62" y="899"/>
                  <a:pt x="62" y="899"/>
                  <a:pt x="62" y="899"/>
                </a:cubicBezTo>
                <a:cubicBezTo>
                  <a:pt x="55" y="895"/>
                  <a:pt x="55" y="895"/>
                  <a:pt x="55" y="895"/>
                </a:cubicBezTo>
                <a:cubicBezTo>
                  <a:pt x="33" y="881"/>
                  <a:pt x="17" y="860"/>
                  <a:pt x="9" y="835"/>
                </a:cubicBezTo>
                <a:cubicBezTo>
                  <a:pt x="0" y="804"/>
                  <a:pt x="4" y="771"/>
                  <a:pt x="21" y="744"/>
                </a:cubicBezTo>
                <a:cubicBezTo>
                  <a:pt x="22" y="743"/>
                  <a:pt x="22" y="743"/>
                  <a:pt x="22" y="743"/>
                </a:cubicBezTo>
                <a:cubicBezTo>
                  <a:pt x="35" y="722"/>
                  <a:pt x="49" y="703"/>
                  <a:pt x="63" y="684"/>
                </a:cubicBezTo>
                <a:cubicBezTo>
                  <a:pt x="63" y="684"/>
                  <a:pt x="63" y="684"/>
                  <a:pt x="63" y="684"/>
                </a:cubicBezTo>
                <a:cubicBezTo>
                  <a:pt x="82" y="657"/>
                  <a:pt x="101" y="631"/>
                  <a:pt x="114" y="605"/>
                </a:cubicBezTo>
                <a:cubicBezTo>
                  <a:pt x="119" y="594"/>
                  <a:pt x="119" y="594"/>
                  <a:pt x="119" y="594"/>
                </a:cubicBezTo>
                <a:cubicBezTo>
                  <a:pt x="118" y="589"/>
                  <a:pt x="118" y="589"/>
                  <a:pt x="118" y="589"/>
                </a:cubicBezTo>
                <a:cubicBezTo>
                  <a:pt x="118" y="589"/>
                  <a:pt x="118" y="588"/>
                  <a:pt x="118" y="587"/>
                </a:cubicBezTo>
                <a:cubicBezTo>
                  <a:pt x="117" y="586"/>
                  <a:pt x="117" y="586"/>
                  <a:pt x="117" y="586"/>
                </a:cubicBezTo>
                <a:cubicBezTo>
                  <a:pt x="116" y="582"/>
                  <a:pt x="115" y="577"/>
                  <a:pt x="114" y="572"/>
                </a:cubicBezTo>
                <a:cubicBezTo>
                  <a:pt x="110" y="554"/>
                  <a:pt x="110" y="554"/>
                  <a:pt x="110" y="554"/>
                </a:cubicBezTo>
                <a:cubicBezTo>
                  <a:pt x="99" y="505"/>
                  <a:pt x="100" y="444"/>
                  <a:pt x="113" y="391"/>
                </a:cubicBezTo>
                <a:cubicBezTo>
                  <a:pt x="129" y="329"/>
                  <a:pt x="157" y="272"/>
                  <a:pt x="199" y="220"/>
                </a:cubicBezTo>
                <a:cubicBezTo>
                  <a:pt x="237" y="173"/>
                  <a:pt x="284" y="132"/>
                  <a:pt x="341" y="98"/>
                </a:cubicBezTo>
                <a:cubicBezTo>
                  <a:pt x="446" y="35"/>
                  <a:pt x="577" y="0"/>
                  <a:pt x="709" y="0"/>
                </a:cubicBezTo>
                <a:cubicBezTo>
                  <a:pt x="799" y="0"/>
                  <a:pt x="887" y="16"/>
                  <a:pt x="964" y="46"/>
                </a:cubicBezTo>
                <a:cubicBezTo>
                  <a:pt x="1050" y="80"/>
                  <a:pt x="1122" y="131"/>
                  <a:pt x="1178" y="196"/>
                </a:cubicBezTo>
                <a:cubicBezTo>
                  <a:pt x="1230" y="256"/>
                  <a:pt x="1266" y="328"/>
                  <a:pt x="1286" y="409"/>
                </a:cubicBezTo>
                <a:cubicBezTo>
                  <a:pt x="1308" y="495"/>
                  <a:pt x="1311" y="591"/>
                  <a:pt x="1295" y="694"/>
                </a:cubicBezTo>
                <a:cubicBezTo>
                  <a:pt x="1284" y="766"/>
                  <a:pt x="1260" y="834"/>
                  <a:pt x="1222" y="901"/>
                </a:cubicBezTo>
                <a:cubicBezTo>
                  <a:pt x="1187" y="964"/>
                  <a:pt x="1144" y="1017"/>
                  <a:pt x="1106" y="1062"/>
                </a:cubicBezTo>
                <a:cubicBezTo>
                  <a:pt x="1095" y="1075"/>
                  <a:pt x="1091" y="1092"/>
                  <a:pt x="1093" y="1108"/>
                </a:cubicBezTo>
                <a:cubicBezTo>
                  <a:pt x="1141" y="1374"/>
                  <a:pt x="1141" y="1374"/>
                  <a:pt x="1141" y="1374"/>
                </a:cubicBezTo>
                <a:cubicBezTo>
                  <a:pt x="1146" y="1404"/>
                  <a:pt x="1138" y="1436"/>
                  <a:pt x="1118" y="1460"/>
                </a:cubicBezTo>
                <a:cubicBezTo>
                  <a:pt x="1098" y="1484"/>
                  <a:pt x="1069" y="1497"/>
                  <a:pt x="1037" y="1497"/>
                </a:cubicBezTo>
                <a:lnTo>
                  <a:pt x="519" y="1497"/>
                </a:lnTo>
                <a:close/>
                <a:moveTo>
                  <a:pt x="429" y="1199"/>
                </a:moveTo>
                <a:cubicBezTo>
                  <a:pt x="444" y="1199"/>
                  <a:pt x="457" y="1212"/>
                  <a:pt x="458" y="1219"/>
                </a:cubicBezTo>
                <a:cubicBezTo>
                  <a:pt x="458" y="1220"/>
                  <a:pt x="458" y="1220"/>
                  <a:pt x="458" y="1220"/>
                </a:cubicBezTo>
                <a:cubicBezTo>
                  <a:pt x="461" y="1252"/>
                  <a:pt x="466" y="1305"/>
                  <a:pt x="471" y="1395"/>
                </a:cubicBezTo>
                <a:cubicBezTo>
                  <a:pt x="472" y="1420"/>
                  <a:pt x="493" y="1441"/>
                  <a:pt x="519" y="1441"/>
                </a:cubicBezTo>
                <a:cubicBezTo>
                  <a:pt x="1037" y="1441"/>
                  <a:pt x="1037" y="1441"/>
                  <a:pt x="1037" y="1441"/>
                </a:cubicBezTo>
                <a:cubicBezTo>
                  <a:pt x="1052" y="1441"/>
                  <a:pt x="1065" y="1434"/>
                  <a:pt x="1074" y="1423"/>
                </a:cubicBezTo>
                <a:cubicBezTo>
                  <a:pt x="1084" y="1412"/>
                  <a:pt x="1087" y="1398"/>
                  <a:pt x="1085" y="1384"/>
                </a:cubicBezTo>
                <a:cubicBezTo>
                  <a:pt x="1038" y="1118"/>
                  <a:pt x="1038" y="1118"/>
                  <a:pt x="1038" y="1118"/>
                </a:cubicBezTo>
                <a:cubicBezTo>
                  <a:pt x="1032" y="1085"/>
                  <a:pt x="1041" y="1051"/>
                  <a:pt x="1063" y="1025"/>
                </a:cubicBezTo>
                <a:cubicBezTo>
                  <a:pt x="1136" y="938"/>
                  <a:pt x="1216" y="833"/>
                  <a:pt x="1239" y="686"/>
                </a:cubicBezTo>
                <a:cubicBezTo>
                  <a:pt x="1267" y="501"/>
                  <a:pt x="1231" y="345"/>
                  <a:pt x="1135" y="233"/>
                </a:cubicBezTo>
                <a:cubicBezTo>
                  <a:pt x="1038" y="121"/>
                  <a:pt x="883" y="56"/>
                  <a:pt x="709" y="56"/>
                </a:cubicBezTo>
                <a:cubicBezTo>
                  <a:pt x="491" y="56"/>
                  <a:pt x="228" y="166"/>
                  <a:pt x="168" y="405"/>
                </a:cubicBezTo>
                <a:cubicBezTo>
                  <a:pt x="157" y="449"/>
                  <a:pt x="156" y="501"/>
                  <a:pt x="165" y="542"/>
                </a:cubicBezTo>
                <a:cubicBezTo>
                  <a:pt x="169" y="560"/>
                  <a:pt x="169" y="560"/>
                  <a:pt x="169" y="560"/>
                </a:cubicBezTo>
                <a:cubicBezTo>
                  <a:pt x="170" y="563"/>
                  <a:pt x="171" y="567"/>
                  <a:pt x="172" y="571"/>
                </a:cubicBezTo>
                <a:cubicBezTo>
                  <a:pt x="176" y="584"/>
                  <a:pt x="180" y="600"/>
                  <a:pt x="176" y="608"/>
                </a:cubicBezTo>
                <a:cubicBezTo>
                  <a:pt x="165" y="630"/>
                  <a:pt x="165" y="630"/>
                  <a:pt x="165" y="630"/>
                </a:cubicBezTo>
                <a:cubicBezTo>
                  <a:pt x="150" y="661"/>
                  <a:pt x="129" y="690"/>
                  <a:pt x="109" y="717"/>
                </a:cubicBezTo>
                <a:cubicBezTo>
                  <a:pt x="96" y="735"/>
                  <a:pt x="82" y="754"/>
                  <a:pt x="70" y="773"/>
                </a:cubicBezTo>
                <a:cubicBezTo>
                  <a:pt x="69" y="775"/>
                  <a:pt x="69" y="775"/>
                  <a:pt x="69" y="775"/>
                </a:cubicBezTo>
                <a:cubicBezTo>
                  <a:pt x="61" y="788"/>
                  <a:pt x="59" y="803"/>
                  <a:pt x="63" y="818"/>
                </a:cubicBezTo>
                <a:cubicBezTo>
                  <a:pt x="68" y="833"/>
                  <a:pt x="78" y="845"/>
                  <a:pt x="92" y="851"/>
                </a:cubicBezTo>
                <a:cubicBezTo>
                  <a:pt x="133" y="869"/>
                  <a:pt x="133" y="869"/>
                  <a:pt x="133" y="869"/>
                </a:cubicBezTo>
                <a:cubicBezTo>
                  <a:pt x="120" y="900"/>
                  <a:pt x="120" y="900"/>
                  <a:pt x="120" y="900"/>
                </a:cubicBezTo>
                <a:cubicBezTo>
                  <a:pt x="116" y="912"/>
                  <a:pt x="116" y="925"/>
                  <a:pt x="122" y="936"/>
                </a:cubicBezTo>
                <a:cubicBezTo>
                  <a:pt x="127" y="948"/>
                  <a:pt x="137" y="956"/>
                  <a:pt x="149" y="959"/>
                </a:cubicBezTo>
                <a:cubicBezTo>
                  <a:pt x="154" y="960"/>
                  <a:pt x="154" y="960"/>
                  <a:pt x="154" y="960"/>
                </a:cubicBezTo>
                <a:cubicBezTo>
                  <a:pt x="147" y="971"/>
                  <a:pt x="147" y="971"/>
                  <a:pt x="147" y="971"/>
                </a:cubicBezTo>
                <a:cubicBezTo>
                  <a:pt x="137" y="986"/>
                  <a:pt x="137" y="1006"/>
                  <a:pt x="148" y="1021"/>
                </a:cubicBezTo>
                <a:cubicBezTo>
                  <a:pt x="180" y="1063"/>
                  <a:pt x="180" y="1063"/>
                  <a:pt x="180" y="1063"/>
                </a:cubicBezTo>
                <a:cubicBezTo>
                  <a:pt x="184" y="1070"/>
                  <a:pt x="183" y="1090"/>
                  <a:pt x="182" y="1108"/>
                </a:cubicBezTo>
                <a:cubicBezTo>
                  <a:pt x="180" y="1140"/>
                  <a:pt x="178" y="1181"/>
                  <a:pt x="202" y="1207"/>
                </a:cubicBezTo>
                <a:cubicBezTo>
                  <a:pt x="218" y="1224"/>
                  <a:pt x="242" y="1232"/>
                  <a:pt x="274" y="1232"/>
                </a:cubicBezTo>
                <a:cubicBezTo>
                  <a:pt x="311" y="1232"/>
                  <a:pt x="360" y="1222"/>
                  <a:pt x="422" y="1201"/>
                </a:cubicBezTo>
                <a:cubicBezTo>
                  <a:pt x="424" y="1200"/>
                  <a:pt x="426" y="1199"/>
                  <a:pt x="429" y="1199"/>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id-ID"/>
          </a:p>
        </p:txBody>
      </p:sp>
      <p:sp>
        <p:nvSpPr>
          <p:cNvPr id="26" name="Freeform 22"/>
          <p:cNvSpPr>
            <a:spLocks/>
          </p:cNvSpPr>
          <p:nvPr/>
        </p:nvSpPr>
        <p:spPr bwMode="auto">
          <a:xfrm flipH="1">
            <a:off x="928670" y="2071670"/>
            <a:ext cx="1122935" cy="928694"/>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a:p>
        </p:txBody>
      </p:sp>
      <p:sp>
        <p:nvSpPr>
          <p:cNvPr id="27" name="Freeform 4"/>
          <p:cNvSpPr>
            <a:spLocks/>
          </p:cNvSpPr>
          <p:nvPr/>
        </p:nvSpPr>
        <p:spPr bwMode="auto">
          <a:xfrm flipH="1">
            <a:off x="1785926" y="2071670"/>
            <a:ext cx="1143008" cy="928694"/>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a:p>
        </p:txBody>
      </p:sp>
      <p:sp>
        <p:nvSpPr>
          <p:cNvPr id="29" name="Freeform 7"/>
          <p:cNvSpPr>
            <a:spLocks/>
          </p:cNvSpPr>
          <p:nvPr/>
        </p:nvSpPr>
        <p:spPr bwMode="auto">
          <a:xfrm flipH="1">
            <a:off x="1785926" y="2714612"/>
            <a:ext cx="1143008" cy="1103113"/>
          </a:xfrm>
          <a:custGeom>
            <a:avLst/>
            <a:gdLst>
              <a:gd name="T0" fmla="*/ 524 w 527"/>
              <a:gd name="T1" fmla="*/ 386 h 416"/>
              <a:gd name="T2" fmla="*/ 466 w 527"/>
              <a:gd name="T3" fmla="*/ 363 h 416"/>
              <a:gd name="T4" fmla="*/ 433 w 527"/>
              <a:gd name="T5" fmla="*/ 302 h 416"/>
              <a:gd name="T6" fmla="*/ 450 w 527"/>
              <a:gd name="T7" fmla="*/ 234 h 416"/>
              <a:gd name="T8" fmla="*/ 500 w 527"/>
              <a:gd name="T9" fmla="*/ 198 h 416"/>
              <a:gd name="T10" fmla="*/ 481 w 527"/>
              <a:gd name="T11" fmla="*/ 53 h 416"/>
              <a:gd name="T12" fmla="*/ 316 w 527"/>
              <a:gd name="T13" fmla="*/ 75 h 416"/>
              <a:gd name="T14" fmla="*/ 314 w 527"/>
              <a:gd name="T15" fmla="*/ 67 h 416"/>
              <a:gd name="T16" fmla="*/ 226 w 527"/>
              <a:gd name="T17" fmla="*/ 6 h 416"/>
              <a:gd name="T18" fmla="*/ 157 w 527"/>
              <a:gd name="T19" fmla="*/ 88 h 416"/>
              <a:gd name="T20" fmla="*/ 158 w 527"/>
              <a:gd name="T21" fmla="*/ 95 h 416"/>
              <a:gd name="T22" fmla="*/ 0 w 527"/>
              <a:gd name="T23" fmla="*/ 116 h 416"/>
              <a:gd name="T24" fmla="*/ 62 w 527"/>
              <a:gd name="T25" fmla="*/ 193 h 416"/>
              <a:gd name="T26" fmla="*/ 180 w 527"/>
              <a:gd name="T27" fmla="*/ 278 h 416"/>
              <a:gd name="T28" fmla="*/ 239 w 527"/>
              <a:gd name="T29" fmla="*/ 263 h 416"/>
              <a:gd name="T30" fmla="*/ 315 w 527"/>
              <a:gd name="T31" fmla="*/ 309 h 416"/>
              <a:gd name="T32" fmla="*/ 469 w 527"/>
              <a:gd name="T33" fmla="*/ 416 h 416"/>
              <a:gd name="T34" fmla="*/ 527 w 527"/>
              <a:gd name="T35" fmla="*/ 405 h 416"/>
              <a:gd name="T36" fmla="*/ 524 w 527"/>
              <a:gd name="T37" fmla="*/ 38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16">
                <a:moveTo>
                  <a:pt x="524" y="386"/>
                </a:moveTo>
                <a:cubicBezTo>
                  <a:pt x="503" y="385"/>
                  <a:pt x="483" y="377"/>
                  <a:pt x="466" y="363"/>
                </a:cubicBezTo>
                <a:cubicBezTo>
                  <a:pt x="448" y="348"/>
                  <a:pt x="436" y="326"/>
                  <a:pt x="433" y="302"/>
                </a:cubicBezTo>
                <a:cubicBezTo>
                  <a:pt x="430" y="278"/>
                  <a:pt x="436" y="254"/>
                  <a:pt x="450" y="234"/>
                </a:cubicBezTo>
                <a:cubicBezTo>
                  <a:pt x="462" y="217"/>
                  <a:pt x="479" y="204"/>
                  <a:pt x="500" y="198"/>
                </a:cubicBezTo>
                <a:cubicBezTo>
                  <a:pt x="481" y="53"/>
                  <a:pt x="481" y="53"/>
                  <a:pt x="481" y="53"/>
                </a:cubicBezTo>
                <a:cubicBezTo>
                  <a:pt x="316" y="75"/>
                  <a:pt x="316" y="75"/>
                  <a:pt x="316" y="75"/>
                </a:cubicBezTo>
                <a:cubicBezTo>
                  <a:pt x="314" y="67"/>
                  <a:pt x="314" y="67"/>
                  <a:pt x="314" y="67"/>
                </a:cubicBezTo>
                <a:cubicBezTo>
                  <a:pt x="305" y="27"/>
                  <a:pt x="268" y="0"/>
                  <a:pt x="226" y="6"/>
                </a:cubicBezTo>
                <a:cubicBezTo>
                  <a:pt x="185" y="11"/>
                  <a:pt x="156" y="46"/>
                  <a:pt x="157" y="88"/>
                </a:cubicBezTo>
                <a:cubicBezTo>
                  <a:pt x="158" y="95"/>
                  <a:pt x="158" y="95"/>
                  <a:pt x="158" y="95"/>
                </a:cubicBezTo>
                <a:cubicBezTo>
                  <a:pt x="0" y="116"/>
                  <a:pt x="0" y="116"/>
                  <a:pt x="0" y="116"/>
                </a:cubicBezTo>
                <a:cubicBezTo>
                  <a:pt x="12" y="148"/>
                  <a:pt x="34" y="175"/>
                  <a:pt x="62" y="193"/>
                </a:cubicBezTo>
                <a:cubicBezTo>
                  <a:pt x="79" y="242"/>
                  <a:pt x="125" y="278"/>
                  <a:pt x="180" y="278"/>
                </a:cubicBezTo>
                <a:cubicBezTo>
                  <a:pt x="202" y="278"/>
                  <a:pt x="222" y="272"/>
                  <a:pt x="239" y="263"/>
                </a:cubicBezTo>
                <a:cubicBezTo>
                  <a:pt x="258" y="286"/>
                  <a:pt x="284" y="303"/>
                  <a:pt x="315" y="309"/>
                </a:cubicBezTo>
                <a:cubicBezTo>
                  <a:pt x="338" y="372"/>
                  <a:pt x="398" y="416"/>
                  <a:pt x="469" y="416"/>
                </a:cubicBezTo>
                <a:cubicBezTo>
                  <a:pt x="489" y="416"/>
                  <a:pt x="509" y="412"/>
                  <a:pt x="527" y="405"/>
                </a:cubicBezTo>
                <a:lnTo>
                  <a:pt x="524" y="3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a:p>
        </p:txBody>
      </p:sp>
      <p:sp>
        <p:nvSpPr>
          <p:cNvPr id="30" name="Freeform 13"/>
          <p:cNvSpPr>
            <a:spLocks/>
          </p:cNvSpPr>
          <p:nvPr/>
        </p:nvSpPr>
        <p:spPr bwMode="auto">
          <a:xfrm flipH="1">
            <a:off x="857232" y="2714612"/>
            <a:ext cx="1214446" cy="1357322"/>
          </a:xfrm>
          <a:custGeom>
            <a:avLst/>
            <a:gdLst>
              <a:gd name="T0" fmla="*/ 567 w 567"/>
              <a:gd name="T1" fmla="*/ 124 h 524"/>
              <a:gd name="T2" fmla="*/ 533 w 567"/>
              <a:gd name="T3" fmla="*/ 34 h 524"/>
              <a:gd name="T4" fmla="*/ 534 w 567"/>
              <a:gd name="T5" fmla="*/ 13 h 524"/>
              <a:gd name="T6" fmla="*/ 534 w 567"/>
              <a:gd name="T7" fmla="*/ 0 h 524"/>
              <a:gd name="T8" fmla="*/ 393 w 567"/>
              <a:gd name="T9" fmla="*/ 19 h 524"/>
              <a:gd name="T10" fmla="*/ 370 w 567"/>
              <a:gd name="T11" fmla="*/ 77 h 524"/>
              <a:gd name="T12" fmla="*/ 309 w 567"/>
              <a:gd name="T13" fmla="*/ 110 h 524"/>
              <a:gd name="T14" fmla="*/ 297 w 567"/>
              <a:gd name="T15" fmla="*/ 111 h 524"/>
              <a:gd name="T16" fmla="*/ 241 w 567"/>
              <a:gd name="T17" fmla="*/ 94 h 524"/>
              <a:gd name="T18" fmla="*/ 205 w 567"/>
              <a:gd name="T19" fmla="*/ 43 h 524"/>
              <a:gd name="T20" fmla="*/ 53 w 567"/>
              <a:gd name="T21" fmla="*/ 63 h 524"/>
              <a:gd name="T22" fmla="*/ 74 w 567"/>
              <a:gd name="T23" fmla="*/ 227 h 524"/>
              <a:gd name="T24" fmla="*/ 67 w 567"/>
              <a:gd name="T25" fmla="*/ 229 h 524"/>
              <a:gd name="T26" fmla="*/ 5 w 567"/>
              <a:gd name="T27" fmla="*/ 317 h 524"/>
              <a:gd name="T28" fmla="*/ 87 w 567"/>
              <a:gd name="T29" fmla="*/ 386 h 524"/>
              <a:gd name="T30" fmla="*/ 95 w 567"/>
              <a:gd name="T31" fmla="*/ 386 h 524"/>
              <a:gd name="T32" fmla="*/ 102 w 567"/>
              <a:gd name="T33" fmla="*/ 438 h 524"/>
              <a:gd name="T34" fmla="*/ 266 w 567"/>
              <a:gd name="T35" fmla="*/ 524 h 524"/>
              <a:gd name="T36" fmla="*/ 452 w 567"/>
              <a:gd name="T37" fmla="*/ 396 h 524"/>
              <a:gd name="T38" fmla="*/ 556 w 567"/>
              <a:gd name="T39" fmla="*/ 220 h 524"/>
              <a:gd name="T40" fmla="*/ 553 w 567"/>
              <a:gd name="T41" fmla="*/ 184 h 524"/>
              <a:gd name="T42" fmla="*/ 567 w 567"/>
              <a:gd name="T43" fmla="*/ 1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524">
                <a:moveTo>
                  <a:pt x="567" y="124"/>
                </a:moveTo>
                <a:cubicBezTo>
                  <a:pt x="567" y="89"/>
                  <a:pt x="554" y="58"/>
                  <a:pt x="533" y="34"/>
                </a:cubicBezTo>
                <a:cubicBezTo>
                  <a:pt x="534" y="27"/>
                  <a:pt x="534" y="20"/>
                  <a:pt x="534" y="13"/>
                </a:cubicBezTo>
                <a:cubicBezTo>
                  <a:pt x="534" y="8"/>
                  <a:pt x="534" y="4"/>
                  <a:pt x="534" y="0"/>
                </a:cubicBezTo>
                <a:cubicBezTo>
                  <a:pt x="393" y="19"/>
                  <a:pt x="393" y="19"/>
                  <a:pt x="393" y="19"/>
                </a:cubicBezTo>
                <a:cubicBezTo>
                  <a:pt x="392" y="40"/>
                  <a:pt x="384" y="60"/>
                  <a:pt x="370" y="77"/>
                </a:cubicBezTo>
                <a:cubicBezTo>
                  <a:pt x="355" y="95"/>
                  <a:pt x="333" y="107"/>
                  <a:pt x="309" y="110"/>
                </a:cubicBezTo>
                <a:cubicBezTo>
                  <a:pt x="305" y="111"/>
                  <a:pt x="301" y="111"/>
                  <a:pt x="297" y="111"/>
                </a:cubicBezTo>
                <a:cubicBezTo>
                  <a:pt x="277" y="111"/>
                  <a:pt x="258" y="105"/>
                  <a:pt x="241" y="94"/>
                </a:cubicBezTo>
                <a:cubicBezTo>
                  <a:pt x="224" y="81"/>
                  <a:pt x="211" y="64"/>
                  <a:pt x="205" y="43"/>
                </a:cubicBezTo>
                <a:cubicBezTo>
                  <a:pt x="53" y="63"/>
                  <a:pt x="53" y="63"/>
                  <a:pt x="53" y="63"/>
                </a:cubicBezTo>
                <a:cubicBezTo>
                  <a:pt x="74" y="227"/>
                  <a:pt x="74" y="227"/>
                  <a:pt x="74" y="227"/>
                </a:cubicBezTo>
                <a:cubicBezTo>
                  <a:pt x="67" y="229"/>
                  <a:pt x="67" y="229"/>
                  <a:pt x="67" y="229"/>
                </a:cubicBezTo>
                <a:cubicBezTo>
                  <a:pt x="26" y="238"/>
                  <a:pt x="0" y="276"/>
                  <a:pt x="5" y="317"/>
                </a:cubicBezTo>
                <a:cubicBezTo>
                  <a:pt x="11" y="358"/>
                  <a:pt x="46" y="388"/>
                  <a:pt x="87" y="386"/>
                </a:cubicBezTo>
                <a:cubicBezTo>
                  <a:pt x="95" y="386"/>
                  <a:pt x="95" y="386"/>
                  <a:pt x="95" y="386"/>
                </a:cubicBezTo>
                <a:cubicBezTo>
                  <a:pt x="102" y="438"/>
                  <a:pt x="102" y="438"/>
                  <a:pt x="102" y="438"/>
                </a:cubicBezTo>
                <a:cubicBezTo>
                  <a:pt x="138" y="490"/>
                  <a:pt x="198" y="524"/>
                  <a:pt x="266" y="524"/>
                </a:cubicBezTo>
                <a:cubicBezTo>
                  <a:pt x="351" y="524"/>
                  <a:pt x="423" y="470"/>
                  <a:pt x="452" y="396"/>
                </a:cubicBezTo>
                <a:cubicBezTo>
                  <a:pt x="514" y="362"/>
                  <a:pt x="556" y="296"/>
                  <a:pt x="556" y="220"/>
                </a:cubicBezTo>
                <a:cubicBezTo>
                  <a:pt x="556" y="208"/>
                  <a:pt x="555" y="196"/>
                  <a:pt x="553" y="184"/>
                </a:cubicBezTo>
                <a:cubicBezTo>
                  <a:pt x="562" y="166"/>
                  <a:pt x="567" y="146"/>
                  <a:pt x="567" y="124"/>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a:p>
        </p:txBody>
      </p:sp>
      <p:grpSp>
        <p:nvGrpSpPr>
          <p:cNvPr id="31" name="Group 39"/>
          <p:cNvGrpSpPr/>
          <p:nvPr/>
        </p:nvGrpSpPr>
        <p:grpSpPr>
          <a:xfrm>
            <a:off x="1285860" y="2285984"/>
            <a:ext cx="424898" cy="428625"/>
            <a:chOff x="7789863" y="165100"/>
            <a:chExt cx="723900" cy="730250"/>
          </a:xfrm>
          <a:solidFill>
            <a:schemeClr val="bg1"/>
          </a:solidFill>
        </p:grpSpPr>
        <p:sp>
          <p:nvSpPr>
            <p:cNvPr id="32" name="Freeform 5"/>
            <p:cNvSpPr>
              <a:spLocks noEditPoints="1"/>
            </p:cNvSpPr>
            <p:nvPr/>
          </p:nvSpPr>
          <p:spPr bwMode="auto">
            <a:xfrm>
              <a:off x="8042275" y="420688"/>
              <a:ext cx="219075" cy="220663"/>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3" name="Freeform 6"/>
            <p:cNvSpPr>
              <a:spLocks noEditPoints="1"/>
            </p:cNvSpPr>
            <p:nvPr/>
          </p:nvSpPr>
          <p:spPr bwMode="auto">
            <a:xfrm>
              <a:off x="7789863" y="165100"/>
              <a:ext cx="723900" cy="730250"/>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34" name="Group 42"/>
          <p:cNvGrpSpPr/>
          <p:nvPr/>
        </p:nvGrpSpPr>
        <p:grpSpPr>
          <a:xfrm>
            <a:off x="2143116" y="2357422"/>
            <a:ext cx="439724" cy="262919"/>
            <a:chOff x="7037388" y="3643313"/>
            <a:chExt cx="762000" cy="455613"/>
          </a:xfrm>
          <a:solidFill>
            <a:schemeClr val="bg1"/>
          </a:solidFill>
        </p:grpSpPr>
        <p:sp>
          <p:nvSpPr>
            <p:cNvPr id="35"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6"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37" name="Freeform 9"/>
          <p:cNvSpPr>
            <a:spLocks noEditPoints="1"/>
          </p:cNvSpPr>
          <p:nvPr/>
        </p:nvSpPr>
        <p:spPr bwMode="auto">
          <a:xfrm>
            <a:off x="1285860" y="3214678"/>
            <a:ext cx="358799" cy="35880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18 w 128"/>
              <a:gd name="T11" fmla="*/ 48 h 128"/>
              <a:gd name="T12" fmla="*/ 97 w 128"/>
              <a:gd name="T13" fmla="*/ 33 h 128"/>
              <a:gd name="T14" fmla="*/ 82 w 128"/>
              <a:gd name="T15" fmla="*/ 11 h 128"/>
              <a:gd name="T16" fmla="*/ 118 w 128"/>
              <a:gd name="T17" fmla="*/ 48 h 128"/>
              <a:gd name="T18" fmla="*/ 96 w 128"/>
              <a:gd name="T19" fmla="*/ 64 h 128"/>
              <a:gd name="T20" fmla="*/ 94 w 128"/>
              <a:gd name="T21" fmla="*/ 81 h 128"/>
              <a:gd name="T22" fmla="*/ 65 w 128"/>
              <a:gd name="T23" fmla="*/ 75 h 128"/>
              <a:gd name="T24" fmla="*/ 36 w 128"/>
              <a:gd name="T25" fmla="*/ 81 h 128"/>
              <a:gd name="T26" fmla="*/ 34 w 128"/>
              <a:gd name="T27" fmla="*/ 64 h 128"/>
              <a:gd name="T28" fmla="*/ 39 w 128"/>
              <a:gd name="T29" fmla="*/ 39 h 128"/>
              <a:gd name="T30" fmla="*/ 65 w 128"/>
              <a:gd name="T31" fmla="*/ 33 h 128"/>
              <a:gd name="T32" fmla="*/ 91 w 128"/>
              <a:gd name="T33" fmla="*/ 39 h 128"/>
              <a:gd name="T34" fmla="*/ 96 w 128"/>
              <a:gd name="T35" fmla="*/ 64 h 128"/>
              <a:gd name="T36" fmla="*/ 65 w 128"/>
              <a:gd name="T37" fmla="*/ 8 h 128"/>
              <a:gd name="T38" fmla="*/ 68 w 128"/>
              <a:gd name="T39" fmla="*/ 8 h 128"/>
              <a:gd name="T40" fmla="*/ 87 w 128"/>
              <a:gd name="T41" fmla="*/ 29 h 128"/>
              <a:gd name="T42" fmla="*/ 65 w 128"/>
              <a:gd name="T43" fmla="*/ 26 h 128"/>
              <a:gd name="T44" fmla="*/ 45 w 128"/>
              <a:gd name="T45" fmla="*/ 29 h 128"/>
              <a:gd name="T46" fmla="*/ 65 w 128"/>
              <a:gd name="T47" fmla="*/ 8 h 128"/>
              <a:gd name="T48" fmla="*/ 50 w 128"/>
              <a:gd name="T49" fmla="*/ 10 h 128"/>
              <a:gd name="T50" fmla="*/ 34 w 128"/>
              <a:gd name="T51" fmla="*/ 33 h 128"/>
              <a:gd name="T52" fmla="*/ 10 w 128"/>
              <a:gd name="T53" fmla="*/ 51 h 128"/>
              <a:gd name="T54" fmla="*/ 50 w 128"/>
              <a:gd name="T55" fmla="*/ 10 h 128"/>
              <a:gd name="T56" fmla="*/ 16 w 128"/>
              <a:gd name="T57" fmla="*/ 93 h 128"/>
              <a:gd name="T58" fmla="*/ 8 w 128"/>
              <a:gd name="T59" fmla="*/ 65 h 128"/>
              <a:gd name="T60" fmla="*/ 30 w 128"/>
              <a:gd name="T61" fmla="*/ 44 h 128"/>
              <a:gd name="T62" fmla="*/ 27 w 128"/>
              <a:gd name="T63" fmla="*/ 64 h 128"/>
              <a:gd name="T64" fmla="*/ 29 w 128"/>
              <a:gd name="T65" fmla="*/ 84 h 128"/>
              <a:gd name="T66" fmla="*/ 16 w 128"/>
              <a:gd name="T67" fmla="*/ 93 h 128"/>
              <a:gd name="T68" fmla="*/ 20 w 128"/>
              <a:gd name="T69" fmla="*/ 99 h 128"/>
              <a:gd name="T70" fmla="*/ 32 w 128"/>
              <a:gd name="T71" fmla="*/ 91 h 128"/>
              <a:gd name="T72" fmla="*/ 50 w 128"/>
              <a:gd name="T73" fmla="*/ 119 h 128"/>
              <a:gd name="T74" fmla="*/ 20 w 128"/>
              <a:gd name="T75" fmla="*/ 99 h 128"/>
              <a:gd name="T76" fmla="*/ 68 w 128"/>
              <a:gd name="T77" fmla="*/ 121 h 128"/>
              <a:gd name="T78" fmla="*/ 65 w 128"/>
              <a:gd name="T79" fmla="*/ 121 h 128"/>
              <a:gd name="T80" fmla="*/ 39 w 128"/>
              <a:gd name="T81" fmla="*/ 88 h 128"/>
              <a:gd name="T82" fmla="*/ 65 w 128"/>
              <a:gd name="T83" fmla="*/ 83 h 128"/>
              <a:gd name="T84" fmla="*/ 92 w 128"/>
              <a:gd name="T85" fmla="*/ 88 h 128"/>
              <a:gd name="T86" fmla="*/ 68 w 128"/>
              <a:gd name="T87" fmla="*/ 121 h 128"/>
              <a:gd name="T88" fmla="*/ 82 w 128"/>
              <a:gd name="T89" fmla="*/ 118 h 128"/>
              <a:gd name="T90" fmla="*/ 99 w 128"/>
              <a:gd name="T91" fmla="*/ 91 h 128"/>
              <a:gd name="T92" fmla="*/ 109 w 128"/>
              <a:gd name="T93" fmla="*/ 98 h 128"/>
              <a:gd name="T94" fmla="*/ 82 w 128"/>
              <a:gd name="T95" fmla="*/ 118 h 128"/>
              <a:gd name="T96" fmla="*/ 101 w 128"/>
              <a:gd name="T97" fmla="*/ 84 h 128"/>
              <a:gd name="T98" fmla="*/ 104 w 128"/>
              <a:gd name="T99" fmla="*/ 64 h 128"/>
              <a:gd name="T100" fmla="*/ 101 w 128"/>
              <a:gd name="T101" fmla="*/ 44 h 128"/>
              <a:gd name="T102" fmla="*/ 121 w 128"/>
              <a:gd name="T103" fmla="*/ 62 h 128"/>
              <a:gd name="T104" fmla="*/ 121 w 128"/>
              <a:gd name="T105" fmla="*/ 64 h 128"/>
              <a:gd name="T106" fmla="*/ 114 w 128"/>
              <a:gd name="T107" fmla="*/ 92 h 128"/>
              <a:gd name="T108" fmla="*/ 101 w 128"/>
              <a:gd name="T109"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28">
                <a:moveTo>
                  <a:pt x="64" y="0"/>
                </a:moveTo>
                <a:cubicBezTo>
                  <a:pt x="29" y="0"/>
                  <a:pt x="0" y="29"/>
                  <a:pt x="0" y="64"/>
                </a:cubicBezTo>
                <a:cubicBezTo>
                  <a:pt x="0" y="100"/>
                  <a:pt x="29" y="128"/>
                  <a:pt x="64" y="128"/>
                </a:cubicBezTo>
                <a:cubicBezTo>
                  <a:pt x="100" y="128"/>
                  <a:pt x="128" y="100"/>
                  <a:pt x="128" y="64"/>
                </a:cubicBezTo>
                <a:cubicBezTo>
                  <a:pt x="128" y="29"/>
                  <a:pt x="100" y="0"/>
                  <a:pt x="64" y="0"/>
                </a:cubicBezTo>
                <a:close/>
                <a:moveTo>
                  <a:pt x="118" y="48"/>
                </a:moveTo>
                <a:cubicBezTo>
                  <a:pt x="112" y="42"/>
                  <a:pt x="105" y="37"/>
                  <a:pt x="97" y="33"/>
                </a:cubicBezTo>
                <a:cubicBezTo>
                  <a:pt x="93" y="25"/>
                  <a:pt x="88" y="17"/>
                  <a:pt x="82" y="11"/>
                </a:cubicBezTo>
                <a:cubicBezTo>
                  <a:pt x="99" y="17"/>
                  <a:pt x="113" y="30"/>
                  <a:pt x="118" y="48"/>
                </a:cubicBezTo>
                <a:close/>
                <a:moveTo>
                  <a:pt x="96" y="64"/>
                </a:moveTo>
                <a:cubicBezTo>
                  <a:pt x="96" y="70"/>
                  <a:pt x="96" y="76"/>
                  <a:pt x="94" y="81"/>
                </a:cubicBezTo>
                <a:cubicBezTo>
                  <a:pt x="85" y="77"/>
                  <a:pt x="76" y="75"/>
                  <a:pt x="65" y="75"/>
                </a:cubicBezTo>
                <a:cubicBezTo>
                  <a:pt x="55" y="75"/>
                  <a:pt x="45" y="77"/>
                  <a:pt x="36" y="81"/>
                </a:cubicBezTo>
                <a:cubicBezTo>
                  <a:pt x="35" y="76"/>
                  <a:pt x="34" y="70"/>
                  <a:pt x="34" y="64"/>
                </a:cubicBezTo>
                <a:cubicBezTo>
                  <a:pt x="34" y="55"/>
                  <a:pt x="36" y="47"/>
                  <a:pt x="39" y="39"/>
                </a:cubicBezTo>
                <a:cubicBezTo>
                  <a:pt x="47" y="35"/>
                  <a:pt x="56" y="33"/>
                  <a:pt x="65" y="33"/>
                </a:cubicBezTo>
                <a:cubicBezTo>
                  <a:pt x="75" y="33"/>
                  <a:pt x="83" y="35"/>
                  <a:pt x="91" y="39"/>
                </a:cubicBezTo>
                <a:cubicBezTo>
                  <a:pt x="95" y="47"/>
                  <a:pt x="96" y="55"/>
                  <a:pt x="96" y="64"/>
                </a:cubicBezTo>
                <a:close/>
                <a:moveTo>
                  <a:pt x="65" y="8"/>
                </a:moveTo>
                <a:cubicBezTo>
                  <a:pt x="66" y="8"/>
                  <a:pt x="67" y="8"/>
                  <a:pt x="68" y="8"/>
                </a:cubicBezTo>
                <a:cubicBezTo>
                  <a:pt x="75" y="14"/>
                  <a:pt x="82" y="21"/>
                  <a:pt x="87" y="29"/>
                </a:cubicBezTo>
                <a:cubicBezTo>
                  <a:pt x="80" y="27"/>
                  <a:pt x="73" y="26"/>
                  <a:pt x="65" y="26"/>
                </a:cubicBezTo>
                <a:cubicBezTo>
                  <a:pt x="58" y="26"/>
                  <a:pt x="51" y="27"/>
                  <a:pt x="45" y="29"/>
                </a:cubicBezTo>
                <a:cubicBezTo>
                  <a:pt x="50" y="20"/>
                  <a:pt x="57" y="13"/>
                  <a:pt x="65" y="8"/>
                </a:cubicBezTo>
                <a:close/>
                <a:moveTo>
                  <a:pt x="50" y="10"/>
                </a:moveTo>
                <a:cubicBezTo>
                  <a:pt x="43" y="16"/>
                  <a:pt x="38" y="24"/>
                  <a:pt x="34" y="33"/>
                </a:cubicBezTo>
                <a:cubicBezTo>
                  <a:pt x="25" y="37"/>
                  <a:pt x="16" y="43"/>
                  <a:pt x="10" y="51"/>
                </a:cubicBezTo>
                <a:cubicBezTo>
                  <a:pt x="15" y="31"/>
                  <a:pt x="30" y="15"/>
                  <a:pt x="50" y="10"/>
                </a:cubicBezTo>
                <a:close/>
                <a:moveTo>
                  <a:pt x="16" y="93"/>
                </a:moveTo>
                <a:cubicBezTo>
                  <a:pt x="11" y="85"/>
                  <a:pt x="8" y="75"/>
                  <a:pt x="8" y="65"/>
                </a:cubicBezTo>
                <a:cubicBezTo>
                  <a:pt x="13" y="57"/>
                  <a:pt x="21" y="49"/>
                  <a:pt x="30" y="44"/>
                </a:cubicBezTo>
                <a:cubicBezTo>
                  <a:pt x="28" y="50"/>
                  <a:pt x="27" y="57"/>
                  <a:pt x="27" y="64"/>
                </a:cubicBezTo>
                <a:cubicBezTo>
                  <a:pt x="27" y="71"/>
                  <a:pt x="28" y="78"/>
                  <a:pt x="29" y="84"/>
                </a:cubicBezTo>
                <a:cubicBezTo>
                  <a:pt x="25" y="87"/>
                  <a:pt x="20" y="90"/>
                  <a:pt x="16" y="93"/>
                </a:cubicBezTo>
                <a:close/>
                <a:moveTo>
                  <a:pt x="20" y="99"/>
                </a:moveTo>
                <a:cubicBezTo>
                  <a:pt x="24" y="96"/>
                  <a:pt x="28" y="94"/>
                  <a:pt x="32" y="91"/>
                </a:cubicBezTo>
                <a:cubicBezTo>
                  <a:pt x="36" y="102"/>
                  <a:pt x="42" y="111"/>
                  <a:pt x="50" y="119"/>
                </a:cubicBezTo>
                <a:cubicBezTo>
                  <a:pt x="38" y="116"/>
                  <a:pt x="28" y="109"/>
                  <a:pt x="20" y="99"/>
                </a:cubicBezTo>
                <a:close/>
                <a:moveTo>
                  <a:pt x="68" y="121"/>
                </a:moveTo>
                <a:cubicBezTo>
                  <a:pt x="67" y="121"/>
                  <a:pt x="66" y="121"/>
                  <a:pt x="65" y="121"/>
                </a:cubicBezTo>
                <a:cubicBezTo>
                  <a:pt x="53" y="113"/>
                  <a:pt x="44" y="102"/>
                  <a:pt x="39" y="88"/>
                </a:cubicBezTo>
                <a:cubicBezTo>
                  <a:pt x="47" y="85"/>
                  <a:pt x="56" y="83"/>
                  <a:pt x="65" y="83"/>
                </a:cubicBezTo>
                <a:cubicBezTo>
                  <a:pt x="75" y="83"/>
                  <a:pt x="84" y="85"/>
                  <a:pt x="92" y="88"/>
                </a:cubicBezTo>
                <a:cubicBezTo>
                  <a:pt x="87" y="101"/>
                  <a:pt x="79" y="113"/>
                  <a:pt x="68" y="121"/>
                </a:cubicBezTo>
                <a:close/>
                <a:moveTo>
                  <a:pt x="82" y="118"/>
                </a:moveTo>
                <a:cubicBezTo>
                  <a:pt x="89" y="110"/>
                  <a:pt x="95" y="101"/>
                  <a:pt x="99" y="91"/>
                </a:cubicBezTo>
                <a:cubicBezTo>
                  <a:pt x="103" y="93"/>
                  <a:pt x="106" y="96"/>
                  <a:pt x="109" y="98"/>
                </a:cubicBezTo>
                <a:cubicBezTo>
                  <a:pt x="103" y="107"/>
                  <a:pt x="93" y="114"/>
                  <a:pt x="82" y="118"/>
                </a:cubicBezTo>
                <a:close/>
                <a:moveTo>
                  <a:pt x="101" y="84"/>
                </a:moveTo>
                <a:cubicBezTo>
                  <a:pt x="103" y="78"/>
                  <a:pt x="104" y="71"/>
                  <a:pt x="104" y="64"/>
                </a:cubicBezTo>
                <a:cubicBezTo>
                  <a:pt x="104" y="57"/>
                  <a:pt x="103" y="50"/>
                  <a:pt x="101" y="44"/>
                </a:cubicBezTo>
                <a:cubicBezTo>
                  <a:pt x="109" y="48"/>
                  <a:pt x="116" y="55"/>
                  <a:pt x="121" y="62"/>
                </a:cubicBezTo>
                <a:cubicBezTo>
                  <a:pt x="121" y="63"/>
                  <a:pt x="121" y="64"/>
                  <a:pt x="121" y="64"/>
                </a:cubicBezTo>
                <a:cubicBezTo>
                  <a:pt x="121" y="75"/>
                  <a:pt x="118" y="84"/>
                  <a:pt x="114" y="92"/>
                </a:cubicBezTo>
                <a:cubicBezTo>
                  <a:pt x="110" y="89"/>
                  <a:pt x="106" y="86"/>
                  <a:pt x="101" y="8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a:p>
        </p:txBody>
      </p:sp>
      <p:sp>
        <p:nvSpPr>
          <p:cNvPr id="38" name="Freeform 20"/>
          <p:cNvSpPr>
            <a:spLocks/>
          </p:cNvSpPr>
          <p:nvPr/>
        </p:nvSpPr>
        <p:spPr bwMode="auto">
          <a:xfrm>
            <a:off x="2143116" y="3071802"/>
            <a:ext cx="324785" cy="270401"/>
          </a:xfrm>
          <a:custGeom>
            <a:avLst/>
            <a:gdLst>
              <a:gd name="T0" fmla="*/ 83 w 88"/>
              <a:gd name="T1" fmla="*/ 64 h 73"/>
              <a:gd name="T2" fmla="*/ 79 w 88"/>
              <a:gd name="T3" fmla="*/ 64 h 73"/>
              <a:gd name="T4" fmla="*/ 79 w 88"/>
              <a:gd name="T5" fmla="*/ 22 h 73"/>
              <a:gd name="T6" fmla="*/ 66 w 88"/>
              <a:gd name="T7" fmla="*/ 22 h 73"/>
              <a:gd name="T8" fmla="*/ 66 w 88"/>
              <a:gd name="T9" fmla="*/ 64 h 73"/>
              <a:gd name="T10" fmla="*/ 60 w 88"/>
              <a:gd name="T11" fmla="*/ 64 h 73"/>
              <a:gd name="T12" fmla="*/ 60 w 88"/>
              <a:gd name="T13" fmla="*/ 40 h 73"/>
              <a:gd name="T14" fmla="*/ 47 w 88"/>
              <a:gd name="T15" fmla="*/ 40 h 73"/>
              <a:gd name="T16" fmla="*/ 47 w 88"/>
              <a:gd name="T17" fmla="*/ 64 h 73"/>
              <a:gd name="T18" fmla="*/ 41 w 88"/>
              <a:gd name="T19" fmla="*/ 64 h 73"/>
              <a:gd name="T20" fmla="*/ 41 w 88"/>
              <a:gd name="T21" fmla="*/ 0 h 73"/>
              <a:gd name="T22" fmla="*/ 28 w 88"/>
              <a:gd name="T23" fmla="*/ 0 h 73"/>
              <a:gd name="T24" fmla="*/ 28 w 88"/>
              <a:gd name="T25" fmla="*/ 64 h 73"/>
              <a:gd name="T26" fmla="*/ 22 w 88"/>
              <a:gd name="T27" fmla="*/ 64 h 73"/>
              <a:gd name="T28" fmla="*/ 22 w 88"/>
              <a:gd name="T29" fmla="*/ 24 h 73"/>
              <a:gd name="T30" fmla="*/ 9 w 88"/>
              <a:gd name="T31" fmla="*/ 24 h 73"/>
              <a:gd name="T32" fmla="*/ 9 w 88"/>
              <a:gd name="T33" fmla="*/ 64 h 73"/>
              <a:gd name="T34" fmla="*/ 5 w 88"/>
              <a:gd name="T35" fmla="*/ 64 h 73"/>
              <a:gd name="T36" fmla="*/ 0 w 88"/>
              <a:gd name="T37" fmla="*/ 68 h 73"/>
              <a:gd name="T38" fmla="*/ 5 w 88"/>
              <a:gd name="T39" fmla="*/ 73 h 73"/>
              <a:gd name="T40" fmla="*/ 83 w 88"/>
              <a:gd name="T41" fmla="*/ 73 h 73"/>
              <a:gd name="T42" fmla="*/ 88 w 88"/>
              <a:gd name="T43" fmla="*/ 68 h 73"/>
              <a:gd name="T44" fmla="*/ 83 w 88"/>
              <a:gd name="T4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73">
                <a:moveTo>
                  <a:pt x="83" y="64"/>
                </a:moveTo>
                <a:cubicBezTo>
                  <a:pt x="79" y="64"/>
                  <a:pt x="79" y="64"/>
                  <a:pt x="79" y="64"/>
                </a:cubicBezTo>
                <a:cubicBezTo>
                  <a:pt x="79" y="22"/>
                  <a:pt x="79" y="22"/>
                  <a:pt x="79" y="22"/>
                </a:cubicBezTo>
                <a:cubicBezTo>
                  <a:pt x="66" y="22"/>
                  <a:pt x="66" y="22"/>
                  <a:pt x="66" y="22"/>
                </a:cubicBezTo>
                <a:cubicBezTo>
                  <a:pt x="66" y="64"/>
                  <a:pt x="66" y="64"/>
                  <a:pt x="66" y="64"/>
                </a:cubicBezTo>
                <a:cubicBezTo>
                  <a:pt x="60" y="64"/>
                  <a:pt x="60" y="64"/>
                  <a:pt x="60" y="64"/>
                </a:cubicBezTo>
                <a:cubicBezTo>
                  <a:pt x="60" y="40"/>
                  <a:pt x="60" y="40"/>
                  <a:pt x="60" y="40"/>
                </a:cubicBezTo>
                <a:cubicBezTo>
                  <a:pt x="47" y="40"/>
                  <a:pt x="47" y="40"/>
                  <a:pt x="47" y="40"/>
                </a:cubicBezTo>
                <a:cubicBezTo>
                  <a:pt x="47" y="64"/>
                  <a:pt x="47" y="64"/>
                  <a:pt x="47" y="64"/>
                </a:cubicBezTo>
                <a:cubicBezTo>
                  <a:pt x="41" y="64"/>
                  <a:pt x="41" y="64"/>
                  <a:pt x="41" y="64"/>
                </a:cubicBezTo>
                <a:cubicBezTo>
                  <a:pt x="41" y="0"/>
                  <a:pt x="41" y="0"/>
                  <a:pt x="41" y="0"/>
                </a:cubicBezTo>
                <a:cubicBezTo>
                  <a:pt x="28" y="0"/>
                  <a:pt x="28" y="0"/>
                  <a:pt x="28" y="0"/>
                </a:cubicBezTo>
                <a:cubicBezTo>
                  <a:pt x="28" y="64"/>
                  <a:pt x="28" y="64"/>
                  <a:pt x="28" y="64"/>
                </a:cubicBezTo>
                <a:cubicBezTo>
                  <a:pt x="22" y="64"/>
                  <a:pt x="22" y="64"/>
                  <a:pt x="22" y="64"/>
                </a:cubicBezTo>
                <a:cubicBezTo>
                  <a:pt x="22" y="24"/>
                  <a:pt x="22" y="24"/>
                  <a:pt x="22" y="24"/>
                </a:cubicBezTo>
                <a:cubicBezTo>
                  <a:pt x="9" y="24"/>
                  <a:pt x="9" y="24"/>
                  <a:pt x="9" y="24"/>
                </a:cubicBezTo>
                <a:cubicBezTo>
                  <a:pt x="9" y="64"/>
                  <a:pt x="9" y="64"/>
                  <a:pt x="9" y="64"/>
                </a:cubicBezTo>
                <a:cubicBezTo>
                  <a:pt x="5" y="64"/>
                  <a:pt x="5" y="64"/>
                  <a:pt x="5" y="64"/>
                </a:cubicBezTo>
                <a:cubicBezTo>
                  <a:pt x="2" y="64"/>
                  <a:pt x="0" y="66"/>
                  <a:pt x="0" y="68"/>
                </a:cubicBezTo>
                <a:cubicBezTo>
                  <a:pt x="0" y="71"/>
                  <a:pt x="2" y="73"/>
                  <a:pt x="5" y="73"/>
                </a:cubicBezTo>
                <a:cubicBezTo>
                  <a:pt x="83" y="73"/>
                  <a:pt x="83" y="73"/>
                  <a:pt x="83" y="73"/>
                </a:cubicBezTo>
                <a:cubicBezTo>
                  <a:pt x="86" y="73"/>
                  <a:pt x="88" y="71"/>
                  <a:pt x="88" y="68"/>
                </a:cubicBezTo>
                <a:cubicBezTo>
                  <a:pt x="88" y="66"/>
                  <a:pt x="86" y="64"/>
                  <a:pt x="83" y="64"/>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a:p>
        </p:txBody>
      </p:sp>
      <p:sp>
        <p:nvSpPr>
          <p:cNvPr id="39" name="TextBox 29"/>
          <p:cNvSpPr txBox="1"/>
          <p:nvPr/>
        </p:nvSpPr>
        <p:spPr>
          <a:xfrm>
            <a:off x="3643314" y="1857356"/>
            <a:ext cx="2873298" cy="561692"/>
          </a:xfrm>
          <a:prstGeom prst="rect">
            <a:avLst/>
          </a:prstGeom>
          <a:noFill/>
        </p:spPr>
        <p:txBody>
          <a:bodyPr wrap="square" lIns="68580" tIns="34290" rIns="68580" bIns="34290" rtlCol="0">
            <a:spAutoFit/>
          </a:bodyPr>
          <a:lstStyle/>
          <a:p>
            <a:r>
              <a:rPr lang="id-ID" sz="1600" b="1" dirty="0">
                <a:latin typeface="+mj-lt"/>
              </a:rPr>
              <a:t>Odaklanamama</a:t>
            </a:r>
            <a:r>
              <a:rPr lang="tr-TR" sz="1600" b="1" dirty="0">
                <a:latin typeface="+mj-lt"/>
              </a:rPr>
              <a:t>, dikkatin dağılması</a:t>
            </a:r>
            <a:endParaRPr lang="id-ID" sz="1600" b="1" dirty="0">
              <a:latin typeface="+mj-lt"/>
            </a:endParaRPr>
          </a:p>
        </p:txBody>
      </p:sp>
      <p:sp>
        <p:nvSpPr>
          <p:cNvPr id="40" name="TextBox 31"/>
          <p:cNvSpPr txBox="1"/>
          <p:nvPr/>
        </p:nvSpPr>
        <p:spPr>
          <a:xfrm>
            <a:off x="3571876" y="2928926"/>
            <a:ext cx="3026700" cy="561692"/>
          </a:xfrm>
          <a:prstGeom prst="rect">
            <a:avLst/>
          </a:prstGeom>
          <a:noFill/>
        </p:spPr>
        <p:txBody>
          <a:bodyPr wrap="square" lIns="68580" tIns="34290" rIns="68580" bIns="34290" rtlCol="0">
            <a:spAutoFit/>
          </a:bodyPr>
          <a:lstStyle/>
          <a:p>
            <a:r>
              <a:rPr lang="id-ID" sz="1600" b="1" dirty="0">
                <a:latin typeface="+mj-lt"/>
              </a:rPr>
              <a:t>İyi bildiklerini bile hatırlayamama</a:t>
            </a:r>
            <a:r>
              <a:rPr lang="id-ID" sz="1200" b="1" dirty="0">
                <a:latin typeface="+mj-lt"/>
              </a:rPr>
              <a:t>,</a:t>
            </a:r>
          </a:p>
        </p:txBody>
      </p:sp>
      <p:sp>
        <p:nvSpPr>
          <p:cNvPr id="41" name="TextBox 33"/>
          <p:cNvSpPr txBox="1"/>
          <p:nvPr/>
        </p:nvSpPr>
        <p:spPr>
          <a:xfrm>
            <a:off x="3500438" y="4000496"/>
            <a:ext cx="3071834" cy="561692"/>
          </a:xfrm>
          <a:prstGeom prst="rect">
            <a:avLst/>
          </a:prstGeom>
          <a:noFill/>
        </p:spPr>
        <p:txBody>
          <a:bodyPr wrap="square" lIns="68580" tIns="34290" rIns="68580" bIns="34290" rtlCol="0">
            <a:spAutoFit/>
          </a:bodyPr>
          <a:lstStyle/>
          <a:p>
            <a:r>
              <a:rPr lang="id-ID" sz="1600" b="1" dirty="0">
                <a:latin typeface="+mj-lt"/>
              </a:rPr>
              <a:t>Soruların yerine sınav sonucunu düşünme,</a:t>
            </a:r>
          </a:p>
        </p:txBody>
      </p:sp>
      <p:sp>
        <p:nvSpPr>
          <p:cNvPr id="42" name="TextBox 35"/>
          <p:cNvSpPr txBox="1"/>
          <p:nvPr/>
        </p:nvSpPr>
        <p:spPr>
          <a:xfrm>
            <a:off x="3214686" y="5072066"/>
            <a:ext cx="3214710" cy="561692"/>
          </a:xfrm>
          <a:prstGeom prst="rect">
            <a:avLst/>
          </a:prstGeom>
          <a:noFill/>
        </p:spPr>
        <p:txBody>
          <a:bodyPr wrap="square" lIns="68580" tIns="34290" rIns="68580" bIns="34290" rtlCol="0">
            <a:spAutoFit/>
          </a:bodyPr>
          <a:lstStyle/>
          <a:p>
            <a:r>
              <a:rPr lang="id-ID" sz="1600" b="1" dirty="0">
                <a:latin typeface="+mj-lt"/>
              </a:rPr>
              <a:t>Okuduğunu anlamama,</a:t>
            </a:r>
            <a:r>
              <a:rPr lang="tr-TR" sz="1600" b="1" dirty="0">
                <a:latin typeface="+mj-lt"/>
              </a:rPr>
              <a:t> yanlış okuma</a:t>
            </a:r>
            <a:endParaRPr lang="id-ID" sz="1600" b="1" dirty="0">
              <a:latin typeface="+mj-lt"/>
            </a:endParaRPr>
          </a:p>
        </p:txBody>
      </p:sp>
      <p:sp>
        <p:nvSpPr>
          <p:cNvPr id="44" name="TextBox 35"/>
          <p:cNvSpPr txBox="1"/>
          <p:nvPr/>
        </p:nvSpPr>
        <p:spPr>
          <a:xfrm>
            <a:off x="642918" y="6000760"/>
            <a:ext cx="2743380" cy="315471"/>
          </a:xfrm>
          <a:prstGeom prst="rect">
            <a:avLst/>
          </a:prstGeom>
          <a:noFill/>
        </p:spPr>
        <p:txBody>
          <a:bodyPr wrap="none" lIns="68580" tIns="34290" rIns="68580" bIns="34290" rtlCol="0">
            <a:spAutoFit/>
          </a:bodyPr>
          <a:lstStyle/>
          <a:p>
            <a:r>
              <a:rPr lang="tr-TR" sz="1600" b="1" dirty="0">
                <a:latin typeface="+mj-lt"/>
              </a:rPr>
              <a:t>Basit işlem hataları yapma</a:t>
            </a:r>
            <a:endParaRPr lang="id-ID" sz="1600" b="1" dirty="0">
              <a:latin typeface="+mj-lt"/>
            </a:endParaRPr>
          </a:p>
        </p:txBody>
      </p:sp>
      <p:pic>
        <p:nvPicPr>
          <p:cNvPr id="45" name="Picture 4" descr="D:\Users\Hp\Desktop\sinav-kaygisi.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14686" y="5929322"/>
            <a:ext cx="2664296" cy="267309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500"/>
                                        <p:tgtEl>
                                          <p:spTgt spid="25"/>
                                        </p:tgtEl>
                                      </p:cBhvr>
                                    </p:animEffect>
                                  </p:childTnLst>
                                </p:cTn>
                              </p:par>
                              <p:par>
                                <p:cTn id="12" presetID="53" presetClass="entr" presetSubtype="16" fill="hold" grpId="0" nodeType="with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p:cTn id="30" dur="500" fill="hold"/>
                                        <p:tgtEl>
                                          <p:spTgt spid="30"/>
                                        </p:tgtEl>
                                        <p:attrNameLst>
                                          <p:attrName>ppt_w</p:attrName>
                                        </p:attrNameLst>
                                      </p:cBhvr>
                                      <p:tavLst>
                                        <p:tav tm="0">
                                          <p:val>
                                            <p:fltVal val="0"/>
                                          </p:val>
                                        </p:tav>
                                        <p:tav tm="100000">
                                          <p:val>
                                            <p:strVal val="#ppt_w"/>
                                          </p:val>
                                        </p:tav>
                                      </p:tavLst>
                                    </p:anim>
                                    <p:anim calcmode="lin" valueType="num">
                                      <p:cBhvr>
                                        <p:cTn id="31" dur="500" fill="hold"/>
                                        <p:tgtEl>
                                          <p:spTgt spid="30"/>
                                        </p:tgtEl>
                                        <p:attrNameLst>
                                          <p:attrName>ppt_h</p:attrName>
                                        </p:attrNameLst>
                                      </p:cBhvr>
                                      <p:tavLst>
                                        <p:tav tm="0">
                                          <p:val>
                                            <p:fltVal val="0"/>
                                          </p:val>
                                        </p:tav>
                                        <p:tav tm="100000">
                                          <p:val>
                                            <p:strVal val="#ppt_h"/>
                                          </p:val>
                                        </p:tav>
                                      </p:tavLst>
                                    </p:anim>
                                    <p:animEffect transition="in" filter="fade">
                                      <p:cBhvr>
                                        <p:cTn id="32" dur="500"/>
                                        <p:tgtEl>
                                          <p:spTgt spid="30"/>
                                        </p:tgtEl>
                                      </p:cBhvr>
                                    </p:animEffect>
                                  </p:childTnLst>
                                </p:cTn>
                              </p:par>
                              <p:par>
                                <p:cTn id="33" presetID="53" presetClass="entr" presetSubtype="16" fill="hold"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500" fill="hold"/>
                                        <p:tgtEl>
                                          <p:spTgt spid="31"/>
                                        </p:tgtEl>
                                        <p:attrNameLst>
                                          <p:attrName>ppt_w</p:attrName>
                                        </p:attrNameLst>
                                      </p:cBhvr>
                                      <p:tavLst>
                                        <p:tav tm="0">
                                          <p:val>
                                            <p:fltVal val="0"/>
                                          </p:val>
                                        </p:tav>
                                        <p:tav tm="100000">
                                          <p:val>
                                            <p:strVal val="#ppt_w"/>
                                          </p:val>
                                        </p:tav>
                                      </p:tavLst>
                                    </p:anim>
                                    <p:anim calcmode="lin" valueType="num">
                                      <p:cBhvr>
                                        <p:cTn id="36" dur="500" fill="hold"/>
                                        <p:tgtEl>
                                          <p:spTgt spid="31"/>
                                        </p:tgtEl>
                                        <p:attrNameLst>
                                          <p:attrName>ppt_h</p:attrName>
                                        </p:attrNameLst>
                                      </p:cBhvr>
                                      <p:tavLst>
                                        <p:tav tm="0">
                                          <p:val>
                                            <p:fltVal val="0"/>
                                          </p:val>
                                        </p:tav>
                                        <p:tav tm="100000">
                                          <p:val>
                                            <p:strVal val="#ppt_h"/>
                                          </p:val>
                                        </p:tav>
                                      </p:tavLst>
                                    </p:anim>
                                    <p:animEffect transition="in" filter="fade">
                                      <p:cBhvr>
                                        <p:cTn id="37" dur="500"/>
                                        <p:tgtEl>
                                          <p:spTgt spid="31"/>
                                        </p:tgtEl>
                                      </p:cBhvr>
                                    </p:animEffect>
                                  </p:childTnLst>
                                </p:cTn>
                              </p:par>
                              <p:par>
                                <p:cTn id="38" presetID="53" presetClass="entr" presetSubtype="16"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p:cTn id="40" dur="500" fill="hold"/>
                                        <p:tgtEl>
                                          <p:spTgt spid="34"/>
                                        </p:tgtEl>
                                        <p:attrNameLst>
                                          <p:attrName>ppt_w</p:attrName>
                                        </p:attrNameLst>
                                      </p:cBhvr>
                                      <p:tavLst>
                                        <p:tav tm="0">
                                          <p:val>
                                            <p:fltVal val="0"/>
                                          </p:val>
                                        </p:tav>
                                        <p:tav tm="100000">
                                          <p:val>
                                            <p:strVal val="#ppt_w"/>
                                          </p:val>
                                        </p:tav>
                                      </p:tavLst>
                                    </p:anim>
                                    <p:anim calcmode="lin" valueType="num">
                                      <p:cBhvr>
                                        <p:cTn id="41" dur="500" fill="hold"/>
                                        <p:tgtEl>
                                          <p:spTgt spid="34"/>
                                        </p:tgtEl>
                                        <p:attrNameLst>
                                          <p:attrName>ppt_h</p:attrName>
                                        </p:attrNameLst>
                                      </p:cBhvr>
                                      <p:tavLst>
                                        <p:tav tm="0">
                                          <p:val>
                                            <p:fltVal val="0"/>
                                          </p:val>
                                        </p:tav>
                                        <p:tav tm="100000">
                                          <p:val>
                                            <p:strVal val="#ppt_h"/>
                                          </p:val>
                                        </p:tav>
                                      </p:tavLst>
                                    </p:anim>
                                    <p:animEffect transition="in" filter="fade">
                                      <p:cBhvr>
                                        <p:cTn id="42" dur="500"/>
                                        <p:tgtEl>
                                          <p:spTgt spid="34"/>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Effect transition="in" filter="fade">
                                      <p:cBhvr>
                                        <p:cTn id="47" dur="500"/>
                                        <p:tgtEl>
                                          <p:spTgt spid="37"/>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Effect transition="in" filter="fade">
                                      <p:cBhvr>
                                        <p:cTn id="53" dur="500"/>
                                        <p:tgtEl>
                                          <p:spTgt spid="38"/>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1000"/>
                                        <p:tgtEl>
                                          <p:spTgt spid="39"/>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1000"/>
                                        <p:tgtEl>
                                          <p:spTgt spid="40"/>
                                        </p:tgtEl>
                                      </p:cBhvr>
                                    </p:animEffect>
                                  </p:childTnLst>
                                </p:cTn>
                              </p:par>
                            </p:childTnLst>
                          </p:cTn>
                        </p:par>
                        <p:par>
                          <p:cTn id="62" fill="hold">
                            <p:stCondLst>
                              <p:cond delay="5500"/>
                            </p:stCondLst>
                            <p:childTnLst>
                              <p:par>
                                <p:cTn id="63" presetID="10"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childTnLst>
                                </p:cTn>
                              </p:par>
                            </p:childTnLst>
                          </p:cTn>
                        </p:par>
                        <p:par>
                          <p:cTn id="66" fill="hold">
                            <p:stCondLst>
                              <p:cond delay="6500"/>
                            </p:stCondLst>
                            <p:childTnLst>
                              <p:par>
                                <p:cTn id="67" presetID="10" presetClass="entr" presetSubtype="0" fill="hold" grpId="0" nodeType="after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1000"/>
                                        <p:tgtEl>
                                          <p:spTgt spid="42"/>
                                        </p:tgtEl>
                                      </p:cBhvr>
                                    </p:animEffect>
                                  </p:childTnLst>
                                </p:cTn>
                              </p:par>
                            </p:childTnLst>
                          </p:cTn>
                        </p:par>
                        <p:par>
                          <p:cTn id="70" fill="hold">
                            <p:stCondLst>
                              <p:cond delay="7500"/>
                            </p:stCondLst>
                            <p:childTnLst>
                              <p:par>
                                <p:cTn id="71" presetID="10" presetClass="entr" presetSubtype="0"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animBg="1"/>
      <p:bldP spid="26" grpId="0" animBg="1"/>
      <p:bldP spid="27" grpId="0" animBg="1"/>
      <p:bldP spid="29" grpId="0" animBg="1"/>
      <p:bldP spid="30" grpId="0" animBg="1"/>
      <p:bldP spid="37" grpId="0" animBg="1"/>
      <p:bldP spid="38" grpId="0" animBg="1"/>
      <p:bldP spid="39" grpId="0"/>
      <p:bldP spid="40" grpId="0"/>
      <p:bldP spid="41" grpId="0"/>
      <p:bldP spid="42" grpId="0"/>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2714612"/>
            <a:ext cx="6286544" cy="923330"/>
          </a:xfrm>
          <a:prstGeom prst="rect">
            <a:avLst/>
          </a:prstGeom>
        </p:spPr>
        <p:txBody>
          <a:bodyPr wrap="square">
            <a:spAutoFit/>
          </a:bodyPr>
          <a:lstStyle/>
          <a:p>
            <a:endParaRPr lang="tr-TR" dirty="0" smtClean="0"/>
          </a:p>
          <a:p>
            <a:endParaRPr lang="tr-TR" dirty="0" smtClean="0"/>
          </a:p>
          <a:p>
            <a:pPr algn="ctr"/>
            <a:r>
              <a:rPr lang="tr-TR" b="1" dirty="0" smtClean="0">
                <a:solidFill>
                  <a:srgbClr val="FF0000"/>
                </a:solidFill>
              </a:rPr>
              <a:t>YÜKSEK SINAV KAYGISININ SEBEP OLDUĞU DUYGULAR</a:t>
            </a:r>
            <a:r>
              <a:rPr lang="tr-TR" dirty="0" smtClean="0"/>
              <a:t> </a:t>
            </a:r>
            <a:endParaRPr lang="tr-TR" dirty="0"/>
          </a:p>
        </p:txBody>
      </p:sp>
      <p:sp>
        <p:nvSpPr>
          <p:cNvPr id="6" name="Freeform 2"/>
          <p:cNvSpPr>
            <a:spLocks/>
          </p:cNvSpPr>
          <p:nvPr/>
        </p:nvSpPr>
        <p:spPr bwMode="auto">
          <a:xfrm>
            <a:off x="2071678" y="3929058"/>
            <a:ext cx="990968" cy="1050015"/>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a:p>
        </p:txBody>
      </p:sp>
      <p:sp>
        <p:nvSpPr>
          <p:cNvPr id="7" name="Freeform 3"/>
          <p:cNvSpPr>
            <a:spLocks/>
          </p:cNvSpPr>
          <p:nvPr/>
        </p:nvSpPr>
        <p:spPr bwMode="auto">
          <a:xfrm>
            <a:off x="2857496" y="3857620"/>
            <a:ext cx="1216888" cy="600743"/>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a:p>
        </p:txBody>
      </p:sp>
      <p:sp>
        <p:nvSpPr>
          <p:cNvPr id="9" name="Freeform 4"/>
          <p:cNvSpPr>
            <a:spLocks/>
          </p:cNvSpPr>
          <p:nvPr/>
        </p:nvSpPr>
        <p:spPr bwMode="auto">
          <a:xfrm>
            <a:off x="3643314" y="4000496"/>
            <a:ext cx="906248" cy="1180946"/>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a:p>
        </p:txBody>
      </p:sp>
      <p:sp>
        <p:nvSpPr>
          <p:cNvPr id="10" name="Freeform 5"/>
          <p:cNvSpPr>
            <a:spLocks/>
          </p:cNvSpPr>
          <p:nvPr/>
        </p:nvSpPr>
        <p:spPr bwMode="auto">
          <a:xfrm>
            <a:off x="3357562" y="4929190"/>
            <a:ext cx="1137302" cy="818960"/>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a:p>
        </p:txBody>
      </p:sp>
      <p:sp>
        <p:nvSpPr>
          <p:cNvPr id="11" name="Freeform 7"/>
          <p:cNvSpPr>
            <a:spLocks/>
          </p:cNvSpPr>
          <p:nvPr/>
        </p:nvSpPr>
        <p:spPr bwMode="auto">
          <a:xfrm>
            <a:off x="3071810" y="5357818"/>
            <a:ext cx="919085" cy="983266"/>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a:p>
        </p:txBody>
      </p:sp>
      <p:sp>
        <p:nvSpPr>
          <p:cNvPr id="12" name="Rectangle 6"/>
          <p:cNvSpPr>
            <a:spLocks noChangeArrowheads="1"/>
          </p:cNvSpPr>
          <p:nvPr/>
        </p:nvSpPr>
        <p:spPr bwMode="auto">
          <a:xfrm>
            <a:off x="3071810" y="6643702"/>
            <a:ext cx="641819" cy="613579"/>
          </a:xfrm>
          <a:prstGeom prst="rect">
            <a:avLst/>
          </a:prstGeom>
          <a:solidFill>
            <a:schemeClr val="accent6"/>
          </a:solidFill>
          <a:ln>
            <a:noFill/>
          </a:ln>
        </p:spPr>
        <p:txBody>
          <a:bodyPr vert="horz" wrap="square" lIns="68580" tIns="34290" rIns="68580" bIns="34290" numCol="1" anchor="t" anchorCtr="0" compatLnSpc="1">
            <a:prstTxWarp prst="textNoShape">
              <a:avLst/>
            </a:prstTxWarp>
          </a:bodyPr>
          <a:lstStyle/>
          <a:p>
            <a:endParaRPr lang="id-ID"/>
          </a:p>
        </p:txBody>
      </p:sp>
      <p:sp>
        <p:nvSpPr>
          <p:cNvPr id="13" name="TextBox 17"/>
          <p:cNvSpPr txBox="1"/>
          <p:nvPr/>
        </p:nvSpPr>
        <p:spPr>
          <a:xfrm>
            <a:off x="928670" y="4429124"/>
            <a:ext cx="784510" cy="315471"/>
          </a:xfrm>
          <a:prstGeom prst="rect">
            <a:avLst/>
          </a:prstGeom>
          <a:noFill/>
        </p:spPr>
        <p:txBody>
          <a:bodyPr wrap="none" lIns="68580" tIns="34290" rIns="68580" bIns="34290" rtlCol="0">
            <a:spAutoFit/>
          </a:bodyPr>
          <a:lstStyle/>
          <a:p>
            <a:r>
              <a:rPr lang="id-ID" sz="1600" b="1" dirty="0" smtClean="0"/>
              <a:t>Endişe</a:t>
            </a:r>
            <a:endParaRPr lang="id-ID" sz="1600" b="1" dirty="0"/>
          </a:p>
        </p:txBody>
      </p:sp>
      <p:sp>
        <p:nvSpPr>
          <p:cNvPr id="14" name="TextBox 19"/>
          <p:cNvSpPr txBox="1"/>
          <p:nvPr/>
        </p:nvSpPr>
        <p:spPr>
          <a:xfrm>
            <a:off x="1214422" y="5214942"/>
            <a:ext cx="1177245" cy="315471"/>
          </a:xfrm>
          <a:prstGeom prst="rect">
            <a:avLst/>
          </a:prstGeom>
          <a:noFill/>
        </p:spPr>
        <p:txBody>
          <a:bodyPr wrap="none" lIns="68580" tIns="34290" rIns="68580" bIns="34290" rtlCol="0">
            <a:spAutoFit/>
          </a:bodyPr>
          <a:lstStyle/>
          <a:p>
            <a:r>
              <a:rPr lang="tr-TR" sz="1600" b="1" dirty="0" smtClean="0"/>
              <a:t>Mutsuzluk</a:t>
            </a:r>
            <a:endParaRPr lang="tr-TR" sz="1600" b="1" dirty="0"/>
          </a:p>
        </p:txBody>
      </p:sp>
      <p:sp>
        <p:nvSpPr>
          <p:cNvPr id="15" name="TextBox 21"/>
          <p:cNvSpPr txBox="1"/>
          <p:nvPr/>
        </p:nvSpPr>
        <p:spPr>
          <a:xfrm>
            <a:off x="1071546" y="5929322"/>
            <a:ext cx="1403269" cy="315471"/>
          </a:xfrm>
          <a:prstGeom prst="rect">
            <a:avLst/>
          </a:prstGeom>
          <a:noFill/>
        </p:spPr>
        <p:txBody>
          <a:bodyPr wrap="none" lIns="68580" tIns="34290" rIns="68580" bIns="34290" rtlCol="0">
            <a:spAutoFit/>
          </a:bodyPr>
          <a:lstStyle/>
          <a:p>
            <a:r>
              <a:rPr lang="id-ID" sz="1600" b="1" dirty="0" smtClean="0"/>
              <a:t>Huzursuzluk</a:t>
            </a:r>
            <a:endParaRPr lang="id-ID" sz="1600" b="1" dirty="0"/>
          </a:p>
        </p:txBody>
      </p:sp>
      <p:sp>
        <p:nvSpPr>
          <p:cNvPr id="16" name="TextBox 26"/>
          <p:cNvSpPr txBox="1"/>
          <p:nvPr/>
        </p:nvSpPr>
        <p:spPr>
          <a:xfrm>
            <a:off x="4714884" y="4357686"/>
            <a:ext cx="1857388" cy="315471"/>
          </a:xfrm>
          <a:prstGeom prst="rect">
            <a:avLst/>
          </a:prstGeom>
          <a:noFill/>
        </p:spPr>
        <p:txBody>
          <a:bodyPr wrap="square" lIns="68580" tIns="34290" rIns="68580" bIns="34290" rtlCol="0">
            <a:spAutoFit/>
          </a:bodyPr>
          <a:lstStyle/>
          <a:p>
            <a:r>
              <a:rPr lang="id-ID" sz="1600" b="1" dirty="0" smtClean="0"/>
              <a:t>Korku</a:t>
            </a:r>
          </a:p>
        </p:txBody>
      </p:sp>
      <p:sp>
        <p:nvSpPr>
          <p:cNvPr id="17" name="TextBox 28"/>
          <p:cNvSpPr txBox="1"/>
          <p:nvPr/>
        </p:nvSpPr>
        <p:spPr>
          <a:xfrm>
            <a:off x="4643446" y="5072066"/>
            <a:ext cx="1512273" cy="315471"/>
          </a:xfrm>
          <a:prstGeom prst="rect">
            <a:avLst/>
          </a:prstGeom>
          <a:noFill/>
        </p:spPr>
        <p:txBody>
          <a:bodyPr wrap="none" lIns="68580" tIns="34290" rIns="68580" bIns="34290" rtlCol="0">
            <a:spAutoFit/>
          </a:bodyPr>
          <a:lstStyle/>
          <a:p>
            <a:r>
              <a:rPr lang="tr-TR" sz="1600" b="1" dirty="0" smtClean="0">
                <a:latin typeface="+mj-lt"/>
              </a:rPr>
              <a:t>Hayal Kırıklığı</a:t>
            </a:r>
            <a:endParaRPr lang="id-ID" sz="1600" b="1" dirty="0">
              <a:latin typeface="+mj-lt"/>
            </a:endParaRPr>
          </a:p>
        </p:txBody>
      </p:sp>
      <p:sp>
        <p:nvSpPr>
          <p:cNvPr id="18" name="TextBox 30"/>
          <p:cNvSpPr txBox="1"/>
          <p:nvPr/>
        </p:nvSpPr>
        <p:spPr>
          <a:xfrm>
            <a:off x="4286256" y="6072198"/>
            <a:ext cx="1129155" cy="315471"/>
          </a:xfrm>
          <a:prstGeom prst="rect">
            <a:avLst/>
          </a:prstGeom>
          <a:noFill/>
        </p:spPr>
        <p:txBody>
          <a:bodyPr wrap="none" lIns="68580" tIns="34290" rIns="68580" bIns="34290" rtlCol="0">
            <a:spAutoFit/>
          </a:bodyPr>
          <a:lstStyle/>
          <a:p>
            <a:r>
              <a:rPr lang="tr-TR" sz="1600" b="1" dirty="0" smtClean="0">
                <a:latin typeface="+mj-lt"/>
              </a:rPr>
              <a:t>Ümitsizlik</a:t>
            </a:r>
            <a:endParaRPr lang="id-ID" sz="1600" b="1" dirty="0">
              <a:latin typeface="+mj-lt"/>
            </a:endParaRPr>
          </a:p>
        </p:txBody>
      </p:sp>
      <p:sp>
        <p:nvSpPr>
          <p:cNvPr id="19" name="18 Dikdörtgen"/>
          <p:cNvSpPr/>
          <p:nvPr/>
        </p:nvSpPr>
        <p:spPr>
          <a:xfrm>
            <a:off x="2357430" y="4214810"/>
            <a:ext cx="450765" cy="584775"/>
          </a:xfrm>
          <a:prstGeom prst="rect">
            <a:avLst/>
          </a:prstGeom>
        </p:spPr>
        <p:txBody>
          <a:bodyPr wrap="none">
            <a:spAutoFit/>
          </a:bodyPr>
          <a:lstStyle/>
          <a:p>
            <a:pPr algn="ctr"/>
            <a:r>
              <a:rPr lang="tr-TR" sz="3200" b="1" dirty="0" smtClean="0">
                <a:latin typeface="Entypo" pitchFamily="2" charset="0"/>
                <a:ea typeface="Entypo" pitchFamily="2" charset="0"/>
              </a:rPr>
              <a:t>K</a:t>
            </a:r>
            <a:endParaRPr lang="ru-RU" sz="3200" b="1" dirty="0">
              <a:ea typeface="Entypo" pitchFamily="2" charset="0"/>
            </a:endParaRPr>
          </a:p>
        </p:txBody>
      </p:sp>
      <p:sp>
        <p:nvSpPr>
          <p:cNvPr id="20" name="19 Dikdörtgen"/>
          <p:cNvSpPr/>
          <p:nvPr/>
        </p:nvSpPr>
        <p:spPr>
          <a:xfrm>
            <a:off x="3214686" y="3857620"/>
            <a:ext cx="468398" cy="584775"/>
          </a:xfrm>
          <a:prstGeom prst="rect">
            <a:avLst/>
          </a:prstGeom>
        </p:spPr>
        <p:txBody>
          <a:bodyPr wrap="none">
            <a:spAutoFit/>
          </a:bodyPr>
          <a:lstStyle/>
          <a:p>
            <a:pPr algn="ctr"/>
            <a:r>
              <a:rPr lang="tr-TR" sz="3200" b="1" dirty="0" smtClean="0">
                <a:ea typeface="Entypo" pitchFamily="2" charset="0"/>
              </a:rPr>
              <a:t>A</a:t>
            </a:r>
            <a:endParaRPr lang="ru-RU" sz="3200" b="1" dirty="0">
              <a:ea typeface="Entypo" pitchFamily="2" charset="0"/>
            </a:endParaRPr>
          </a:p>
        </p:txBody>
      </p:sp>
      <p:sp>
        <p:nvSpPr>
          <p:cNvPr id="21" name="20 Dikdörtgen"/>
          <p:cNvSpPr/>
          <p:nvPr/>
        </p:nvSpPr>
        <p:spPr>
          <a:xfrm>
            <a:off x="3929066" y="4357686"/>
            <a:ext cx="441147" cy="584775"/>
          </a:xfrm>
          <a:prstGeom prst="rect">
            <a:avLst/>
          </a:prstGeom>
        </p:spPr>
        <p:txBody>
          <a:bodyPr wrap="none">
            <a:spAutoFit/>
          </a:bodyPr>
          <a:lstStyle/>
          <a:p>
            <a:pPr algn="ctr"/>
            <a:r>
              <a:rPr lang="tr-TR" sz="3200" b="1" dirty="0" smtClean="0">
                <a:ea typeface="Entypo" pitchFamily="2" charset="0"/>
              </a:rPr>
              <a:t>Y</a:t>
            </a:r>
            <a:endParaRPr lang="ru-RU" sz="3200" b="1" dirty="0">
              <a:ea typeface="Entypo" pitchFamily="2" charset="0"/>
            </a:endParaRPr>
          </a:p>
        </p:txBody>
      </p:sp>
      <p:sp>
        <p:nvSpPr>
          <p:cNvPr id="22" name="21 Dikdörtgen"/>
          <p:cNvSpPr/>
          <p:nvPr/>
        </p:nvSpPr>
        <p:spPr>
          <a:xfrm>
            <a:off x="3714752" y="5072066"/>
            <a:ext cx="481222" cy="584775"/>
          </a:xfrm>
          <a:prstGeom prst="rect">
            <a:avLst/>
          </a:prstGeom>
        </p:spPr>
        <p:txBody>
          <a:bodyPr wrap="none">
            <a:spAutoFit/>
          </a:bodyPr>
          <a:lstStyle/>
          <a:p>
            <a:pPr algn="ctr"/>
            <a:r>
              <a:rPr lang="tr-TR" sz="3200" b="1" dirty="0" smtClean="0">
                <a:ea typeface="Entypo" pitchFamily="2" charset="0"/>
              </a:rPr>
              <a:t>G</a:t>
            </a:r>
            <a:endParaRPr lang="ru-RU" sz="3200" b="1" dirty="0">
              <a:ea typeface="Entypo" pitchFamily="2" charset="0"/>
            </a:endParaRPr>
          </a:p>
        </p:txBody>
      </p:sp>
      <p:sp>
        <p:nvSpPr>
          <p:cNvPr id="23" name="22 Dikdörtgen"/>
          <p:cNvSpPr/>
          <p:nvPr/>
        </p:nvSpPr>
        <p:spPr>
          <a:xfrm>
            <a:off x="3286124" y="5643570"/>
            <a:ext cx="303288" cy="584775"/>
          </a:xfrm>
          <a:prstGeom prst="rect">
            <a:avLst/>
          </a:prstGeom>
        </p:spPr>
        <p:txBody>
          <a:bodyPr wrap="none">
            <a:spAutoFit/>
          </a:bodyPr>
          <a:lstStyle/>
          <a:p>
            <a:pPr algn="ctr"/>
            <a:r>
              <a:rPr lang="tr-TR" sz="3200" b="1" dirty="0" smtClean="0">
                <a:ea typeface="Entypo" pitchFamily="2" charset="0"/>
              </a:rPr>
              <a:t>I</a:t>
            </a:r>
            <a:endParaRPr lang="ru-RU" sz="3200" b="1" dirty="0">
              <a:ea typeface="Entypo" pitchFamily="2" charset="0"/>
            </a:endParaRPr>
          </a:p>
        </p:txBody>
      </p:sp>
      <p:sp>
        <p:nvSpPr>
          <p:cNvPr id="24" name="23 Dikdörtgen"/>
          <p:cNvSpPr/>
          <p:nvPr/>
        </p:nvSpPr>
        <p:spPr>
          <a:xfrm>
            <a:off x="3214686" y="6643702"/>
            <a:ext cx="314510" cy="584775"/>
          </a:xfrm>
          <a:prstGeom prst="rect">
            <a:avLst/>
          </a:prstGeom>
        </p:spPr>
        <p:txBody>
          <a:bodyPr wrap="none">
            <a:spAutoFit/>
          </a:bodyPr>
          <a:lstStyle/>
          <a:p>
            <a:pPr algn="ctr"/>
            <a:r>
              <a:rPr lang="tr-TR" sz="3200" b="1" dirty="0" smtClean="0">
                <a:ea typeface="Entypo" pitchFamily="2" charset="0"/>
              </a:rPr>
              <a:t>.</a:t>
            </a:r>
            <a:endParaRPr lang="ru-RU" sz="3200" b="1" dirty="0">
              <a:ea typeface="Entypo" pitchFamily="2" charset="0"/>
            </a:endParaRPr>
          </a:p>
        </p:txBody>
      </p:sp>
      <p:sp>
        <p:nvSpPr>
          <p:cNvPr id="25" name="24 Dikdörtgen"/>
          <p:cNvSpPr/>
          <p:nvPr/>
        </p:nvSpPr>
        <p:spPr>
          <a:xfrm>
            <a:off x="642918" y="6643702"/>
            <a:ext cx="1638590" cy="338554"/>
          </a:xfrm>
          <a:prstGeom prst="rect">
            <a:avLst/>
          </a:prstGeom>
        </p:spPr>
        <p:txBody>
          <a:bodyPr wrap="none">
            <a:spAutoFit/>
          </a:bodyPr>
          <a:lstStyle/>
          <a:p>
            <a:r>
              <a:rPr lang="id-ID" sz="1600" b="1" dirty="0" smtClean="0"/>
              <a:t>Öfke-Kızgınlık</a:t>
            </a:r>
            <a:endParaRPr lang="id-ID" sz="1600" b="1" dirty="0"/>
          </a:p>
        </p:txBody>
      </p:sp>
      <p:sp>
        <p:nvSpPr>
          <p:cNvPr id="26" name="25 Dikdörtgen"/>
          <p:cNvSpPr/>
          <p:nvPr/>
        </p:nvSpPr>
        <p:spPr>
          <a:xfrm>
            <a:off x="3929066" y="6715140"/>
            <a:ext cx="1324402" cy="338554"/>
          </a:xfrm>
          <a:prstGeom prst="rect">
            <a:avLst/>
          </a:prstGeom>
        </p:spPr>
        <p:txBody>
          <a:bodyPr wrap="none">
            <a:spAutoFit/>
          </a:bodyPr>
          <a:lstStyle/>
          <a:p>
            <a:r>
              <a:rPr lang="tr-TR" sz="1600" b="1" dirty="0" smtClean="0"/>
              <a:t>Mahcubiyet</a:t>
            </a:r>
            <a:endParaRPr lang="id-ID" sz="1600" b="1" dirty="0"/>
          </a:p>
        </p:txBody>
      </p:sp>
      <p:pic>
        <p:nvPicPr>
          <p:cNvPr id="27" name="Picture 2" descr="D:\Users\Hp\Desktop\Sinav-Kaygisi-Nedir,-Nasil-Bas-Edili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43116" y="1071538"/>
            <a:ext cx="2736304" cy="216024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4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5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55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par>
                          <p:cTn id="40" fill="hold">
                            <p:stCondLst>
                              <p:cond delay="6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par>
                          <p:cTn id="44" fill="hold">
                            <p:stCondLst>
                              <p:cond delay="6500"/>
                            </p:stCondLst>
                            <p:childTnLst>
                              <p:par>
                                <p:cTn id="45" presetID="10"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par>
                          <p:cTn id="48" fill="hold">
                            <p:stCondLst>
                              <p:cond delay="700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par>
                          <p:cTn id="52" fill="hold">
                            <p:stCondLst>
                              <p:cond delay="75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P spid="10" grpId="0" animBg="1"/>
      <p:bldP spid="11" grpId="0" animBg="1"/>
      <p:bldP spid="12" grpId="0" animBg="1"/>
      <p:bldP spid="13" grpId="0"/>
      <p:bldP spid="14"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357166" y="1142976"/>
            <a:ext cx="6286544" cy="369332"/>
          </a:xfrm>
          <a:prstGeom prst="rect">
            <a:avLst/>
          </a:prstGeom>
        </p:spPr>
        <p:txBody>
          <a:bodyPr wrap="square">
            <a:spAutoFit/>
          </a:bodyPr>
          <a:lstStyle/>
          <a:p>
            <a:pPr algn="ctr"/>
            <a:r>
              <a:rPr lang="tr-TR" b="1" dirty="0" smtClean="0">
                <a:solidFill>
                  <a:srgbClr val="FF0000"/>
                </a:solidFill>
              </a:rPr>
              <a:t>YÜKSEK SINAV KAYGISININ NEDENLERİ</a:t>
            </a:r>
            <a:r>
              <a:rPr lang="tr-TR" dirty="0" smtClean="0"/>
              <a:t> </a:t>
            </a:r>
            <a:endParaRPr lang="tr-TR" dirty="0"/>
          </a:p>
        </p:txBody>
      </p:sp>
      <p:sp>
        <p:nvSpPr>
          <p:cNvPr id="36" name="35 Dikdörtgen"/>
          <p:cNvSpPr/>
          <p:nvPr/>
        </p:nvSpPr>
        <p:spPr>
          <a:xfrm>
            <a:off x="357166" y="1643042"/>
            <a:ext cx="2857520" cy="2585323"/>
          </a:xfrm>
          <a:prstGeom prst="rect">
            <a:avLst/>
          </a:prstGeom>
          <a:solidFill>
            <a:srgbClr val="FF0000"/>
          </a:solidFill>
          <a:ln>
            <a:solidFill>
              <a:schemeClr val="tx1"/>
            </a:solidFill>
          </a:ln>
        </p:spPr>
        <p:txBody>
          <a:bodyPr wrap="square">
            <a:spAutoFit/>
          </a:bodyPr>
          <a:lstStyle/>
          <a:p>
            <a:r>
              <a:rPr lang="tr-TR" b="1" dirty="0" smtClean="0"/>
              <a:t>Verimli  Çalışmadığınızda;</a:t>
            </a:r>
          </a:p>
          <a:p>
            <a:endParaRPr lang="tr-TR" b="1" dirty="0" smtClean="0">
              <a:solidFill>
                <a:schemeClr val="bg1"/>
              </a:solidFill>
            </a:endParaRPr>
          </a:p>
          <a:p>
            <a:r>
              <a:rPr lang="tr-TR" dirty="0" smtClean="0">
                <a:solidFill>
                  <a:schemeClr val="bg1"/>
                </a:solidFill>
              </a:rPr>
              <a:t>İyi öğrenemezsiniz.</a:t>
            </a:r>
          </a:p>
          <a:p>
            <a:endParaRPr lang="tr-TR" dirty="0" smtClean="0">
              <a:solidFill>
                <a:schemeClr val="bg1"/>
              </a:solidFill>
            </a:endParaRPr>
          </a:p>
          <a:p>
            <a:r>
              <a:rPr lang="tr-TR" dirty="0" smtClean="0">
                <a:solidFill>
                  <a:schemeClr val="bg1"/>
                </a:solidFill>
              </a:rPr>
              <a:t>Sınavla ilgili kendinize güvenemezsiniz.</a:t>
            </a:r>
            <a:endParaRPr lang="id-ID" dirty="0" smtClean="0">
              <a:solidFill>
                <a:schemeClr val="bg1"/>
              </a:solidFill>
            </a:endParaRPr>
          </a:p>
          <a:p>
            <a:endParaRPr lang="id-ID" dirty="0" smtClean="0">
              <a:solidFill>
                <a:schemeClr val="bg1"/>
              </a:solidFill>
            </a:endParaRPr>
          </a:p>
          <a:p>
            <a:r>
              <a:rPr lang="tr-TR" dirty="0" smtClean="0">
                <a:solidFill>
                  <a:schemeClr val="bg1"/>
                </a:solidFill>
              </a:rPr>
              <a:t>Çabuk unutursunuz</a:t>
            </a:r>
            <a:endParaRPr lang="id-ID" dirty="0" smtClean="0">
              <a:solidFill>
                <a:schemeClr val="bg1"/>
              </a:solidFill>
            </a:endParaRPr>
          </a:p>
        </p:txBody>
      </p:sp>
      <p:sp>
        <p:nvSpPr>
          <p:cNvPr id="37" name="36 Dikdörtgen"/>
          <p:cNvSpPr/>
          <p:nvPr/>
        </p:nvSpPr>
        <p:spPr>
          <a:xfrm>
            <a:off x="3500438" y="5143504"/>
            <a:ext cx="2857520" cy="3416320"/>
          </a:xfrm>
          <a:prstGeom prst="rect">
            <a:avLst/>
          </a:prstGeom>
          <a:solidFill>
            <a:srgbClr val="FFFF00"/>
          </a:solidFill>
          <a:ln>
            <a:solidFill>
              <a:schemeClr val="tx1"/>
            </a:solidFill>
          </a:ln>
        </p:spPr>
        <p:txBody>
          <a:bodyPr wrap="square">
            <a:spAutoFit/>
          </a:bodyPr>
          <a:lstStyle/>
          <a:p>
            <a:r>
              <a:rPr lang="tr-TR" b="1" dirty="0" smtClean="0"/>
              <a:t>Çevre (aile-öğretmen-arkadaş)</a:t>
            </a:r>
            <a:endParaRPr lang="id-ID" b="1" dirty="0" smtClean="0"/>
          </a:p>
          <a:p>
            <a:endParaRPr lang="tr-TR" b="1" dirty="0" smtClean="0">
              <a:solidFill>
                <a:schemeClr val="bg1"/>
              </a:solidFill>
            </a:endParaRPr>
          </a:p>
          <a:p>
            <a:r>
              <a:rPr lang="tr-TR" dirty="0" smtClean="0"/>
              <a:t>Ailenin sınav sonucu ile ilgili beklentileri ve </a:t>
            </a:r>
          </a:p>
          <a:p>
            <a:r>
              <a:rPr lang="tr-TR" dirty="0" smtClean="0"/>
              <a:t>tepkileri,</a:t>
            </a:r>
          </a:p>
          <a:p>
            <a:endParaRPr lang="tr-TR" dirty="0" smtClean="0"/>
          </a:p>
          <a:p>
            <a:r>
              <a:rPr lang="tr-TR" dirty="0" smtClean="0"/>
              <a:t>Arkadaşları tarafından alay edilmesi,</a:t>
            </a:r>
            <a:endParaRPr lang="id-ID" dirty="0" smtClean="0"/>
          </a:p>
          <a:p>
            <a:endParaRPr lang="id-ID" dirty="0" smtClean="0">
              <a:solidFill>
                <a:schemeClr val="bg1"/>
              </a:solidFill>
            </a:endParaRPr>
          </a:p>
          <a:p>
            <a:r>
              <a:rPr lang="tr-TR" dirty="0" smtClean="0"/>
              <a:t>Öğretmenlerin beklentisi,</a:t>
            </a:r>
            <a:endParaRPr lang="id-ID" dirty="0"/>
          </a:p>
        </p:txBody>
      </p:sp>
      <p:sp>
        <p:nvSpPr>
          <p:cNvPr id="38" name="37 Dikdörtgen"/>
          <p:cNvSpPr/>
          <p:nvPr/>
        </p:nvSpPr>
        <p:spPr>
          <a:xfrm>
            <a:off x="3500438" y="1643042"/>
            <a:ext cx="2857520" cy="3354765"/>
          </a:xfrm>
          <a:prstGeom prst="rect">
            <a:avLst/>
          </a:prstGeom>
          <a:solidFill>
            <a:srgbClr val="0070C0"/>
          </a:solidFill>
          <a:ln>
            <a:solidFill>
              <a:schemeClr val="tx1"/>
            </a:solidFill>
          </a:ln>
        </p:spPr>
        <p:txBody>
          <a:bodyPr wrap="square">
            <a:spAutoFit/>
          </a:bodyPr>
          <a:lstStyle/>
          <a:p>
            <a:r>
              <a:rPr lang="tr-TR" b="1" dirty="0" smtClean="0"/>
              <a:t>Sınavda Zamanı Verimli Kullanmadığınızda</a:t>
            </a:r>
          </a:p>
          <a:p>
            <a:endParaRPr lang="id-ID" sz="1400" b="1" dirty="0" smtClean="0"/>
          </a:p>
          <a:p>
            <a:r>
              <a:rPr lang="tr-TR" dirty="0" smtClean="0"/>
              <a:t>Bazı sorular için yeterli zamanınız kalmaz.</a:t>
            </a:r>
            <a:endParaRPr lang="id-ID" dirty="0" smtClean="0"/>
          </a:p>
          <a:p>
            <a:endParaRPr lang="tr-TR" dirty="0" smtClean="0">
              <a:solidFill>
                <a:schemeClr val="bg1"/>
              </a:solidFill>
            </a:endParaRPr>
          </a:p>
          <a:p>
            <a:r>
              <a:rPr lang="tr-TR" dirty="0" smtClean="0"/>
              <a:t>Yetiştiremeyeceğinizi düşünürsünüz.</a:t>
            </a:r>
            <a:endParaRPr lang="id-ID" dirty="0" smtClean="0"/>
          </a:p>
          <a:p>
            <a:endParaRPr lang="id-ID" dirty="0" smtClean="0">
              <a:solidFill>
                <a:schemeClr val="bg1"/>
              </a:solidFill>
            </a:endParaRPr>
          </a:p>
          <a:p>
            <a:r>
              <a:rPr lang="tr-TR" dirty="0" smtClean="0"/>
              <a:t>Bazı soruları hızlı yapmak zorunda kalırsınız.</a:t>
            </a:r>
            <a:endParaRPr lang="id-ID" dirty="0"/>
          </a:p>
        </p:txBody>
      </p:sp>
      <p:sp>
        <p:nvSpPr>
          <p:cNvPr id="39" name="38 Dikdörtgen"/>
          <p:cNvSpPr/>
          <p:nvPr/>
        </p:nvSpPr>
        <p:spPr>
          <a:xfrm>
            <a:off x="357166" y="4572000"/>
            <a:ext cx="2857520" cy="3970318"/>
          </a:xfrm>
          <a:prstGeom prst="rect">
            <a:avLst/>
          </a:prstGeom>
          <a:solidFill>
            <a:srgbClr val="00B050"/>
          </a:solidFill>
          <a:ln>
            <a:solidFill>
              <a:schemeClr val="tx1"/>
            </a:solidFill>
          </a:ln>
        </p:spPr>
        <p:txBody>
          <a:bodyPr wrap="square">
            <a:spAutoFit/>
          </a:bodyPr>
          <a:lstStyle/>
          <a:p>
            <a:r>
              <a:rPr lang="tr-TR" b="1" dirty="0" smtClean="0"/>
              <a:t>Yüksek Hedef Belirlediğinizde</a:t>
            </a:r>
            <a:endParaRPr lang="id-ID" b="1" dirty="0" smtClean="0"/>
          </a:p>
          <a:p>
            <a:endParaRPr lang="tr-TR" b="1" dirty="0" smtClean="0">
              <a:solidFill>
                <a:schemeClr val="bg1"/>
              </a:solidFill>
            </a:endParaRPr>
          </a:p>
          <a:p>
            <a:r>
              <a:rPr lang="tr-TR" dirty="0" smtClean="0"/>
              <a:t>Hedeflerinize ulaşmanız uzun zaman alabilir</a:t>
            </a:r>
            <a:r>
              <a:rPr lang="tr-TR" dirty="0" smtClean="0">
                <a:solidFill>
                  <a:schemeClr val="tx2"/>
                </a:solidFill>
              </a:rPr>
              <a:t>, </a:t>
            </a:r>
            <a:endParaRPr lang="id-ID" dirty="0" smtClean="0">
              <a:solidFill>
                <a:schemeClr val="tx2"/>
              </a:solidFill>
            </a:endParaRPr>
          </a:p>
          <a:p>
            <a:endParaRPr lang="tr-TR" dirty="0" smtClean="0"/>
          </a:p>
          <a:p>
            <a:r>
              <a:rPr lang="tr-TR" dirty="0" smtClean="0"/>
              <a:t>Hedeflerinize ulaşmak çok zor veya imkansız olabilir.</a:t>
            </a:r>
            <a:endParaRPr lang="id-ID" dirty="0" smtClean="0"/>
          </a:p>
          <a:p>
            <a:endParaRPr lang="id-ID" dirty="0" smtClean="0"/>
          </a:p>
          <a:p>
            <a:r>
              <a:rPr lang="tr-TR" dirty="0" smtClean="0"/>
              <a:t>Zamanla hedeflerinize ulaşamayacağınıza inanmaya başlarsınız.</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357166" y="1142976"/>
            <a:ext cx="6286544" cy="369332"/>
          </a:xfrm>
          <a:prstGeom prst="rect">
            <a:avLst/>
          </a:prstGeom>
        </p:spPr>
        <p:txBody>
          <a:bodyPr wrap="square">
            <a:spAutoFit/>
          </a:bodyPr>
          <a:lstStyle/>
          <a:p>
            <a:pPr algn="ctr"/>
            <a:r>
              <a:rPr lang="tr-TR" b="1" dirty="0" smtClean="0">
                <a:solidFill>
                  <a:srgbClr val="FF0000"/>
                </a:solidFill>
              </a:rPr>
              <a:t>YÜKSEK SINAV KAYGISININ NEDENLERİ</a:t>
            </a:r>
            <a:r>
              <a:rPr lang="tr-TR" dirty="0" smtClean="0"/>
              <a:t> </a:t>
            </a:r>
            <a:endParaRPr lang="tr-TR" dirty="0"/>
          </a:p>
        </p:txBody>
      </p:sp>
      <p:sp>
        <p:nvSpPr>
          <p:cNvPr id="36" name="35 Dikdörtgen"/>
          <p:cNvSpPr/>
          <p:nvPr/>
        </p:nvSpPr>
        <p:spPr>
          <a:xfrm>
            <a:off x="357166" y="1643043"/>
            <a:ext cx="2857520" cy="7294305"/>
          </a:xfrm>
          <a:prstGeom prst="rect">
            <a:avLst/>
          </a:prstGeom>
          <a:solidFill>
            <a:srgbClr val="FF0000"/>
          </a:solidFill>
          <a:ln>
            <a:solidFill>
              <a:schemeClr val="tx1"/>
            </a:solidFill>
          </a:ln>
        </p:spPr>
        <p:txBody>
          <a:bodyPr wrap="square">
            <a:spAutoFit/>
          </a:bodyPr>
          <a:lstStyle/>
          <a:p>
            <a:r>
              <a:rPr lang="tr-TR" b="1" dirty="0" smtClean="0"/>
              <a:t>Sınav Hakkında Olumsuz Düşünceler</a:t>
            </a:r>
            <a:endParaRPr lang="id-ID" sz="1400" b="1" dirty="0" smtClean="0"/>
          </a:p>
          <a:p>
            <a:endParaRPr lang="tr-TR" b="1" dirty="0" smtClean="0">
              <a:solidFill>
                <a:schemeClr val="bg1"/>
              </a:solidFill>
            </a:endParaRPr>
          </a:p>
          <a:p>
            <a:r>
              <a:rPr lang="tr-TR" dirty="0" smtClean="0">
                <a:solidFill>
                  <a:schemeClr val="bg1"/>
                </a:solidFill>
              </a:rPr>
              <a:t>Sınavın hayatınızı değiştireceği düşüncesi,</a:t>
            </a:r>
            <a:endParaRPr lang="id-ID" dirty="0" smtClean="0">
              <a:solidFill>
                <a:schemeClr val="bg1"/>
              </a:solidFill>
            </a:endParaRPr>
          </a:p>
          <a:p>
            <a:endParaRPr lang="tr-TR" dirty="0" smtClean="0">
              <a:solidFill>
                <a:schemeClr val="bg1"/>
              </a:solidFill>
            </a:endParaRPr>
          </a:p>
          <a:p>
            <a:r>
              <a:rPr lang="tr-TR" dirty="0" smtClean="0">
                <a:solidFill>
                  <a:schemeClr val="bg1"/>
                </a:solidFill>
              </a:rPr>
              <a:t>Aile, öğretmen ve arkadaşlara rezil olacakları düşüncesi,</a:t>
            </a:r>
          </a:p>
          <a:p>
            <a:endParaRPr lang="id-ID" dirty="0" smtClean="0">
              <a:solidFill>
                <a:schemeClr val="bg1"/>
              </a:solidFill>
            </a:endParaRPr>
          </a:p>
          <a:p>
            <a:r>
              <a:rPr lang="tr-TR" dirty="0" smtClean="0">
                <a:solidFill>
                  <a:schemeClr val="bg1"/>
                </a:solidFill>
              </a:rPr>
              <a:t>Soruların zor olacağı düşüncesi,</a:t>
            </a:r>
          </a:p>
          <a:p>
            <a:endParaRPr lang="tr-TR" dirty="0" smtClean="0">
              <a:solidFill>
                <a:schemeClr val="bg1"/>
              </a:solidFill>
            </a:endParaRPr>
          </a:p>
          <a:p>
            <a:r>
              <a:rPr lang="tr-TR" dirty="0" smtClean="0">
                <a:solidFill>
                  <a:schemeClr val="bg1"/>
                </a:solidFill>
              </a:rPr>
              <a:t>Sınavın kötü geçeceğine inanma,</a:t>
            </a:r>
          </a:p>
          <a:p>
            <a:endParaRPr lang="tr-TR" dirty="0" smtClean="0">
              <a:solidFill>
                <a:schemeClr val="bg1"/>
              </a:solidFill>
            </a:endParaRPr>
          </a:p>
          <a:p>
            <a:r>
              <a:rPr lang="tr-TR" dirty="0" smtClean="0">
                <a:solidFill>
                  <a:schemeClr val="bg1"/>
                </a:solidFill>
              </a:rPr>
              <a:t>Ailenizin hayal kırıklığına uğrayacağı düşüncesi,</a:t>
            </a:r>
          </a:p>
          <a:p>
            <a:endParaRPr lang="tr-TR" dirty="0" smtClean="0">
              <a:solidFill>
                <a:schemeClr val="bg1"/>
              </a:solidFill>
            </a:endParaRPr>
          </a:p>
          <a:p>
            <a:r>
              <a:rPr lang="tr-TR" dirty="0" smtClean="0">
                <a:solidFill>
                  <a:schemeClr val="bg1"/>
                </a:solidFill>
              </a:rPr>
              <a:t>Düşük not ya da puan aldığınızda, iyi bir lise veya üniversiteye gidemeyeceğiniz düşüncesi.</a:t>
            </a:r>
            <a:endParaRPr lang="id-ID" dirty="0" smtClean="0">
              <a:solidFill>
                <a:schemeClr val="bg1"/>
              </a:solidFill>
            </a:endParaRPr>
          </a:p>
        </p:txBody>
      </p:sp>
      <p:sp>
        <p:nvSpPr>
          <p:cNvPr id="38" name="37 Dikdörtgen"/>
          <p:cNvSpPr/>
          <p:nvPr/>
        </p:nvSpPr>
        <p:spPr>
          <a:xfrm>
            <a:off x="3500438" y="1643042"/>
            <a:ext cx="2857520" cy="4739759"/>
          </a:xfrm>
          <a:prstGeom prst="rect">
            <a:avLst/>
          </a:prstGeom>
          <a:solidFill>
            <a:srgbClr val="0070C0"/>
          </a:solidFill>
          <a:ln>
            <a:solidFill>
              <a:schemeClr val="tx1"/>
            </a:solidFill>
          </a:ln>
        </p:spPr>
        <p:txBody>
          <a:bodyPr wrap="square">
            <a:spAutoFit/>
          </a:bodyPr>
          <a:lstStyle/>
          <a:p>
            <a:r>
              <a:rPr lang="tr-TR" b="1" dirty="0" smtClean="0"/>
              <a:t>Yanlış Başarı Algısı</a:t>
            </a:r>
          </a:p>
          <a:p>
            <a:r>
              <a:rPr lang="tr-TR" b="1" dirty="0" smtClean="0"/>
              <a:t>(Ya Hep-Ya Hiç Tarzı Düşünme)</a:t>
            </a:r>
          </a:p>
          <a:p>
            <a:endParaRPr lang="tr-TR" sz="1400" b="1" dirty="0" smtClean="0"/>
          </a:p>
          <a:p>
            <a:r>
              <a:rPr lang="tr-TR" dirty="0" smtClean="0"/>
              <a:t>Kendinize sınav sonucu ile ilgili koyduğunuz hedefin üstünde puan aldığınızda </a:t>
            </a:r>
            <a:r>
              <a:rPr lang="tr-TR" b="1" dirty="0" smtClean="0"/>
              <a:t>“Kendinizi Çok Başarılı</a:t>
            </a:r>
            <a:r>
              <a:rPr lang="tr-TR" dirty="0" smtClean="0"/>
              <a:t>”; altında  bir puan aldığınızda </a:t>
            </a:r>
            <a:r>
              <a:rPr lang="tr-TR" b="1" dirty="0" smtClean="0"/>
              <a:t>“Çok Başarısız”</a:t>
            </a:r>
            <a:r>
              <a:rPr lang="tr-TR" dirty="0" smtClean="0"/>
              <a:t> olarak görmeniz.</a:t>
            </a:r>
          </a:p>
          <a:p>
            <a:endParaRPr lang="tr-TR" dirty="0" smtClean="0"/>
          </a:p>
          <a:p>
            <a:r>
              <a:rPr lang="tr-TR" b="1" dirty="0" smtClean="0">
                <a:solidFill>
                  <a:srgbClr val="FF0000"/>
                </a:solidFill>
              </a:rPr>
              <a:t>Örnek: </a:t>
            </a:r>
            <a:r>
              <a:rPr lang="tr-TR" dirty="0" smtClean="0"/>
              <a:t>90 üzerini “Çok İyi Not” ;altını ise “Kötü Bir Not” olarak düşünme.</a:t>
            </a:r>
          </a:p>
        </p:txBody>
      </p:sp>
      <p:pic>
        <p:nvPicPr>
          <p:cNvPr id="8" name="Picture 2" descr="D:\Users\Hp\Desktop\58fa16a87152d8191c10cadf.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14752" y="6572264"/>
            <a:ext cx="2728435" cy="227063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a:t>
            </a: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KAYGISINDA AİLENİN ETKİSİ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6 Dikdörtgen"/>
          <p:cNvSpPr/>
          <p:nvPr/>
        </p:nvSpPr>
        <p:spPr>
          <a:xfrm>
            <a:off x="285728" y="1000100"/>
            <a:ext cx="6215106" cy="7017306"/>
          </a:xfrm>
          <a:prstGeom prst="rect">
            <a:avLst/>
          </a:prstGeom>
        </p:spPr>
        <p:txBody>
          <a:bodyPr wrap="square">
            <a:spAutoFit/>
          </a:bodyPr>
          <a:lstStyle/>
          <a:p>
            <a:pPr>
              <a:buFont typeface="Wingdings" pitchFamily="2" charset="2"/>
              <a:buChar char="Ø"/>
            </a:pPr>
            <a:r>
              <a:rPr lang="tr-TR" dirty="0" smtClean="0"/>
              <a:t>Eğer aile, çocuğa karşı aşırı korumacı bir yaklaşım tarzı sergiliyorsa; her şeyi onun adına onun için düşünüp, her şeye onun yerine karar veriyorsa, çocuğun kendine güveni gelişmeyebilir. </a:t>
            </a:r>
          </a:p>
          <a:p>
            <a:endParaRPr lang="tr-TR" dirty="0" smtClean="0"/>
          </a:p>
          <a:p>
            <a:r>
              <a:rPr lang="tr-TR" dirty="0" smtClean="0"/>
              <a:t>-Yaşamı </a:t>
            </a:r>
            <a:r>
              <a:rPr lang="tr-TR" dirty="0" smtClean="0"/>
              <a:t>boyunca aile ortamında: "Sen yapamazsın. Sen beceriksizsin. Sen küçüksün. Sen sus. Küçükler dinler, büyükler daha iyi bilir, sen kendi işine bak. Dokunma, kıracaksın. Elleme, mahvedeceksin...‟ benzeri sözlerin ve yaklaşımların muhatabı olan çocuk, kendine güveni olmayan bir kişilikte yetişecektir</a:t>
            </a:r>
            <a:r>
              <a:rPr lang="tr-TR" dirty="0" smtClean="0"/>
              <a:t>.</a:t>
            </a:r>
          </a:p>
          <a:p>
            <a:endParaRPr lang="tr-TR" dirty="0" smtClean="0"/>
          </a:p>
          <a:p>
            <a:pPr>
              <a:buFont typeface="Wingdings" pitchFamily="2" charset="2"/>
              <a:buChar char="Ø"/>
            </a:pPr>
            <a:r>
              <a:rPr lang="tr-TR" dirty="0" smtClean="0"/>
              <a:t> </a:t>
            </a:r>
            <a:r>
              <a:rPr lang="tr-TR" dirty="0" smtClean="0"/>
              <a:t>"Bunu mutlaka başarmalısın. Başarılı olacağını biliyoruz. Bizi mahcup etme. Kazanman gerekir. Kazanacağını biliyoruz." şeklindeki yaklaşımlar, çok sık tekrarlanırsa, öğrenci kendini bir kuşatılmışlık altında hissedecek; mutlaka başarmak zorunda olduğuna inanmaya başlayacaktır. Bu arada ‘Ya başaramazsam?" düşünceleri devreye girebilir</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Ayrıca yakın akraba ve arkadaş çevresi, öğretmenler ve özellikle de ailenin öğrenciden beklentileriyle öğrencinin kendi beklentileri uyuşmazsa öğrencide kaygı oluşabilir.</a:t>
            </a:r>
            <a:endParaRPr lang="tr-TR" dirty="0"/>
          </a:p>
        </p:txBody>
      </p:sp>
      <p:sp>
        <p:nvSpPr>
          <p:cNvPr id="9" name="8 Metin kutusu"/>
          <p:cNvSpPr txBox="1"/>
          <p:nvPr/>
        </p:nvSpPr>
        <p:spPr>
          <a:xfrm>
            <a:off x="2428844" y="7789783"/>
            <a:ext cx="4429156" cy="1354217"/>
          </a:xfrm>
          <a:prstGeom prst="rect">
            <a:avLst/>
          </a:prstGeom>
          <a:noFill/>
        </p:spPr>
        <p:txBody>
          <a:bodyPr wrap="square" rtlCol="0">
            <a:spAutoFit/>
          </a:bodyPr>
          <a:lstStyle/>
          <a:p>
            <a:r>
              <a:rPr lang="tr-TR" sz="1600" b="1" dirty="0" smtClean="0">
                <a:solidFill>
                  <a:srgbClr val="FF0000"/>
                </a:solidFill>
              </a:rPr>
              <a:t>Önemli olan kaygı yaşayan öğrencinin bu kaygısının nedeninin ne olduğunun tespit edilmesidir. Ondan sonraki aşama ise bu nedenlerin zararsız hâle getirilmesidir.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95410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KAYGISIYLA İLGİLİ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6 Dikdörtgen"/>
          <p:cNvSpPr/>
          <p:nvPr/>
        </p:nvSpPr>
        <p:spPr>
          <a:xfrm>
            <a:off x="285728" y="1285852"/>
            <a:ext cx="6215106" cy="6186309"/>
          </a:xfrm>
          <a:prstGeom prst="rect">
            <a:avLst/>
          </a:prstGeom>
        </p:spPr>
        <p:txBody>
          <a:bodyPr wrap="square">
            <a:spAutoFit/>
          </a:bodyPr>
          <a:lstStyle/>
          <a:p>
            <a:pPr>
              <a:buFont typeface="Wingdings" pitchFamily="2" charset="2"/>
              <a:buChar char="Ø"/>
            </a:pPr>
            <a:r>
              <a:rPr lang="tr-TR" dirty="0" smtClean="0"/>
              <a:t>Çocuğunuzdan yapabileceğinin üstünde şeyler beklemeyin. Çocuğunuzu tüm özellikleriyle iyi tanıyın.</a:t>
            </a:r>
          </a:p>
          <a:p>
            <a:pPr>
              <a:buFont typeface="Wingdings" pitchFamily="2" charset="2"/>
              <a:buChar char="Ø"/>
            </a:pPr>
            <a:endParaRPr lang="tr-TR" dirty="0" smtClean="0"/>
          </a:p>
          <a:p>
            <a:pPr>
              <a:buFont typeface="Wingdings" pitchFamily="2" charset="2"/>
              <a:buChar char="Ø"/>
            </a:pPr>
            <a:r>
              <a:rPr lang="tr-TR" dirty="0" smtClean="0"/>
              <a:t> Her birey tüm özellikleriyle kendine özgüdür. Çocuğunuzu başkalarıyla asla kıyaslamayın.</a:t>
            </a:r>
          </a:p>
          <a:p>
            <a:pPr>
              <a:buFont typeface="Wingdings" pitchFamily="2" charset="2"/>
              <a:buChar char="Ø"/>
            </a:pPr>
            <a:endParaRPr lang="tr-TR" dirty="0" smtClean="0"/>
          </a:p>
          <a:p>
            <a:pPr>
              <a:buFont typeface="Wingdings" pitchFamily="2" charset="2"/>
              <a:buChar char="Ø"/>
            </a:pPr>
            <a:r>
              <a:rPr lang="tr-TR" dirty="0" smtClean="0"/>
              <a:t> Çocuğunuzdan ne olursa olsun sevginizi esirgemeyin. Sınavlar hayatımızın gerçeği ama her şey ‘sınav’ demek değildir.  Başarı kadar başarısızlık da bir sonuçtur. Sonuç ne olursa olsun çocuğunuzu koşulsuz sevin.</a:t>
            </a:r>
          </a:p>
          <a:p>
            <a:pPr>
              <a:buFont typeface="Wingdings" pitchFamily="2" charset="2"/>
              <a:buChar char="Ø"/>
            </a:pPr>
            <a:endParaRPr lang="tr-TR" b="1" dirty="0" smtClean="0">
              <a:solidFill>
                <a:srgbClr val="FF0000"/>
              </a:solidFill>
            </a:endParaRPr>
          </a:p>
          <a:p>
            <a:pPr>
              <a:buFont typeface="Wingdings" pitchFamily="2" charset="2"/>
              <a:buChar char="Ø"/>
            </a:pPr>
            <a:r>
              <a:rPr lang="tr-TR" b="1" dirty="0" smtClean="0"/>
              <a:t> </a:t>
            </a:r>
            <a:r>
              <a:rPr lang="tr-TR" dirty="0" smtClean="0"/>
              <a:t>Çocuğun yaptıklarını yetersiz görmek yerine; yapılanları takdir edin, yapılması gerekenleri ise yeni hedefler olarak önüne koyun</a:t>
            </a:r>
            <a:r>
              <a:rPr lang="tr-TR" dirty="0" smtClean="0"/>
              <a:t>.</a:t>
            </a:r>
          </a:p>
          <a:p>
            <a:pPr>
              <a:buFont typeface="Wingdings" pitchFamily="2" charset="2"/>
              <a:buChar char="Ø"/>
            </a:pPr>
            <a:endParaRPr lang="tr-TR" b="1" dirty="0" smtClean="0"/>
          </a:p>
          <a:p>
            <a:pPr>
              <a:buFont typeface="Wingdings" pitchFamily="2" charset="2"/>
              <a:buChar char="Ø"/>
            </a:pPr>
            <a:r>
              <a:rPr lang="tr-TR" b="1" dirty="0" smtClean="0"/>
              <a:t> </a:t>
            </a:r>
            <a:r>
              <a:rPr lang="tr-TR" dirty="0" smtClean="0"/>
              <a:t> Kendi heyecanınızı çocuğa yansıtmayın.</a:t>
            </a:r>
          </a:p>
          <a:p>
            <a:pPr>
              <a:buFont typeface="Wingdings" pitchFamily="2" charset="2"/>
              <a:buChar char="Ø"/>
            </a:pPr>
            <a:endParaRPr lang="tr-TR" dirty="0" smtClean="0"/>
          </a:p>
          <a:p>
            <a:pPr>
              <a:buFont typeface="Wingdings" pitchFamily="2" charset="2"/>
              <a:buChar char="Ø"/>
            </a:pPr>
            <a:r>
              <a:rPr lang="tr-TR" dirty="0" smtClean="0"/>
              <a:t> Ailede demokratik bir ortam olmalıdır. Çocuk, isteklerini çekinmeden size aktarabilmelidir. Böylece kendine güveni daha da artacak ve zorluklara dayanma gücü yükselecektir. </a:t>
            </a:r>
            <a:endParaRPr lang="tr-T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95410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KAYGISIYLA İLGİLİ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6 Dikdörtgen"/>
          <p:cNvSpPr/>
          <p:nvPr/>
        </p:nvSpPr>
        <p:spPr>
          <a:xfrm>
            <a:off x="285728" y="1428728"/>
            <a:ext cx="6215106" cy="3416320"/>
          </a:xfrm>
          <a:prstGeom prst="rect">
            <a:avLst/>
          </a:prstGeom>
        </p:spPr>
        <p:txBody>
          <a:bodyPr wrap="square">
            <a:spAutoFit/>
          </a:bodyPr>
          <a:lstStyle/>
          <a:p>
            <a:pPr>
              <a:buFont typeface="Wingdings" pitchFamily="2" charset="2"/>
              <a:buChar char="Ø"/>
            </a:pPr>
            <a:r>
              <a:rPr lang="tr-TR" dirty="0" smtClean="0"/>
              <a:t>Bu sınavın sadece bir fırsat olduğunu, bu fırsat kaçarsa hayatta daha başka fırsatların da kendisini beklediğini çocuğa anlatın ve hissettirin. </a:t>
            </a:r>
          </a:p>
          <a:p>
            <a:pPr>
              <a:buFont typeface="Wingdings" pitchFamily="2" charset="2"/>
              <a:buChar char="Ø"/>
            </a:pPr>
            <a:endParaRPr lang="tr-TR" dirty="0" smtClean="0"/>
          </a:p>
          <a:p>
            <a:pPr>
              <a:buFont typeface="Wingdings" pitchFamily="2" charset="2"/>
              <a:buChar char="Ø"/>
            </a:pPr>
            <a:r>
              <a:rPr lang="tr-TR" dirty="0" smtClean="0"/>
              <a:t>  Kendi işlerine ayırdığınız vakit kadar çocuğa da zaman ayırın, ona önem verin. </a:t>
            </a:r>
            <a:endParaRPr lang="tr-TR" dirty="0" smtClean="0"/>
          </a:p>
          <a:p>
            <a:pPr>
              <a:buFont typeface="Wingdings" pitchFamily="2" charset="2"/>
              <a:buChar char="Ø"/>
            </a:pPr>
            <a:endParaRPr lang="tr-TR" b="1" dirty="0" smtClean="0"/>
          </a:p>
          <a:p>
            <a:r>
              <a:rPr lang="tr-TR" b="1" dirty="0" smtClean="0">
                <a:solidFill>
                  <a:srgbClr val="002060"/>
                </a:solidFill>
              </a:rPr>
              <a:t>HAYATIN </a:t>
            </a:r>
            <a:r>
              <a:rPr lang="tr-TR" b="1" dirty="0" smtClean="0">
                <a:solidFill>
                  <a:srgbClr val="002060"/>
                </a:solidFill>
              </a:rPr>
              <a:t>HER DÖNEMİNDE SINAVLARLA KARŞILAŞIRIZ  ANCAK SINAV ‘’HERŞEY’’ DEMEK DEĞİLDİR.</a:t>
            </a:r>
            <a:br>
              <a:rPr lang="tr-TR" b="1" dirty="0" smtClean="0">
                <a:solidFill>
                  <a:srgbClr val="002060"/>
                </a:solidFill>
              </a:rPr>
            </a:br>
            <a:r>
              <a:rPr lang="tr-TR" dirty="0" smtClean="0"/>
              <a:t/>
            </a:r>
            <a:br>
              <a:rPr lang="tr-TR" dirty="0" smtClean="0"/>
            </a:br>
            <a:r>
              <a:rPr lang="tr-TR" b="1" dirty="0" smtClean="0">
                <a:solidFill>
                  <a:srgbClr val="FF0000"/>
                </a:solidFill>
              </a:rPr>
              <a:t>BAŞARI; MÜCADELE, SABIR, ÖZGÜVEN, DESTEK VE KARARLILIK GEREKTİRİR.</a:t>
            </a:r>
            <a:endParaRPr lang="tr-TR" b="1" dirty="0"/>
          </a:p>
        </p:txBody>
      </p:sp>
      <p:pic>
        <p:nvPicPr>
          <p:cNvPr id="1026" name="Picture 2" descr="C:\Users\dell\Desktop\images.jpg"/>
          <p:cNvPicPr>
            <a:picLocks noChangeAspect="1" noChangeArrowheads="1"/>
          </p:cNvPicPr>
          <p:nvPr/>
        </p:nvPicPr>
        <p:blipFill>
          <a:blip r:embed="rId2"/>
          <a:srcRect/>
          <a:stretch>
            <a:fillRect/>
          </a:stretch>
        </p:blipFill>
        <p:spPr bwMode="auto">
          <a:xfrm>
            <a:off x="1857364" y="5143504"/>
            <a:ext cx="3577924" cy="27781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322</TotalTime>
  <Words>775</Words>
  <PresentationFormat>Ekran Gösterisi (4:3)</PresentationFormat>
  <Paragraphs>140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Kalabalık</vt:lpstr>
      <vt:lpstr>‘’OLUMLU DAVRANIŞ GELİŞTİRME’’  SINAV KAYGISI  VELİ BİLGİLENDİRME KİTAPÇIĞI (ORTAOKUL-LİSE)</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dell</cp:lastModifiedBy>
  <cp:revision>40</cp:revision>
  <dcterms:created xsi:type="dcterms:W3CDTF">2021-10-06T09:42:30Z</dcterms:created>
  <dcterms:modified xsi:type="dcterms:W3CDTF">2021-10-11T22:47:45Z</dcterms:modified>
</cp:coreProperties>
</file>