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81" r:id="rId13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227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55DCC-A2FC-446B-8997-624AE5D6E0DE}" type="datetimeFigureOut">
              <a:rPr lang="tr-TR" smtClean="0"/>
              <a:t>12.10.2021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0297-9549-4791-8B40-BE0F9848FB9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0297-9549-4791-8B40-BE0F9848FB90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0297-9549-4791-8B40-BE0F9848FB90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0297-9549-4791-8B40-BE0F9848FB90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0297-9549-4791-8B40-BE0F9848FB90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0297-9549-4791-8B40-BE0F9848FB90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0297-9549-4791-8B40-BE0F9848FB90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0297-9549-4791-8B40-BE0F9848FB90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60297-9549-4791-8B40-BE0F9848FB90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8" y="4214810"/>
            <a:ext cx="6043614" cy="2517250"/>
          </a:xfrm>
        </p:spPr>
        <p:txBody>
          <a:bodyPr>
            <a:normAutofit/>
          </a:bodyPr>
          <a:lstStyle/>
          <a:p>
            <a:pPr algn="ctr"/>
            <a:r>
              <a:rPr lang="tr-TR" sz="3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‘’OLUMLU DAVRANIŞ GELİŞTİRME’’</a:t>
            </a: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700" dirty="0" smtClean="0">
                <a:solidFill>
                  <a:srgbClr val="002060"/>
                </a:solidFill>
              </a:rPr>
              <a:t>İLETİŞİM BECERİLERİ</a:t>
            </a:r>
            <a:r>
              <a:rPr lang="tr-TR" sz="2200" b="1" dirty="0" smtClean="0">
                <a:solidFill>
                  <a:srgbClr val="002060"/>
                </a:solidFill>
              </a:rPr>
              <a:t/>
            </a:r>
            <a:br>
              <a:rPr lang="tr-TR" sz="2200" b="1" dirty="0" smtClean="0">
                <a:solidFill>
                  <a:srgbClr val="002060"/>
                </a:solidFill>
              </a:rPr>
            </a:br>
            <a:r>
              <a:rPr lang="tr-TR" sz="2200" b="1" dirty="0" smtClean="0">
                <a:solidFill>
                  <a:srgbClr val="002060"/>
                </a:solidFill>
              </a:rPr>
              <a:t/>
            </a:r>
            <a:br>
              <a:rPr lang="tr-TR" sz="2200" b="1" dirty="0" smtClean="0">
                <a:solidFill>
                  <a:srgbClr val="002060"/>
                </a:solidFill>
              </a:rPr>
            </a:br>
            <a:r>
              <a:rPr lang="tr-TR" sz="2200" b="1" dirty="0" smtClean="0">
                <a:solidFill>
                  <a:schemeClr val="tx1"/>
                </a:solidFill>
              </a:rPr>
              <a:t>ÖĞRETMEN BİLGİLENDİRME KİTAPÇIĞI</a:t>
            </a:r>
            <a:r>
              <a:rPr lang="tr-TR" sz="2800" b="1" dirty="0" smtClean="0">
                <a:solidFill>
                  <a:schemeClr val="tx1"/>
                </a:solidFill>
              </a:rPr>
              <a:t/>
            </a:r>
            <a:br>
              <a:rPr lang="tr-TR" sz="2800" b="1" dirty="0" smtClean="0">
                <a:solidFill>
                  <a:schemeClr val="tx1"/>
                </a:solidFill>
              </a:rPr>
            </a:br>
            <a:endParaRPr lang="tr-TR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dell\Desktop\basvurular_7_10_eylul_tarihleri_arasinda_yapilacak_h61703_ca7a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62" y="1357290"/>
            <a:ext cx="3767845" cy="2428892"/>
          </a:xfrm>
          <a:prstGeom prst="rect">
            <a:avLst/>
          </a:prstGeom>
          <a:noFill/>
        </p:spPr>
      </p:pic>
      <p:pic>
        <p:nvPicPr>
          <p:cNvPr id="5" name="Picture 2" descr="C:\Users\dell\Desktop\IMG-20201027-WA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2" y="1571604"/>
            <a:ext cx="3505159" cy="1971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SEN DİLİ- BEN DİLİ 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b="1" dirty="0" smtClean="0"/>
              <a:t>BEN DİLİ </a:t>
            </a:r>
            <a:endParaRPr lang="tr-T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Ben dili özellikle olumsuz duyguların yaşandığı </a:t>
            </a:r>
          </a:p>
          <a:p>
            <a:r>
              <a:rPr lang="tr-TR" dirty="0" smtClean="0"/>
              <a:t>durumlarda duygularımızı dile getiren iletilerdir.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Savunmaya itmez.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Suçluluk hissettirmez.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Duygunun nedeni anlaşıldığı için iletişim sağlıklı olur.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Ben iletisi alan kişi başkalarını düşünmeyi de öğrenir.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Yakınlaşmayı sağlar.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Anlaşmazlıkları azaltır.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Konuşan kişiyi rahatlatır.</a:t>
            </a:r>
            <a:endParaRPr lang="tr-TR" dirty="0"/>
          </a:p>
        </p:txBody>
      </p:sp>
      <p:sp>
        <p:nvSpPr>
          <p:cNvPr id="8" name="Dikdörtgen 3"/>
          <p:cNvSpPr/>
          <p:nvPr/>
        </p:nvSpPr>
        <p:spPr>
          <a:xfrm>
            <a:off x="500042" y="6000760"/>
            <a:ext cx="4786346" cy="1285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Örnek:</a:t>
            </a: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“</a:t>
            </a:r>
            <a:r>
              <a:rPr lang="tr-TR" sz="1600" dirty="0" smtClean="0">
                <a:solidFill>
                  <a:schemeClr val="tx1"/>
                </a:solidFill>
              </a:rPr>
              <a:t>“Yüksek sesle konuştuğun zaman dikkatim dağılıyor. Böyle olunca da gerginleşiyorum.” </a:t>
            </a:r>
            <a:endParaRPr lang="tr-T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SEN DİLİ- BEN DİLİ </a:t>
            </a:r>
          </a:p>
          <a:p>
            <a:endParaRPr lang="tr-TR" dirty="0" smtClean="0"/>
          </a:p>
          <a:p>
            <a:pPr marL="342900" indent="-342900">
              <a:buAutoNum type="arabicPeriod"/>
            </a:pPr>
            <a:r>
              <a:rPr lang="tr-TR" dirty="0" smtClean="0"/>
              <a:t>Olumsuz duyguların yaşandığı kişiye davranış veya durum tanıtılır:</a:t>
            </a:r>
          </a:p>
          <a:p>
            <a:endParaRPr lang="tr-TR" dirty="0" smtClean="0"/>
          </a:p>
          <a:p>
            <a:r>
              <a:rPr lang="tr-TR" b="1" i="1" dirty="0" smtClean="0"/>
              <a:t>“Ben konuşurken sözüm kesilince ......” </a:t>
            </a:r>
          </a:p>
          <a:p>
            <a:endParaRPr lang="tr-TR" dirty="0" smtClean="0"/>
          </a:p>
          <a:p>
            <a:r>
              <a:rPr lang="tr-TR" b="1" dirty="0" smtClean="0"/>
              <a:t>2. </a:t>
            </a:r>
            <a:r>
              <a:rPr lang="tr-TR" dirty="0" smtClean="0"/>
              <a:t>Tanımı yapılan davranışın kişi üzerindeki somut etkisi belirtilir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r>
              <a:rPr lang="tr-TR" b="1" i="1" dirty="0" smtClean="0"/>
              <a:t>“Ben konuşurken sözüm kesilince tekrarlamak zorunda kalıyorum ......” </a:t>
            </a:r>
          </a:p>
          <a:p>
            <a:endParaRPr lang="tr-TR" dirty="0" smtClean="0"/>
          </a:p>
          <a:p>
            <a:r>
              <a:rPr lang="tr-TR" b="1" dirty="0" smtClean="0"/>
              <a:t>3. </a:t>
            </a:r>
            <a:r>
              <a:rPr lang="tr-TR" dirty="0" smtClean="0"/>
              <a:t>Duygular dile getirilir: </a:t>
            </a:r>
            <a:endParaRPr lang="tr-TR" dirty="0" smtClean="0"/>
          </a:p>
          <a:p>
            <a:endParaRPr lang="tr-TR" dirty="0" smtClean="0"/>
          </a:p>
          <a:p>
            <a:r>
              <a:rPr lang="tr-TR" b="1" i="1" dirty="0" smtClean="0"/>
              <a:t>“Ben konuşurken sözüm kesilince tekrarlamak zorunda kalıyorum. Bu da beni kızdırıyor.” </a:t>
            </a:r>
            <a:endParaRPr lang="tr-TR" b="1" i="1" dirty="0" smtClean="0"/>
          </a:p>
          <a:p>
            <a:endParaRPr lang="tr-T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Konuşan </a:t>
            </a:r>
            <a:r>
              <a:rPr lang="tr-TR" dirty="0" smtClean="0"/>
              <a:t>kişiyi rahatlatır.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14290" y="857224"/>
            <a:ext cx="6643710" cy="800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tr-TR" sz="2400" b="1" dirty="0" smtClean="0">
                <a:solidFill>
                  <a:srgbClr val="00B050"/>
                </a:solidFill>
              </a:rPr>
              <a:t>KATKILARINDAN DOLAYI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Nevşehir Rehberlik ve Araştırma Merkezi Müdürlüğü           </a:t>
            </a:r>
            <a:r>
              <a:rPr lang="tr-TR" sz="1600" b="1" dirty="0" smtClean="0">
                <a:solidFill>
                  <a:srgbClr val="FF0000"/>
                </a:solidFill>
              </a:rPr>
              <a:t>-    Müdür Yardımcısı </a:t>
            </a:r>
            <a:r>
              <a:rPr lang="tr-TR" sz="1600" b="1" dirty="0" smtClean="0">
                <a:solidFill>
                  <a:srgbClr val="002060"/>
                </a:solidFill>
              </a:rPr>
              <a:t>Murat AYDOĞDU’ya,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Rehberlik ve Psikolojik Danışmanlık Hizmetleri Bölüm  Başkanı     </a:t>
            </a:r>
            <a:r>
              <a:rPr lang="tr-TR" sz="1600" b="1" dirty="0" smtClean="0">
                <a:solidFill>
                  <a:srgbClr val="002060"/>
                </a:solidFill>
              </a:rPr>
              <a:t>Alper KAMA’ya,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Psikolojik Danışman </a:t>
            </a:r>
            <a:r>
              <a:rPr lang="tr-TR" sz="1600" b="1" dirty="0" smtClean="0">
                <a:solidFill>
                  <a:srgbClr val="002060"/>
                </a:solidFill>
              </a:rPr>
              <a:t>Yavuz KOCA’ya,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Cevher Dudayev Anaokulu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Gökçenur ÖZER’e, 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Güzelyurt Turgut Akdevelioğlu İlkokulu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Elife REHBER’e,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tr-TR" sz="16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Recep Tayyip Erdoğan Anadolu İmam Hatip Lisesi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Kübra KOÇAK’a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tr-TR" sz="2800" b="1" dirty="0" smtClean="0">
                <a:solidFill>
                  <a:srgbClr val="FF0000"/>
                </a:solidFill>
              </a:rPr>
              <a:t>TEŞEKKÜR EDERİZ…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İletişim; </a:t>
            </a:r>
            <a:r>
              <a:rPr lang="tr-TR" dirty="0" smtClean="0"/>
              <a:t>Duygu ve düşüncelerin </a:t>
            </a:r>
            <a:r>
              <a:rPr lang="tr-TR" b="1" dirty="0" smtClean="0"/>
              <a:t>konuşma</a:t>
            </a:r>
            <a:r>
              <a:rPr lang="tr-TR" dirty="0" smtClean="0"/>
              <a:t>, </a:t>
            </a:r>
            <a:r>
              <a:rPr lang="tr-TR" b="1" dirty="0" smtClean="0"/>
              <a:t>yazı ve resim </a:t>
            </a:r>
            <a:r>
              <a:rPr lang="tr-TR" dirty="0" smtClean="0"/>
              <a:t>gibi </a:t>
            </a:r>
            <a:r>
              <a:rPr lang="tr-TR" b="1" dirty="0" smtClean="0"/>
              <a:t>semboller </a:t>
            </a:r>
            <a:r>
              <a:rPr lang="tr-TR" dirty="0" smtClean="0"/>
              <a:t>kullanarak paylaşımı sürecidir. Bilgi, düşünce, duygu ve deneyimleri biçimlendirmek ve anlaşılabilir kılmaktır. </a:t>
            </a:r>
          </a:p>
          <a:p>
            <a:endParaRPr lang="tr-TR" dirty="0" smtClean="0"/>
          </a:p>
          <a:p>
            <a:r>
              <a:rPr lang="tr-TR" dirty="0" smtClean="0"/>
              <a:t>İletişim; iki insan birbirinin farkına vardığı anda başlar. </a:t>
            </a:r>
          </a:p>
          <a:p>
            <a:endParaRPr lang="tr-TR" dirty="0" smtClean="0"/>
          </a:p>
          <a:p>
            <a:r>
              <a:rPr lang="tr-TR" dirty="0" smtClean="0"/>
              <a:t>İletişimde; kişilerin söylediği /söylemediği, yaptığı /yapmadığı her şeyin anlamı vardır. </a:t>
            </a:r>
            <a:endParaRPr lang="tr-TR" dirty="0" smtClean="0"/>
          </a:p>
          <a:p>
            <a:endParaRPr lang="tr-TR" dirty="0" smtClean="0">
              <a:cs typeface="Times New Roman" panose="02020603050405020304" pitchFamily="18" charset="0"/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İLETİŞİMİN AMACI 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Amaçların olumlu olması, yapıcı bir iletişim, olumsuz olması ise yıkıcı bir iletişimin ortaya çıkmasına sebep olur. </a:t>
            </a:r>
          </a:p>
          <a:p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7" name="Dikdörtgen 4"/>
          <p:cNvSpPr/>
          <p:nvPr/>
        </p:nvSpPr>
        <p:spPr>
          <a:xfrm>
            <a:off x="428604" y="5857884"/>
            <a:ext cx="2808312" cy="23404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Sorun Çözmek </a:t>
            </a:r>
          </a:p>
          <a:p>
            <a:r>
              <a:rPr lang="tr-TR" sz="1600" dirty="0"/>
              <a:t>• Anlatmak, Anlamak </a:t>
            </a:r>
          </a:p>
          <a:p>
            <a:r>
              <a:rPr lang="tr-TR" sz="1600" dirty="0"/>
              <a:t>• </a:t>
            </a:r>
            <a:r>
              <a:rPr lang="tr-TR" sz="1600" dirty="0" smtClean="0"/>
              <a:t>İşbirliği </a:t>
            </a:r>
            <a:endParaRPr lang="tr-TR" sz="1600" dirty="0"/>
          </a:p>
          <a:p>
            <a:r>
              <a:rPr lang="tr-TR" sz="1600" dirty="0"/>
              <a:t>• Disiplin Altına Almak </a:t>
            </a:r>
          </a:p>
          <a:p>
            <a:r>
              <a:rPr lang="tr-TR" sz="1600" dirty="0"/>
              <a:t>• Etkilemek </a:t>
            </a:r>
          </a:p>
          <a:p>
            <a:r>
              <a:rPr lang="tr-TR" sz="1600" dirty="0"/>
              <a:t>• Bilgi Vermek </a:t>
            </a:r>
          </a:p>
          <a:p>
            <a:r>
              <a:rPr lang="tr-TR" sz="1600" dirty="0"/>
              <a:t>• İkna Etmek </a:t>
            </a:r>
          </a:p>
          <a:p>
            <a:r>
              <a:rPr lang="tr-TR" sz="1600" dirty="0"/>
              <a:t>• Farklı Görüşleri Açmak </a:t>
            </a:r>
          </a:p>
        </p:txBody>
      </p:sp>
      <p:sp>
        <p:nvSpPr>
          <p:cNvPr id="11" name="Dikdörtgen 6"/>
          <p:cNvSpPr/>
          <p:nvPr/>
        </p:nvSpPr>
        <p:spPr>
          <a:xfrm>
            <a:off x="3643314" y="5857884"/>
            <a:ext cx="2808312" cy="23404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Tartışmak </a:t>
            </a:r>
          </a:p>
          <a:p>
            <a:r>
              <a:rPr lang="tr-TR" sz="1600" dirty="0"/>
              <a:t>• Değerlendirmek </a:t>
            </a:r>
          </a:p>
          <a:p>
            <a:r>
              <a:rPr lang="tr-TR" sz="1600" dirty="0"/>
              <a:t>• Öğrenmek </a:t>
            </a:r>
          </a:p>
          <a:p>
            <a:r>
              <a:rPr lang="tr-TR" sz="1600" dirty="0"/>
              <a:t>• Yön Vermek </a:t>
            </a:r>
          </a:p>
          <a:p>
            <a:r>
              <a:rPr lang="tr-TR" sz="1600" dirty="0"/>
              <a:t>• Karşı Koymak </a:t>
            </a:r>
          </a:p>
          <a:p>
            <a:r>
              <a:rPr lang="tr-TR" sz="1600" dirty="0"/>
              <a:t>• Denetlemek </a:t>
            </a:r>
          </a:p>
          <a:p>
            <a:r>
              <a:rPr lang="tr-TR" sz="1600" dirty="0"/>
              <a:t>• Paylaşmak </a:t>
            </a:r>
          </a:p>
          <a:p>
            <a:r>
              <a:rPr lang="tr-TR" sz="1600" dirty="0"/>
              <a:t>• Değiştirmek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DİNLEME</a:t>
            </a:r>
            <a:r>
              <a:rPr lang="tr-TR" b="1" dirty="0" smtClean="0"/>
              <a:t> </a:t>
            </a:r>
          </a:p>
          <a:p>
            <a:endParaRPr lang="tr-TR" dirty="0" smtClean="0"/>
          </a:p>
          <a:p>
            <a:r>
              <a:rPr lang="tr-TR" b="1" i="1" dirty="0" smtClean="0"/>
              <a:t>Dinleyen kişi; </a:t>
            </a:r>
            <a:r>
              <a:rPr lang="tr-TR" dirty="0" smtClean="0"/>
              <a:t>gönderilen mesajın ne anlama geldiği üzerine yoğunlaşır. Mesajı gönderen kişiye, anlaşıldığına dair geribildirim verir. </a:t>
            </a:r>
          </a:p>
          <a:p>
            <a:endParaRPr lang="tr-TR" dirty="0" smtClean="0"/>
          </a:p>
          <a:p>
            <a:r>
              <a:rPr lang="tr-TR" b="1" dirty="0" smtClean="0"/>
              <a:t>İYİ BİR DİNLEYİCİ… </a:t>
            </a:r>
            <a:endParaRPr lang="tr-TR" dirty="0" smtClean="0"/>
          </a:p>
          <a:p>
            <a:r>
              <a:rPr lang="tr-TR" dirty="0" smtClean="0"/>
              <a:t>• Göz teması kurar. </a:t>
            </a:r>
          </a:p>
          <a:p>
            <a:r>
              <a:rPr lang="tr-TR" dirty="0" smtClean="0"/>
              <a:t>• Sabırlıdır ve konuşan kişinin sözünü kesmemeye özen gösterir. </a:t>
            </a:r>
          </a:p>
          <a:p>
            <a:r>
              <a:rPr lang="tr-TR" dirty="0" smtClean="0"/>
              <a:t>• Karşısındakini anladığına ilişkin sözsüz mesajlar verir (Kafa sallamak, öne doğru eğilmek, yüz ifadelerini kullanmak …). </a:t>
            </a:r>
          </a:p>
          <a:p>
            <a:r>
              <a:rPr lang="tr-TR" dirty="0" smtClean="0"/>
              <a:t>• Karşısındaki kişinin anlattıklarını uygun sorular sorarak anlamaya çalışır (Gerçekten mi, ne kadar ilginç, senin bu konu hakkındaki düşüncelerini öğrenmek istiyorum…). </a:t>
            </a:r>
          </a:p>
          <a:p>
            <a:r>
              <a:rPr lang="tr-TR" dirty="0" smtClean="0"/>
              <a:t>• Konuşulan konuyu özetler, kendi cümleleriyle tekrar eder. </a:t>
            </a:r>
          </a:p>
          <a:p>
            <a:r>
              <a:rPr lang="tr-TR" dirty="0" smtClean="0"/>
              <a:t>• Eleştiri yapmaz ve yargılamaz. </a:t>
            </a:r>
          </a:p>
          <a:p>
            <a:endParaRPr lang="tr-TR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EMPATİ 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Kendini karşısındakinin yerine koyarak olaylara onun gözleri ile onun dünyasından bakması, o kişinin duygu ve düşüncelerini anlaması, hissetmesidir. </a:t>
            </a:r>
          </a:p>
          <a:p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6" name="Dikdörtgen 1"/>
          <p:cNvSpPr/>
          <p:nvPr/>
        </p:nvSpPr>
        <p:spPr>
          <a:xfrm>
            <a:off x="428604" y="3357554"/>
            <a:ext cx="5857916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/>
              <a:t>’Ne var bir kedi için bu </a:t>
            </a:r>
            <a:r>
              <a:rPr lang="tr-TR" b="1" dirty="0" smtClean="0"/>
              <a:t>kadar üzülecek’ </a:t>
            </a:r>
            <a:r>
              <a:rPr lang="tr-TR" dirty="0" smtClean="0"/>
              <a:t>gibi </a:t>
            </a:r>
            <a:r>
              <a:rPr lang="tr-TR" dirty="0"/>
              <a:t>bir düşünce yerine, kendini o kişinin yerine </a:t>
            </a:r>
            <a:r>
              <a:rPr lang="tr-TR" dirty="0" smtClean="0"/>
              <a:t>koyarak</a:t>
            </a:r>
            <a:r>
              <a:rPr lang="tr-TR" dirty="0"/>
              <a:t>, kedinin onun yaşamında ne kadar önemli olduğunu anlamaya çalışmaktır. </a:t>
            </a:r>
          </a:p>
        </p:txBody>
      </p:sp>
      <p:pic>
        <p:nvPicPr>
          <p:cNvPr id="8" name="Picture 2" descr="D:\Users\Hp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36" y="5000628"/>
            <a:ext cx="4240139" cy="264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GERİBİLDİRİM </a:t>
            </a:r>
          </a:p>
          <a:p>
            <a:endParaRPr lang="tr-TR" dirty="0" smtClean="0"/>
          </a:p>
          <a:p>
            <a:r>
              <a:rPr lang="tr-TR" dirty="0" smtClean="0"/>
              <a:t>Mesajı alan kişinin karşısındakinin söylediklerinin içerisindeki duygu ve düşünceyi anladıktan sonra, iletişimin devamını sağlayacak nitelikte uygun iletide bulunmasıdır. </a:t>
            </a:r>
          </a:p>
          <a:p>
            <a:r>
              <a:rPr lang="it-IT" dirty="0" smtClean="0"/>
              <a:t>Geri bildirimin kalitesi iletişimin devamını ve yönünü belirler. 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smtClean="0">
                <a:solidFill>
                  <a:srgbClr val="00B050"/>
                </a:solidFill>
              </a:rPr>
              <a:t>“Neyi istediğinize odaklanın, neyi istemediğinize değil!” </a:t>
            </a:r>
          </a:p>
          <a:p>
            <a:endParaRPr lang="tr-TR" dirty="0" smtClean="0"/>
          </a:p>
          <a:p>
            <a:r>
              <a:rPr lang="tr-TR" dirty="0" smtClean="0"/>
              <a:t>Öğrenciye; </a:t>
            </a:r>
          </a:p>
          <a:p>
            <a:endParaRPr lang="tr-TR" dirty="0" smtClean="0"/>
          </a:p>
          <a:p>
            <a:r>
              <a:rPr lang="tr-TR" i="1" dirty="0" smtClean="0"/>
              <a:t>‘’KOŞMA!’’ </a:t>
            </a:r>
            <a:r>
              <a:rPr lang="tr-TR" dirty="0" smtClean="0"/>
              <a:t>demek yerine </a:t>
            </a:r>
            <a:r>
              <a:rPr lang="tr-TR" b="1" dirty="0" smtClean="0"/>
              <a:t>‘’YAVAŞ YÜRÜYELİM.’</a:t>
            </a:r>
            <a:r>
              <a:rPr lang="tr-TR" dirty="0" smtClean="0"/>
              <a:t>’ demek, </a:t>
            </a:r>
          </a:p>
          <a:p>
            <a:endParaRPr lang="tr-TR" dirty="0" smtClean="0"/>
          </a:p>
          <a:p>
            <a:r>
              <a:rPr lang="tr-TR" i="1" dirty="0" smtClean="0"/>
              <a:t>‘’BAĞIRMA!’’</a:t>
            </a:r>
            <a:r>
              <a:rPr lang="tr-TR" dirty="0" smtClean="0"/>
              <a:t> demek yerine </a:t>
            </a:r>
            <a:r>
              <a:rPr lang="tr-TR" b="1" dirty="0" smtClean="0"/>
              <a:t>‘’SESSİZ OLALIM.’’ </a:t>
            </a:r>
            <a:r>
              <a:rPr lang="tr-TR" dirty="0" smtClean="0"/>
              <a:t>demek…</a:t>
            </a:r>
            <a:endParaRPr lang="tr-TR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BEDEN DİLİ </a:t>
            </a:r>
            <a:endParaRPr lang="tr-TR" b="1" dirty="0" smtClean="0"/>
          </a:p>
          <a:p>
            <a:endParaRPr lang="tr-TR" dirty="0" smtClean="0"/>
          </a:p>
          <a:p>
            <a:r>
              <a:rPr lang="tr-TR" dirty="0" smtClean="0"/>
              <a:t>Bir şeyi ifade ederken beden dili karşımızda kişiyi daha çok etkiler. Ne söylediğimiz değil nasıl söylediğimiz önemlidir. </a:t>
            </a:r>
            <a:endParaRPr lang="tr-T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8" y="3357554"/>
            <a:ext cx="41052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3"/>
          <p:cNvSpPr/>
          <p:nvPr/>
        </p:nvSpPr>
        <p:spPr>
          <a:xfrm>
            <a:off x="285728" y="5929322"/>
            <a:ext cx="1785950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GÖZ KONTAĞI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Gözün kendisi başlı başına bir mesaj kaynağıdır. Göz teması kurmak ilgi anlamına gelmektedir. </a:t>
            </a:r>
          </a:p>
        </p:txBody>
      </p:sp>
      <p:sp>
        <p:nvSpPr>
          <p:cNvPr id="8" name="Dikdörtgen 4"/>
          <p:cNvSpPr/>
          <p:nvPr/>
        </p:nvSpPr>
        <p:spPr>
          <a:xfrm>
            <a:off x="4071942" y="5857884"/>
            <a:ext cx="237398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YÜZ İFADESİ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Yüz ifadesi, memnuniyet, mutluluk, kızgınlık, coşku, merak </a:t>
            </a:r>
            <a:r>
              <a:rPr lang="tr-TR" sz="1600" dirty="0" smtClean="0">
                <a:solidFill>
                  <a:schemeClr val="tx1"/>
                </a:solidFill>
              </a:rPr>
              <a:t>vb. </a:t>
            </a:r>
            <a:r>
              <a:rPr lang="tr-TR" sz="1600" dirty="0">
                <a:solidFill>
                  <a:schemeClr val="tx1"/>
                </a:solidFill>
              </a:rPr>
              <a:t>duyguların mimiklerle anlatılmasıdır. </a:t>
            </a:r>
          </a:p>
        </p:txBody>
      </p:sp>
      <p:pic>
        <p:nvPicPr>
          <p:cNvPr id="9" name="Picture 4" descr="D:\Users\Hp\Desktop\v4-460px-Read-Body-Language-Step-20-Version-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54" y="6215074"/>
            <a:ext cx="1702667" cy="120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BEDEN DİLİ </a:t>
            </a:r>
            <a:endParaRPr lang="tr-TR" b="1" dirty="0" smtClean="0"/>
          </a:p>
        </p:txBody>
      </p:sp>
      <p:sp>
        <p:nvSpPr>
          <p:cNvPr id="10" name="Dikdörtgen 3"/>
          <p:cNvSpPr/>
          <p:nvPr/>
        </p:nvSpPr>
        <p:spPr>
          <a:xfrm>
            <a:off x="285729" y="2428860"/>
            <a:ext cx="6215106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MESAFE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b="1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chemeClr val="tx1"/>
                </a:solidFill>
              </a:rPr>
              <a:t>Özel (mahrem) mesafe: </a:t>
            </a:r>
          </a:p>
          <a:p>
            <a:r>
              <a:rPr lang="tr-TR" sz="1600" dirty="0"/>
              <a:t>Çok yakın hissedilen kişilerin yer aldığı alandır. Eğer kişilerin özel alanlarına izinsiz giriliyorsa ortam gerginleşir ve göz teması kurulmaz (asansör, toplu taşıma araçları…).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b="1" dirty="0">
                <a:solidFill>
                  <a:schemeClr val="tx1"/>
                </a:solidFill>
              </a:rPr>
              <a:t>Kişisel samimi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Birbirlerini tanıyan ve rahat konuşan iki insanın yer aldığı mesafe düzeyidir (İki iyi arkadaşın arasındaki mesafe).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b="1" dirty="0">
                <a:solidFill>
                  <a:schemeClr val="tx1"/>
                </a:solidFill>
              </a:rPr>
              <a:t>Sosyal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İşlerin rahatça konuşulduğu, resmi ilişkilerin sürdürüldüğü alandır (satıcılar-müşteriler, iş yerinde beraber çalışanlar, patron-işçi…).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b="1" dirty="0">
                <a:solidFill>
                  <a:schemeClr val="tx1"/>
                </a:solidFill>
              </a:rPr>
              <a:t>Genel, topluma açık mesafe: </a:t>
            </a:r>
            <a:r>
              <a:rPr lang="tr-TR" sz="1600" dirty="0"/>
              <a:t>Topluma açık, birbirini tanımayan kişilerin bulunduğu alandır (meydan, sokak</a:t>
            </a:r>
            <a:r>
              <a:rPr lang="tr-TR" sz="1600" dirty="0" smtClean="0"/>
              <a:t>…)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BEDEN DİLİ </a:t>
            </a:r>
            <a:endParaRPr lang="tr-TR" b="1" dirty="0" smtClean="0"/>
          </a:p>
        </p:txBody>
      </p:sp>
      <p:sp>
        <p:nvSpPr>
          <p:cNvPr id="6" name="Dikdörtgen 3"/>
          <p:cNvSpPr/>
          <p:nvPr/>
        </p:nvSpPr>
        <p:spPr>
          <a:xfrm>
            <a:off x="357166" y="2357422"/>
            <a:ext cx="5929354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BEDENİN DURUŞU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Bedenimizin konumu, içinde bulunduğumuz iletişime ne gibi ek mesajlar getirdiğimizi gösterir</a:t>
            </a:r>
            <a:r>
              <a:rPr lang="tr-TR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• </a:t>
            </a:r>
            <a:r>
              <a:rPr lang="tr-TR" sz="1600" i="1" dirty="0">
                <a:solidFill>
                  <a:schemeClr val="tx1"/>
                </a:solidFill>
              </a:rPr>
              <a:t>Vücudumuz öne doğru mu geriye doğru mu eğik?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• </a:t>
            </a:r>
            <a:r>
              <a:rPr lang="tr-TR" sz="1600" i="1" dirty="0">
                <a:solidFill>
                  <a:schemeClr val="tx1"/>
                </a:solidFill>
              </a:rPr>
              <a:t>Ayaklarımız yaklaşma mı uzaklaşma mı ifade ediyor?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• </a:t>
            </a:r>
            <a:r>
              <a:rPr lang="tr-TR" sz="1600" i="1" dirty="0">
                <a:solidFill>
                  <a:schemeClr val="tx1"/>
                </a:solidFill>
              </a:rPr>
              <a:t>Omuzların dik ya da çökük olması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• </a:t>
            </a:r>
            <a:r>
              <a:rPr lang="tr-TR" sz="1600" i="1" dirty="0">
                <a:solidFill>
                  <a:schemeClr val="tx1"/>
                </a:solidFill>
              </a:rPr>
              <a:t>Kolların açık ya da kapalı olması… 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7" name="Dikdörtgen 4"/>
          <p:cNvSpPr/>
          <p:nvPr/>
        </p:nvSpPr>
        <p:spPr>
          <a:xfrm>
            <a:off x="357166" y="5715008"/>
            <a:ext cx="5929354" cy="1857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EL - KOL HAREKETLERİ VE JESTLER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Yaratıcılığımızı ellerimizle dünyaya yansıtırız. Resmi, heykeli, yemeği ellerimizle yapar, düşüncelerimizi dünyaya ellerimizle ifade ederiz. Bazen ufacık bir dokunma yüzlerce hoş kelimeden daha etkili olabilir.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285852"/>
            <a:ext cx="61436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İLETİŞİM BECERİLERİ NELERDİR? </a:t>
            </a:r>
          </a:p>
          <a:p>
            <a:pPr algn="ctr"/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SEN DİLİ- BEN DİLİ 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b="1" dirty="0" smtClean="0"/>
              <a:t>SEN DİLİ </a:t>
            </a:r>
            <a:endParaRPr lang="tr-TR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Suçlayıcıdır.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Davranıştan çok kişiliğe yöneliktir.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Kişiye anlaşılmadığını hissettirir.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Yeniden konuşma isteğini engelleyicidir.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Neye kızıldığının anlaşılmamasına neden olur.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Kişiyi incitir, kırar.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Kişinin direnmesine, yani savunucu iletişime neden olur. </a:t>
            </a:r>
            <a:endParaRPr lang="tr-TR" dirty="0"/>
          </a:p>
        </p:txBody>
      </p:sp>
      <p:sp>
        <p:nvSpPr>
          <p:cNvPr id="8" name="Dikdörtgen 3"/>
          <p:cNvSpPr/>
          <p:nvPr/>
        </p:nvSpPr>
        <p:spPr>
          <a:xfrm>
            <a:off x="642918" y="5072066"/>
            <a:ext cx="4786346" cy="25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Örnekler: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“Yeterince açık konuşmuyor</a:t>
            </a:r>
            <a:r>
              <a:rPr lang="tr-TR" sz="1600" b="1" dirty="0">
                <a:solidFill>
                  <a:schemeClr val="tx1"/>
                </a:solidFill>
              </a:rPr>
              <a:t>sun</a:t>
            </a:r>
            <a:r>
              <a:rPr lang="tr-TR" sz="1600" dirty="0" smtClean="0">
                <a:solidFill>
                  <a:schemeClr val="tx1"/>
                </a:solidFill>
              </a:rPr>
              <a:t>.”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“</a:t>
            </a:r>
            <a:r>
              <a:rPr lang="tr-TR" sz="1600" dirty="0">
                <a:solidFill>
                  <a:schemeClr val="tx1"/>
                </a:solidFill>
              </a:rPr>
              <a:t>Çok fazla gürültü ediyor</a:t>
            </a:r>
            <a:r>
              <a:rPr lang="tr-TR" sz="1600" b="1" dirty="0">
                <a:solidFill>
                  <a:schemeClr val="tx1"/>
                </a:solidFill>
              </a:rPr>
              <a:t>sun</a:t>
            </a:r>
            <a:r>
              <a:rPr lang="tr-TR" sz="1600" dirty="0">
                <a:solidFill>
                  <a:schemeClr val="tx1"/>
                </a:solidFill>
              </a:rPr>
              <a:t>.” 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“Dikkatini </a:t>
            </a:r>
            <a:r>
              <a:rPr lang="tr-TR" sz="1600" dirty="0" smtClean="0">
                <a:solidFill>
                  <a:schemeClr val="tx1"/>
                </a:solidFill>
              </a:rPr>
              <a:t>derslere </a:t>
            </a:r>
            <a:r>
              <a:rPr lang="tr-TR" sz="1600" dirty="0">
                <a:solidFill>
                  <a:schemeClr val="tx1"/>
                </a:solidFill>
              </a:rPr>
              <a:t>vermiyor</a:t>
            </a:r>
            <a:r>
              <a:rPr lang="tr-TR" sz="1600" b="1" dirty="0">
                <a:solidFill>
                  <a:schemeClr val="tx1"/>
                </a:solidFill>
              </a:rPr>
              <a:t>sun</a:t>
            </a:r>
            <a:r>
              <a:rPr lang="tr-TR" sz="1600" dirty="0">
                <a:solidFill>
                  <a:schemeClr val="tx1"/>
                </a:solidFill>
              </a:rPr>
              <a:t>.” 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“Arkadaşlarına haksızlık ediyor</a:t>
            </a:r>
            <a:r>
              <a:rPr lang="tr-TR" sz="1600" b="1" dirty="0">
                <a:solidFill>
                  <a:schemeClr val="tx1"/>
                </a:solidFill>
              </a:rPr>
              <a:t>sun</a:t>
            </a:r>
            <a:r>
              <a:rPr lang="tr-TR" sz="1600" dirty="0">
                <a:solidFill>
                  <a:schemeClr val="tx1"/>
                </a:solidFill>
              </a:rPr>
              <a:t>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</TotalTime>
  <Words>908</Words>
  <PresentationFormat>Ekran Gösterisi (4:3)</PresentationFormat>
  <Paragraphs>185</Paragraphs>
  <Slides>12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Kalabalık</vt:lpstr>
      <vt:lpstr>‘’OLUMLU DAVRANIŞ GELİŞTİRME’’  İLETİŞİM BECERİLERİ  ÖĞRETMEN BİLGİLENDİRME KİTAPÇIĞI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‘’OLUMLU DAVRANIŞ GELİŞTİRME’’  AKRAN ZORBALIĞI  ÖĞRENCİ BİLGİLENDİRME KİTAPÇIĞI (ORTAOKUL-LİSE)</dc:title>
  <dc:creator>dell</dc:creator>
  <cp:lastModifiedBy>dell</cp:lastModifiedBy>
  <cp:revision>38</cp:revision>
  <dcterms:created xsi:type="dcterms:W3CDTF">2021-10-06T09:42:30Z</dcterms:created>
  <dcterms:modified xsi:type="dcterms:W3CDTF">2021-10-12T08:51:07Z</dcterms:modified>
</cp:coreProperties>
</file>