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2"/>
  </p:notesMasterIdLst>
  <p:sldIdLst>
    <p:sldId id="349" r:id="rId2"/>
    <p:sldId id="344" r:id="rId3"/>
    <p:sldId id="354" r:id="rId4"/>
    <p:sldId id="380" r:id="rId5"/>
    <p:sldId id="382" r:id="rId6"/>
    <p:sldId id="381" r:id="rId7"/>
    <p:sldId id="383" r:id="rId8"/>
    <p:sldId id="384" r:id="rId9"/>
    <p:sldId id="385" r:id="rId10"/>
    <p:sldId id="386" r:id="rId11"/>
    <p:sldId id="387" r:id="rId12"/>
    <p:sldId id="389" r:id="rId13"/>
    <p:sldId id="390" r:id="rId14"/>
    <p:sldId id="391" r:id="rId15"/>
    <p:sldId id="395" r:id="rId16"/>
    <p:sldId id="397" r:id="rId17"/>
    <p:sldId id="396" r:id="rId18"/>
    <p:sldId id="394" r:id="rId19"/>
    <p:sldId id="393" r:id="rId20"/>
    <p:sldId id="398" r:id="rId21"/>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99283" autoAdjust="0"/>
  </p:normalViewPr>
  <p:slideViewPr>
    <p:cSldViewPr>
      <p:cViewPr>
        <p:scale>
          <a:sx n="97" d="100"/>
          <a:sy n="97" d="100"/>
        </p:scale>
        <p:origin x="-630"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18.10.2021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18.10.2021</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954625034"/>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18.10.2021</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18.10.2021</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18.10.2021</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18.10.2021</a:t>
            </a:fld>
            <a:endParaRPr lang="tr-TR" dirty="0"/>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dirty="0" smtClean="0"/>
              <a:t>www.</a:t>
            </a:r>
            <a:r>
              <a:rPr lang="tr-TR" dirty="0" err="1" smtClean="0"/>
              <a:t>rehberlikservisim</a:t>
            </a:r>
            <a:r>
              <a:rPr lang="tr-TR" dirty="0" smtClean="0"/>
              <a:t>.com</a:t>
            </a:r>
            <a:endParaRPr lang="tr-TR" dirty="0"/>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93243" y="1084230"/>
            <a:ext cx="450907" cy="432048"/>
          </a:xfrm>
          <a:prstGeom prst="rect">
            <a:avLst/>
          </a:prstGeom>
          <a:noFill/>
          <a:ln>
            <a:noFill/>
          </a:ln>
        </p:spPr>
      </p:pic>
      <p:sp>
        <p:nvSpPr>
          <p:cNvPr id="4" name="Metin kutusu 3"/>
          <p:cNvSpPr txBox="1"/>
          <p:nvPr/>
        </p:nvSpPr>
        <p:spPr>
          <a:xfrm>
            <a:off x="983595" y="1096168"/>
            <a:ext cx="16940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1" name="Resim 10" descr="D:\Users\Hp\Desktop\google-haritalar-konum-ekleme-nasil-yapilir-1578491639.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910136" y="141480"/>
            <a:ext cx="3465902" cy="923330"/>
          </a:xfrm>
          <a:prstGeom prst="rect">
            <a:avLst/>
          </a:prstGeom>
          <a:noFill/>
        </p:spPr>
        <p:txBody>
          <a:bodyPr wrap="square" rtlCol="0">
            <a:spAutoFit/>
          </a:bodyPr>
          <a:lstStyle/>
          <a:p>
            <a:r>
              <a:rPr lang="tr-TR" dirty="0" smtClean="0">
                <a:latin typeface="Trebuchet MS" pitchFamily="34" charset="0"/>
                <a:cs typeface="Calibri" pitchFamily="34" charset="0"/>
              </a:rPr>
              <a:t>Bahçelievler Mah. Nar Yolu Bulvarı Milli Eğitim Lojmanları Yanı No:17/1 Merkez/NEVŞEHİR</a:t>
            </a:r>
            <a:endParaRPr lang="tr-TR" dirty="0">
              <a:latin typeface="Trebuchet MS" pitchFamily="34" charset="0"/>
              <a:cs typeface="Calibri" pitchFamily="34" charset="0"/>
            </a:endParaRPr>
          </a:p>
        </p:txBody>
      </p:sp>
      <p:pic>
        <p:nvPicPr>
          <p:cNvPr id="13" name="Resim 12" descr="D:\Users\Hp\Desktop\social-media-computer-icons-tulane-university-facebook-drawing-vector-twitter-thumbnail.jp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34052" y="1589556"/>
            <a:ext cx="369290" cy="337958"/>
          </a:xfrm>
          <a:prstGeom prst="rect">
            <a:avLst/>
          </a:prstGeom>
          <a:noFill/>
          <a:ln>
            <a:noFill/>
          </a:ln>
        </p:spPr>
      </p:pic>
      <p:sp>
        <p:nvSpPr>
          <p:cNvPr id="14" name="Metin kutusu 13"/>
          <p:cNvSpPr txBox="1"/>
          <p:nvPr/>
        </p:nvSpPr>
        <p:spPr>
          <a:xfrm>
            <a:off x="983594" y="1558182"/>
            <a:ext cx="19418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031" name="Picture 7" descr="D:\Users\Hp\Desktop\Facebook_icon.svg.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95741" y="2073769"/>
            <a:ext cx="311455" cy="324036"/>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Metin kutusu 15"/>
          <p:cNvSpPr txBox="1"/>
          <p:nvPr/>
        </p:nvSpPr>
        <p:spPr>
          <a:xfrm>
            <a:off x="983595" y="2051121"/>
            <a:ext cx="1860361" cy="369332"/>
          </a:xfrm>
          <a:prstGeom prst="rect">
            <a:avLst/>
          </a:prstGeom>
          <a:noFill/>
        </p:spPr>
        <p:txBody>
          <a:bodyPr wrap="square" rtlCol="0">
            <a:spAutoFit/>
          </a:bodyPr>
          <a:lstStyle/>
          <a:p>
            <a:r>
              <a:rPr lang="tr-TR" dirty="0" smtClean="0">
                <a:latin typeface="Trebuchet MS" pitchFamily="34" charset="0"/>
              </a:rPr>
              <a:t>Nevşehir Ram</a:t>
            </a:r>
            <a:endParaRPr lang="tr-TR" dirty="0">
              <a:latin typeface="Trebuchet MS" pitchFamily="34" charset="0"/>
            </a:endParaRPr>
          </a:p>
        </p:txBody>
      </p:sp>
      <p:pic>
        <p:nvPicPr>
          <p:cNvPr id="1032" name="Picture 8" descr="D:\Users\Hp\Desktop\unnamed.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84510" y="2673666"/>
            <a:ext cx="370500" cy="346621"/>
          </a:xfrm>
          <a:prstGeom prst="rect">
            <a:avLst/>
          </a:prstGeom>
          <a:noFill/>
          <a:extLst>
            <a:ext uri="{909E8E84-426E-40DD-AFC4-6F175D3DCCD1}">
              <a14:hiddenFill xmlns="" xmlns:a14="http://schemas.microsoft.com/office/drawing/2010/main">
                <a:solidFill>
                  <a:srgbClr val="FFFFFF"/>
                </a:solidFill>
              </a14:hiddenFill>
            </a:ext>
          </a:extLst>
        </p:spPr>
      </p:pic>
      <p:sp>
        <p:nvSpPr>
          <p:cNvPr id="18" name="Metin kutusu 17"/>
          <p:cNvSpPr txBox="1"/>
          <p:nvPr/>
        </p:nvSpPr>
        <p:spPr>
          <a:xfrm>
            <a:off x="983595" y="2679162"/>
            <a:ext cx="2591877" cy="369332"/>
          </a:xfrm>
          <a:prstGeom prst="rect">
            <a:avLst/>
          </a:prstGeom>
          <a:noFill/>
        </p:spPr>
        <p:txBody>
          <a:bodyPr wrap="square" rtlCol="0">
            <a:spAutoFit/>
          </a:bodyPr>
          <a:lstStyle/>
          <a:p>
            <a:r>
              <a:rPr lang="tr-TR" dirty="0" smtClean="0">
                <a:latin typeface="Trebuchet MS" pitchFamily="34" charset="0"/>
              </a:rPr>
              <a:t>0384 213 05 59</a:t>
            </a:r>
            <a:endParaRPr lang="tr-TR" dirty="0">
              <a:latin typeface="Trebuchet MS" pitchFamily="34" charset="0"/>
            </a:endParaRPr>
          </a:p>
        </p:txBody>
      </p:sp>
      <p:sp>
        <p:nvSpPr>
          <p:cNvPr id="6" name="Metin kutusu 5"/>
          <p:cNvSpPr txBox="1"/>
          <p:nvPr/>
        </p:nvSpPr>
        <p:spPr>
          <a:xfrm>
            <a:off x="2483768" y="1076520"/>
            <a:ext cx="4104456" cy="1569660"/>
          </a:xfrm>
          <a:prstGeom prst="rect">
            <a:avLst/>
          </a:prstGeom>
          <a:noFill/>
        </p:spPr>
        <p:txBody>
          <a:bodyPr wrap="square" rtlCol="0">
            <a:spAutoFit/>
          </a:bodyPr>
          <a:lstStyle/>
          <a:p>
            <a:pPr algn="ctr"/>
            <a:r>
              <a:rPr lang="tr-TR" sz="2400" b="1" dirty="0" smtClean="0">
                <a:solidFill>
                  <a:srgbClr val="FF0000"/>
                </a:solidFill>
              </a:rPr>
              <a:t>TEK</a:t>
            </a:r>
          </a:p>
          <a:p>
            <a:pPr algn="ctr"/>
            <a:r>
              <a:rPr lang="tr-TR" sz="2400" b="1" dirty="0" smtClean="0">
                <a:solidFill>
                  <a:srgbClr val="FF0000"/>
                </a:solidFill>
              </a:rPr>
              <a:t>EBEVEYNLİLİK</a:t>
            </a:r>
          </a:p>
          <a:p>
            <a:pPr algn="ctr"/>
            <a:r>
              <a:rPr lang="tr-TR" sz="2400" b="1" dirty="0" smtClean="0">
                <a:solidFill>
                  <a:srgbClr val="FF0000"/>
                </a:solidFill>
              </a:rPr>
              <a:t>(</a:t>
            </a:r>
            <a:r>
              <a:rPr lang="tr-TR" sz="2400" b="1" dirty="0" smtClean="0">
                <a:solidFill>
                  <a:srgbClr val="FF0000"/>
                </a:solidFill>
              </a:rPr>
              <a:t>ÖĞRETMEN</a:t>
            </a:r>
            <a:r>
              <a:rPr lang="tr-TR" sz="2400" b="1" dirty="0" smtClean="0">
                <a:solidFill>
                  <a:srgbClr val="FF0000"/>
                </a:solidFill>
              </a:rPr>
              <a:t>LERE </a:t>
            </a:r>
            <a:r>
              <a:rPr lang="tr-TR" sz="2400" b="1" dirty="0" smtClean="0">
                <a:solidFill>
                  <a:srgbClr val="FF0000"/>
                </a:solidFill>
              </a:rPr>
              <a:t>YÖNELİK)</a:t>
            </a:r>
            <a:endParaRPr lang="tr-TR" sz="2400" b="1" dirty="0">
              <a:solidFill>
                <a:srgbClr val="FF0000"/>
              </a:solidFill>
            </a:endParaRPr>
          </a:p>
        </p:txBody>
      </p:sp>
      <p:pic>
        <p:nvPicPr>
          <p:cNvPr id="2" name="Picture 2" descr="D:\Users\Hp\Desktop\IMG-20201027-WA0011.jp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059832" y="3096716"/>
            <a:ext cx="3421117" cy="1924378"/>
          </a:xfrm>
          <a:prstGeom prst="rect">
            <a:avLst/>
          </a:prstGeom>
          <a:noFill/>
          <a:extLst>
            <a:ext uri="{909E8E84-426E-40DD-AFC4-6F175D3DCCD1}">
              <a14:hiddenFill xmlns="" xmlns:a14="http://schemas.microsoft.com/office/drawing/2010/main">
                <a:solidFill>
                  <a:srgbClr val="FFFFFF"/>
                </a:solidFill>
              </a14:hiddenFill>
            </a:ext>
          </a:extLst>
        </p:spPr>
      </p:pic>
      <p:pic>
        <p:nvPicPr>
          <p:cNvPr id="1029" name="Picture 5" descr="D:\Users\Hp\Desktop\387-3872599_interview-improving-the-customer-branch-head-development-program.png"/>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751468" y="3093983"/>
            <a:ext cx="3023037" cy="2049517"/>
          </a:xfrm>
          <a:prstGeom prst="rect">
            <a:avLst/>
          </a:prstGeom>
          <a:noFill/>
          <a:extLst>
            <a:ext uri="{909E8E84-426E-40DD-AFC4-6F175D3DCCD1}">
              <a14:hiddenFill xmlns="" xmlns:a14="http://schemas.microsoft.com/office/drawing/2010/main">
                <a:solidFill>
                  <a:srgbClr val="FFFFFF"/>
                </a:solidFill>
              </a14:hiddenFill>
            </a:ext>
          </a:extLst>
        </p:spPr>
      </p:pic>
      <p:pic>
        <p:nvPicPr>
          <p:cNvPr id="1026" name="Picture 2" descr="C:\Users\dell\Desktop\54217208-mother-with-schooler-daughter-and-infant-baby-son-in-sling-single-parent-concept-flat-style-vector-i.jpg"/>
          <p:cNvPicPr>
            <a:picLocks noChangeAspect="1" noChangeArrowheads="1"/>
          </p:cNvPicPr>
          <p:nvPr/>
        </p:nvPicPr>
        <p:blipFill>
          <a:blip r:embed="rId9"/>
          <a:srcRect/>
          <a:stretch>
            <a:fillRect/>
          </a:stretch>
        </p:blipFill>
        <p:spPr bwMode="auto">
          <a:xfrm>
            <a:off x="6357918" y="142858"/>
            <a:ext cx="2786082" cy="2786082"/>
          </a:xfrm>
          <a:prstGeom prst="rect">
            <a:avLst/>
          </a:prstGeom>
          <a:noFill/>
        </p:spPr>
      </p:pic>
    </p:spTree>
    <p:extLst>
      <p:ext uri="{BB962C8B-B14F-4D97-AF65-F5344CB8AC3E}">
        <p14:creationId xmlns="" xmlns:p14="http://schemas.microsoft.com/office/powerpoint/2010/main" val="356638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785800"/>
            <a:ext cx="7858180" cy="4278094"/>
          </a:xfrm>
          <a:prstGeom prst="rect">
            <a:avLst/>
          </a:prstGeom>
        </p:spPr>
        <p:txBody>
          <a:bodyPr wrap="square">
            <a:spAutoFit/>
          </a:bodyPr>
          <a:lstStyle/>
          <a:p>
            <a:r>
              <a:rPr lang="tr-TR" sz="1600" b="1" dirty="0" smtClean="0"/>
              <a:t>Tartışmalar esnasında sergilenen bazı davranışlar çiftleri boşanma noktasına getirebilir</a:t>
            </a:r>
          </a:p>
          <a:p>
            <a:endParaRPr lang="tr-TR" sz="1600" b="1" dirty="0" smtClean="0"/>
          </a:p>
          <a:p>
            <a:pPr>
              <a:buFont typeface="Wingdings" pitchFamily="2" charset="2"/>
              <a:buChar char="Ø"/>
            </a:pPr>
            <a:r>
              <a:rPr lang="tr-TR" sz="1600" dirty="0" smtClean="0"/>
              <a:t>Sürekli şikâyet etmek (Araştırmalar bu tavrı kadınların, erkeklerden daha fazla sergilediklerini ortaya koymaktadır.)</a:t>
            </a:r>
          </a:p>
          <a:p>
            <a:pPr>
              <a:buFont typeface="Wingdings" pitchFamily="2" charset="2"/>
              <a:buChar char="Ø"/>
            </a:pPr>
            <a:endParaRPr lang="tr-TR" sz="1600" dirty="0" smtClean="0"/>
          </a:p>
          <a:p>
            <a:pPr>
              <a:buFont typeface="Wingdings" pitchFamily="2" charset="2"/>
              <a:buChar char="Ø"/>
            </a:pPr>
            <a:r>
              <a:rPr lang="tr-TR" sz="1600" dirty="0" smtClean="0"/>
              <a:t> Şikâyetlerin, sorunlara çözüm aramaktan daha çok, eleştirmek amacıyla yapılması</a:t>
            </a:r>
          </a:p>
          <a:p>
            <a:pPr>
              <a:buFont typeface="Wingdings" pitchFamily="2" charset="2"/>
              <a:buChar char="Ø"/>
            </a:pPr>
            <a:endParaRPr lang="tr-TR" sz="1600" dirty="0" smtClean="0"/>
          </a:p>
          <a:p>
            <a:pPr>
              <a:buFont typeface="Wingdings" pitchFamily="2" charset="2"/>
              <a:buChar char="Ø"/>
            </a:pPr>
            <a:r>
              <a:rPr lang="tr-TR" sz="1600" dirty="0" smtClean="0"/>
              <a:t> Eşin sergilediği eleştirilere ve şikâyetlere karşı aşırı duyarlı, hassas ve savunucu tepkiler gösterme (Araştırmalar bu tavrı erkeklerin, kadınlardan daha fazla sergilediklerini ortaya koymaktadır.)</a:t>
            </a:r>
          </a:p>
          <a:p>
            <a:pPr>
              <a:buFont typeface="Wingdings" pitchFamily="2" charset="2"/>
              <a:buChar char="Ø"/>
            </a:pPr>
            <a:endParaRPr lang="tr-TR" sz="1600" dirty="0" smtClean="0"/>
          </a:p>
          <a:p>
            <a:pPr>
              <a:buFont typeface="Wingdings" pitchFamily="2" charset="2"/>
              <a:buChar char="Ø"/>
            </a:pPr>
            <a:r>
              <a:rPr lang="tr-TR" sz="1600" dirty="0" smtClean="0"/>
              <a:t> Eşler arası iletişimde aşağılayıcı sözler, iğneleyici cümleler, düşmanca bakışlar ve kırıcı tavırların fazlasıyla yer alması</a:t>
            </a:r>
          </a:p>
          <a:p>
            <a:pPr>
              <a:buFont typeface="Wingdings" pitchFamily="2" charset="2"/>
              <a:buChar char="Ø"/>
            </a:pPr>
            <a:endParaRPr lang="tr-TR" sz="1600" dirty="0" smtClean="0"/>
          </a:p>
          <a:p>
            <a:pPr>
              <a:buFont typeface="Wingdings" pitchFamily="2" charset="2"/>
              <a:buChar char="Ø"/>
            </a:pPr>
            <a:r>
              <a:rPr lang="tr-TR" sz="1600" dirty="0" smtClean="0"/>
              <a:t> Karşısındakinin duygularını ve düşüncelerini hiçe sayan ve önem vermeyen tavırlar sergilemek</a:t>
            </a:r>
            <a:endParaRPr lang="tr-TR" sz="1500" dirty="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785800"/>
            <a:ext cx="7858180" cy="3847207"/>
          </a:xfrm>
          <a:prstGeom prst="rect">
            <a:avLst/>
          </a:prstGeom>
        </p:spPr>
        <p:txBody>
          <a:bodyPr wrap="square">
            <a:spAutoFit/>
          </a:bodyPr>
          <a:lstStyle/>
          <a:p>
            <a:endParaRPr lang="tr-TR" sz="1600" dirty="0" smtClean="0"/>
          </a:p>
          <a:p>
            <a:pPr>
              <a:buFont typeface="Wingdings" pitchFamily="2" charset="2"/>
              <a:buChar char="Ø"/>
            </a:pPr>
            <a:r>
              <a:rPr lang="tr-TR" sz="1600" dirty="0" smtClean="0"/>
              <a:t> Yaşanan olumsuzluklardan eşi sorumlu tutmak, kendi hataları hakkında düşünmemek</a:t>
            </a:r>
          </a:p>
          <a:p>
            <a:pPr>
              <a:buFont typeface="Wingdings" pitchFamily="2" charset="2"/>
              <a:buChar char="Ø"/>
            </a:pPr>
            <a:endParaRPr lang="tr-TR" sz="1600" dirty="0" smtClean="0"/>
          </a:p>
          <a:p>
            <a:pPr>
              <a:buFont typeface="Wingdings" pitchFamily="2" charset="2"/>
              <a:buChar char="Ø"/>
            </a:pPr>
            <a:r>
              <a:rPr lang="tr-TR" sz="1600" dirty="0" smtClean="0"/>
              <a:t> Eşine karşı şiddet sergilemek</a:t>
            </a:r>
          </a:p>
          <a:p>
            <a:pPr>
              <a:buFont typeface="Wingdings" pitchFamily="2" charset="2"/>
              <a:buChar char="Ø"/>
            </a:pPr>
            <a:endParaRPr lang="tr-TR" sz="1600" dirty="0" smtClean="0"/>
          </a:p>
          <a:p>
            <a:pPr>
              <a:buFont typeface="Wingdings" pitchFamily="2" charset="2"/>
              <a:buChar char="Ø"/>
            </a:pPr>
            <a:r>
              <a:rPr lang="tr-TR" sz="1600" dirty="0" smtClean="0"/>
              <a:t> Sorumluluk almaktan çekinmek</a:t>
            </a:r>
          </a:p>
          <a:p>
            <a:pPr>
              <a:buFont typeface="Wingdings" pitchFamily="2" charset="2"/>
              <a:buChar char="Ø"/>
            </a:pPr>
            <a:endParaRPr lang="tr-TR" sz="1600" dirty="0" smtClean="0"/>
          </a:p>
          <a:p>
            <a:pPr>
              <a:buFont typeface="Wingdings" pitchFamily="2" charset="2"/>
              <a:buChar char="Ø"/>
            </a:pPr>
            <a:r>
              <a:rPr lang="tr-TR" sz="1600" dirty="0" smtClean="0"/>
              <a:t> İlişkide problemi çözmekten çok problem yaratmak</a:t>
            </a:r>
          </a:p>
          <a:p>
            <a:pPr>
              <a:buFont typeface="Wingdings" pitchFamily="2" charset="2"/>
              <a:buChar char="Ø"/>
            </a:pPr>
            <a:endParaRPr lang="tr-TR" sz="1600" dirty="0" smtClean="0"/>
          </a:p>
          <a:p>
            <a:pPr>
              <a:buFont typeface="Wingdings" pitchFamily="2" charset="2"/>
              <a:buChar char="Ø"/>
            </a:pPr>
            <a:r>
              <a:rPr lang="tr-TR" sz="1600" dirty="0" smtClean="0"/>
              <a:t> Güçlü bir egonun ön planda oluşu</a:t>
            </a:r>
          </a:p>
          <a:p>
            <a:pPr>
              <a:buFont typeface="Wingdings" pitchFamily="2" charset="2"/>
              <a:buChar char="Ø"/>
            </a:pPr>
            <a:endParaRPr lang="tr-TR" sz="1600" dirty="0" smtClean="0"/>
          </a:p>
          <a:p>
            <a:pPr>
              <a:buFont typeface="Wingdings" pitchFamily="2" charset="2"/>
              <a:buChar char="Ø"/>
            </a:pPr>
            <a:r>
              <a:rPr lang="tr-TR" sz="1600" dirty="0" smtClean="0"/>
              <a:t> Beklentilerin evlendikten sonra karşılanmaması</a:t>
            </a:r>
          </a:p>
          <a:p>
            <a:pPr>
              <a:buFont typeface="Wingdings" pitchFamily="2" charset="2"/>
              <a:buChar char="Ø"/>
            </a:pPr>
            <a:endParaRPr lang="tr-TR" sz="1600" dirty="0" smtClean="0"/>
          </a:p>
          <a:p>
            <a:r>
              <a:rPr lang="tr-TR" sz="1600" dirty="0" smtClean="0"/>
              <a:t>Medeni Kanun’ a Göre; Zina, Hayata kast ve kötü ve onur kırıcı davranış,  Terk,  Akıl hastalığı, Evlilik birliğinin temelinden sarsılması boşanmayı gerektiren durumlardır.</a:t>
            </a:r>
            <a:endParaRPr lang="tr-TR" sz="1500" dirty="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785800"/>
            <a:ext cx="7858180" cy="1015663"/>
          </a:xfrm>
          <a:prstGeom prst="rect">
            <a:avLst/>
          </a:prstGeom>
        </p:spPr>
        <p:txBody>
          <a:bodyPr wrap="square">
            <a:spAutoFit/>
          </a:bodyPr>
          <a:lstStyle/>
          <a:p>
            <a:r>
              <a:rPr lang="tr-TR" sz="1500" b="1" dirty="0" smtClean="0">
                <a:solidFill>
                  <a:srgbClr val="FF0000"/>
                </a:solidFill>
              </a:rPr>
              <a:t>BOŞANMANIN YETİŞKİNLER ÜZERİNDEKİ ETKİLERİ</a:t>
            </a:r>
          </a:p>
          <a:p>
            <a:endParaRPr lang="tr-TR" sz="1500" dirty="0" smtClean="0"/>
          </a:p>
          <a:p>
            <a:endParaRPr lang="tr-TR" sz="1500" b="1" dirty="0" smtClean="0"/>
          </a:p>
          <a:p>
            <a:endParaRPr lang="tr-TR" sz="1500" dirty="0"/>
          </a:p>
        </p:txBody>
      </p:sp>
      <p:sp>
        <p:nvSpPr>
          <p:cNvPr id="4" name="3 Metin kutusu"/>
          <p:cNvSpPr txBox="1"/>
          <p:nvPr/>
        </p:nvSpPr>
        <p:spPr>
          <a:xfrm>
            <a:off x="1142976" y="1214428"/>
            <a:ext cx="2857520" cy="2800767"/>
          </a:xfrm>
          <a:prstGeom prst="rect">
            <a:avLst/>
          </a:prstGeom>
          <a:solidFill>
            <a:srgbClr val="FFC000"/>
          </a:solidFill>
          <a:ln>
            <a:solidFill>
              <a:schemeClr val="tx1"/>
            </a:solidFill>
          </a:ln>
        </p:spPr>
        <p:txBody>
          <a:bodyPr wrap="square" rtlCol="0">
            <a:spAutoFit/>
          </a:bodyPr>
          <a:lstStyle/>
          <a:p>
            <a:r>
              <a:rPr lang="tr-TR" sz="1600" b="1" dirty="0" smtClean="0"/>
              <a:t>DUYGUSAL VE RUHSAL ETKİLER </a:t>
            </a:r>
          </a:p>
          <a:p>
            <a:endParaRPr lang="tr-TR" sz="1600" b="1" dirty="0" smtClean="0"/>
          </a:p>
          <a:p>
            <a:r>
              <a:rPr lang="tr-TR" sz="1600" b="1" dirty="0" smtClean="0"/>
              <a:t>-</a:t>
            </a:r>
            <a:r>
              <a:rPr lang="tr-TR" sz="1600" dirty="0" smtClean="0"/>
              <a:t>Depresyon Benlik saygısında azalma </a:t>
            </a:r>
          </a:p>
          <a:p>
            <a:r>
              <a:rPr lang="tr-TR" sz="1600" dirty="0" smtClean="0"/>
              <a:t>-Çekicilik kaybı</a:t>
            </a:r>
          </a:p>
          <a:p>
            <a:r>
              <a:rPr lang="tr-TR" sz="1600" dirty="0" smtClean="0"/>
              <a:t>-Çocuğa bağımlı hale gelme</a:t>
            </a:r>
          </a:p>
          <a:p>
            <a:r>
              <a:rPr lang="tr-TR" sz="1600" dirty="0" smtClean="0"/>
              <a:t>-Çaresizlik ve yetersizlik duyguları</a:t>
            </a:r>
          </a:p>
          <a:p>
            <a:r>
              <a:rPr lang="tr-TR" sz="1600" dirty="0" smtClean="0"/>
              <a:t>-Hayata küsme </a:t>
            </a:r>
          </a:p>
          <a:p>
            <a:r>
              <a:rPr lang="tr-TR" sz="1600" dirty="0" smtClean="0"/>
              <a:t>-Kaygı ve güvensizlik</a:t>
            </a:r>
            <a:endParaRPr lang="tr-TR" sz="1600" dirty="0"/>
          </a:p>
        </p:txBody>
      </p:sp>
      <p:sp>
        <p:nvSpPr>
          <p:cNvPr id="5" name="4 Metin kutusu"/>
          <p:cNvSpPr txBox="1"/>
          <p:nvPr/>
        </p:nvSpPr>
        <p:spPr>
          <a:xfrm>
            <a:off x="4572000" y="1214428"/>
            <a:ext cx="3143272" cy="2800767"/>
          </a:xfrm>
          <a:prstGeom prst="rect">
            <a:avLst/>
          </a:prstGeom>
          <a:solidFill>
            <a:srgbClr val="FF0000"/>
          </a:solidFill>
          <a:ln>
            <a:solidFill>
              <a:schemeClr val="tx1"/>
            </a:solidFill>
          </a:ln>
        </p:spPr>
        <p:txBody>
          <a:bodyPr wrap="square" rtlCol="0">
            <a:spAutoFit/>
          </a:bodyPr>
          <a:lstStyle/>
          <a:p>
            <a:r>
              <a:rPr lang="tr-TR" sz="1600" b="1" dirty="0" smtClean="0"/>
              <a:t>SOSYAL ETKİLER</a:t>
            </a:r>
          </a:p>
          <a:p>
            <a:endParaRPr lang="tr-TR" sz="1600" dirty="0" smtClean="0"/>
          </a:p>
          <a:p>
            <a:r>
              <a:rPr lang="tr-TR" sz="1600" dirty="0" smtClean="0"/>
              <a:t>-Velayet, nafaka vb sebeplerle mahkeme ortamı</a:t>
            </a:r>
          </a:p>
          <a:p>
            <a:r>
              <a:rPr lang="tr-TR" sz="1600" dirty="0" smtClean="0"/>
              <a:t>-Çevredekilerin boşanmış kişiye yönelik tavırlarındaki değişmeler</a:t>
            </a:r>
          </a:p>
          <a:p>
            <a:r>
              <a:rPr lang="tr-TR" sz="1600" dirty="0" smtClean="0"/>
              <a:t>-Günlük işlerini yapacak, işe gidecek gücü bulamaması,</a:t>
            </a:r>
          </a:p>
          <a:p>
            <a:r>
              <a:rPr lang="tr-TR" sz="1600" dirty="0" smtClean="0"/>
              <a:t>-Yeni hayatına uyum gösterememesi,</a:t>
            </a:r>
          </a:p>
          <a:p>
            <a:r>
              <a:rPr lang="tr-TR" sz="1600" dirty="0" smtClean="0"/>
              <a:t>-Sosyal aktivitelerden uzaklaşması.</a:t>
            </a:r>
            <a:endParaRPr lang="tr-TR" sz="1600" dirty="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785800"/>
            <a:ext cx="7858180" cy="1015663"/>
          </a:xfrm>
          <a:prstGeom prst="rect">
            <a:avLst/>
          </a:prstGeom>
        </p:spPr>
        <p:txBody>
          <a:bodyPr wrap="square">
            <a:spAutoFit/>
          </a:bodyPr>
          <a:lstStyle/>
          <a:p>
            <a:r>
              <a:rPr lang="tr-TR" sz="1500" b="1" dirty="0" smtClean="0">
                <a:solidFill>
                  <a:srgbClr val="FF0000"/>
                </a:solidFill>
              </a:rPr>
              <a:t>BOŞANMANIN YETİŞKİNLER ÜZERİNDEKİ ETKİLERİ</a:t>
            </a:r>
          </a:p>
          <a:p>
            <a:endParaRPr lang="tr-TR" sz="1500" dirty="0" smtClean="0"/>
          </a:p>
          <a:p>
            <a:endParaRPr lang="tr-TR" sz="1500" b="1" dirty="0" smtClean="0"/>
          </a:p>
          <a:p>
            <a:endParaRPr lang="tr-TR" sz="1500" dirty="0"/>
          </a:p>
        </p:txBody>
      </p:sp>
      <p:sp>
        <p:nvSpPr>
          <p:cNvPr id="4" name="3 Metin kutusu"/>
          <p:cNvSpPr txBox="1"/>
          <p:nvPr/>
        </p:nvSpPr>
        <p:spPr>
          <a:xfrm>
            <a:off x="1142976" y="1214428"/>
            <a:ext cx="2857520" cy="3785652"/>
          </a:xfrm>
          <a:prstGeom prst="rect">
            <a:avLst/>
          </a:prstGeom>
          <a:solidFill>
            <a:srgbClr val="FFC000"/>
          </a:solidFill>
          <a:ln>
            <a:solidFill>
              <a:schemeClr val="tx1"/>
            </a:solidFill>
          </a:ln>
        </p:spPr>
        <p:txBody>
          <a:bodyPr wrap="square" rtlCol="0">
            <a:spAutoFit/>
          </a:bodyPr>
          <a:lstStyle/>
          <a:p>
            <a:r>
              <a:rPr lang="tr-TR" sz="1600" b="1" dirty="0" smtClean="0"/>
              <a:t>EKONOMİK ETKİLER</a:t>
            </a:r>
          </a:p>
          <a:p>
            <a:endParaRPr lang="tr-TR" sz="1600" b="1" dirty="0" smtClean="0"/>
          </a:p>
          <a:p>
            <a:pPr>
              <a:buFontTx/>
              <a:buChar char="-"/>
            </a:pPr>
            <a:r>
              <a:rPr lang="tr-TR" sz="1600" dirty="0" smtClean="0"/>
              <a:t>Erkeklerde Nafaka,tazminat vb gibi ödemelerden kaynaklanan sorunlar</a:t>
            </a:r>
          </a:p>
          <a:p>
            <a:pPr>
              <a:buFontTx/>
              <a:buChar char="-"/>
            </a:pPr>
            <a:endParaRPr lang="tr-TR" sz="1600" dirty="0" smtClean="0"/>
          </a:p>
          <a:p>
            <a:pPr>
              <a:buFontTx/>
              <a:buChar char="-"/>
            </a:pPr>
            <a:r>
              <a:rPr lang="tr-TR" sz="1600" dirty="0" smtClean="0"/>
              <a:t>Çalışmayan kadınlarda yoksulluk  sorunun ortaya çıması</a:t>
            </a:r>
          </a:p>
          <a:p>
            <a:pPr>
              <a:buFontTx/>
              <a:buChar char="-"/>
            </a:pPr>
            <a:endParaRPr lang="tr-TR" sz="1600" dirty="0" smtClean="0"/>
          </a:p>
          <a:p>
            <a:pPr>
              <a:buFontTx/>
              <a:buChar char="-"/>
            </a:pPr>
            <a:r>
              <a:rPr lang="tr-TR" sz="1600" dirty="0" smtClean="0"/>
              <a:t>Çalışan kadınlarda çocuk bakımı, eğitim masrafları,  kadının kendi ihtiyaçlarını karşılamasında ve iş yaşamında sorunlar</a:t>
            </a:r>
            <a:endParaRPr lang="tr-TR" sz="1600" dirty="0"/>
          </a:p>
        </p:txBody>
      </p:sp>
      <p:pic>
        <p:nvPicPr>
          <p:cNvPr id="4098" name="Picture 2" descr="C:\Users\dell\Desktop\çekişmeli-boşanma.jpg"/>
          <p:cNvPicPr>
            <a:picLocks noChangeAspect="1" noChangeArrowheads="1"/>
          </p:cNvPicPr>
          <p:nvPr/>
        </p:nvPicPr>
        <p:blipFill>
          <a:blip r:embed="rId2"/>
          <a:srcRect/>
          <a:stretch>
            <a:fillRect/>
          </a:stretch>
        </p:blipFill>
        <p:spPr bwMode="auto">
          <a:xfrm>
            <a:off x="4286248" y="1643056"/>
            <a:ext cx="4641839" cy="2537538"/>
          </a:xfrm>
          <a:prstGeom prst="rect">
            <a:avLst/>
          </a:prstGeom>
          <a:noFill/>
        </p:spPr>
      </p:pic>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785800"/>
            <a:ext cx="7858180" cy="1015663"/>
          </a:xfrm>
          <a:prstGeom prst="rect">
            <a:avLst/>
          </a:prstGeom>
        </p:spPr>
        <p:txBody>
          <a:bodyPr wrap="square">
            <a:spAutoFit/>
          </a:bodyPr>
          <a:lstStyle/>
          <a:p>
            <a:r>
              <a:rPr lang="tr-TR" sz="1500" b="1" dirty="0" smtClean="0">
                <a:solidFill>
                  <a:srgbClr val="FF0000"/>
                </a:solidFill>
              </a:rPr>
              <a:t>BOŞANMANIN ÇOCUKLAR ÜZERİNDEKİ ETKİLERİ</a:t>
            </a:r>
          </a:p>
          <a:p>
            <a:endParaRPr lang="tr-TR" sz="1500" dirty="0" smtClean="0"/>
          </a:p>
          <a:p>
            <a:endParaRPr lang="tr-TR" sz="1500" b="1" dirty="0" smtClean="0"/>
          </a:p>
          <a:p>
            <a:endParaRPr lang="tr-TR" sz="1500" dirty="0"/>
          </a:p>
        </p:txBody>
      </p:sp>
      <p:sp>
        <p:nvSpPr>
          <p:cNvPr id="7" name="6 Dikdörtgen"/>
          <p:cNvSpPr/>
          <p:nvPr/>
        </p:nvSpPr>
        <p:spPr>
          <a:xfrm>
            <a:off x="1071538" y="1279089"/>
            <a:ext cx="5786462" cy="3416320"/>
          </a:xfrm>
          <a:prstGeom prst="rect">
            <a:avLst/>
          </a:prstGeom>
        </p:spPr>
        <p:txBody>
          <a:bodyPr wrap="square">
            <a:spAutoFit/>
          </a:bodyPr>
          <a:lstStyle/>
          <a:p>
            <a:pPr>
              <a:buFont typeface="Wingdings" pitchFamily="2" charset="2"/>
              <a:buChar char="Ø"/>
            </a:pPr>
            <a:r>
              <a:rPr lang="tr-TR" dirty="0" smtClean="0"/>
              <a:t> Suçluluk duygusu,</a:t>
            </a:r>
          </a:p>
          <a:p>
            <a:pPr>
              <a:buFont typeface="Wingdings" pitchFamily="2" charset="2"/>
              <a:buChar char="Ø"/>
            </a:pPr>
            <a:r>
              <a:rPr lang="tr-TR" dirty="0" smtClean="0"/>
              <a:t> Ruhsal çöküntü ve içine kapanma,</a:t>
            </a:r>
          </a:p>
          <a:p>
            <a:pPr>
              <a:buFont typeface="Wingdings" pitchFamily="2" charset="2"/>
              <a:buChar char="Ø"/>
            </a:pPr>
            <a:r>
              <a:rPr lang="tr-TR" dirty="0" smtClean="0"/>
              <a:t> Okul başarısızlığı,</a:t>
            </a:r>
          </a:p>
          <a:p>
            <a:pPr>
              <a:buFont typeface="Wingdings" pitchFamily="2" charset="2"/>
              <a:buChar char="Ø"/>
            </a:pPr>
            <a:r>
              <a:rPr lang="tr-TR" dirty="0" smtClean="0"/>
              <a:t> Sosyal ilişkilerde kopma,</a:t>
            </a:r>
          </a:p>
          <a:p>
            <a:pPr>
              <a:buFont typeface="Wingdings" pitchFamily="2" charset="2"/>
              <a:buChar char="Ø"/>
            </a:pPr>
            <a:r>
              <a:rPr lang="tr-TR" dirty="0" smtClean="0"/>
              <a:t> Aşağılık duygusu,</a:t>
            </a:r>
          </a:p>
          <a:p>
            <a:pPr>
              <a:buFont typeface="Wingdings" pitchFamily="2" charset="2"/>
              <a:buChar char="Ø"/>
            </a:pPr>
            <a:r>
              <a:rPr lang="tr-TR" dirty="0" smtClean="0"/>
              <a:t> Saldırganlık, kızgınlık,</a:t>
            </a:r>
          </a:p>
          <a:p>
            <a:pPr>
              <a:buFont typeface="Wingdings" pitchFamily="2" charset="2"/>
              <a:buChar char="Ø"/>
            </a:pPr>
            <a:r>
              <a:rPr lang="tr-TR" dirty="0" smtClean="0"/>
              <a:t> Kuralsızlık, şımarma, benmerkezcilik,</a:t>
            </a:r>
          </a:p>
          <a:p>
            <a:pPr>
              <a:buFont typeface="Wingdings" pitchFamily="2" charset="2"/>
              <a:buChar char="Ø"/>
            </a:pPr>
            <a:r>
              <a:rPr lang="tr-TR" dirty="0" smtClean="0"/>
              <a:t> Velayetle ilgili olarak istenmediğini düşünme,</a:t>
            </a:r>
          </a:p>
          <a:p>
            <a:pPr>
              <a:buFont typeface="Wingdings" pitchFamily="2" charset="2"/>
              <a:buChar char="Ø"/>
            </a:pPr>
            <a:r>
              <a:rPr lang="tr-TR" dirty="0" smtClean="0"/>
              <a:t> Aşırı kollama/acıma duygusu,</a:t>
            </a:r>
          </a:p>
          <a:p>
            <a:pPr>
              <a:buFont typeface="Wingdings" pitchFamily="2" charset="2"/>
              <a:buChar char="Ø"/>
            </a:pPr>
            <a:r>
              <a:rPr lang="tr-TR" dirty="0" smtClean="0"/>
              <a:t> Pasif bir kişilik, isteklerini acındırarak elde etme eğilimi,</a:t>
            </a:r>
          </a:p>
          <a:p>
            <a:pPr>
              <a:buFont typeface="Wingdings" pitchFamily="2" charset="2"/>
              <a:buChar char="Ø"/>
            </a:pPr>
            <a:r>
              <a:rPr lang="tr-TR" dirty="0" smtClean="0"/>
              <a:t> İleriki yaşlarda evlilikte/kadın-erkek ilişkisinde güvensizlik ve olumsuz yaklaşım….</a:t>
            </a:r>
            <a:endParaRPr lang="tr-TR" dirty="0"/>
          </a:p>
        </p:txBody>
      </p:sp>
      <p:pic>
        <p:nvPicPr>
          <p:cNvPr id="5122" name="Picture 2" descr="C:\Users\dell\Desktop\unnamed.png"/>
          <p:cNvPicPr>
            <a:picLocks noChangeAspect="1" noChangeArrowheads="1"/>
          </p:cNvPicPr>
          <p:nvPr/>
        </p:nvPicPr>
        <p:blipFill>
          <a:blip r:embed="rId2"/>
          <a:srcRect/>
          <a:stretch>
            <a:fillRect/>
          </a:stretch>
        </p:blipFill>
        <p:spPr bwMode="auto">
          <a:xfrm>
            <a:off x="5929322" y="1140378"/>
            <a:ext cx="2592611" cy="2613025"/>
          </a:xfrm>
          <a:prstGeom prst="rect">
            <a:avLst/>
          </a:prstGeom>
          <a:noFill/>
        </p:spPr>
      </p:pic>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785800"/>
            <a:ext cx="7858180" cy="1015663"/>
          </a:xfrm>
          <a:prstGeom prst="rect">
            <a:avLst/>
          </a:prstGeom>
        </p:spPr>
        <p:txBody>
          <a:bodyPr wrap="square">
            <a:spAutoFit/>
          </a:bodyPr>
          <a:lstStyle/>
          <a:p>
            <a:endParaRPr lang="tr-TR" sz="1500" b="1" dirty="0" smtClean="0">
              <a:solidFill>
                <a:srgbClr val="FF0000"/>
              </a:solidFill>
            </a:endParaRPr>
          </a:p>
          <a:p>
            <a:endParaRPr lang="tr-TR" sz="1500" dirty="0" smtClean="0"/>
          </a:p>
          <a:p>
            <a:endParaRPr lang="tr-TR" sz="1500" b="1" dirty="0" smtClean="0"/>
          </a:p>
          <a:p>
            <a:endParaRPr lang="tr-TR" sz="1500" dirty="0"/>
          </a:p>
        </p:txBody>
      </p:sp>
      <p:sp>
        <p:nvSpPr>
          <p:cNvPr id="7" name="6 Dikdörtgen"/>
          <p:cNvSpPr/>
          <p:nvPr/>
        </p:nvSpPr>
        <p:spPr>
          <a:xfrm>
            <a:off x="1000100" y="857238"/>
            <a:ext cx="7572428" cy="4062651"/>
          </a:xfrm>
          <a:prstGeom prst="rect">
            <a:avLst/>
          </a:prstGeom>
        </p:spPr>
        <p:txBody>
          <a:bodyPr wrap="square">
            <a:spAutoFit/>
          </a:bodyPr>
          <a:lstStyle/>
          <a:p>
            <a:pPr>
              <a:buFont typeface="Wingdings" pitchFamily="2" charset="2"/>
              <a:buChar char="Ø"/>
            </a:pPr>
            <a:r>
              <a:rPr lang="tr-TR" dirty="0" smtClean="0"/>
              <a:t> </a:t>
            </a:r>
            <a:r>
              <a:rPr lang="tr-TR" sz="1600" dirty="0" smtClean="0"/>
              <a:t>Ayrılma kararını çocuğa anne-baba birlikte söylemeli,</a:t>
            </a:r>
          </a:p>
          <a:p>
            <a:pPr>
              <a:buFont typeface="Wingdings" pitchFamily="2" charset="2"/>
              <a:buChar char="Ø"/>
            </a:pPr>
            <a:endParaRPr lang="tr-TR" sz="1600" dirty="0" smtClean="0"/>
          </a:p>
          <a:p>
            <a:pPr>
              <a:buFont typeface="Wingdings" pitchFamily="2" charset="2"/>
              <a:buChar char="Ø"/>
            </a:pPr>
            <a:r>
              <a:rPr lang="tr-TR" sz="1600" dirty="0" smtClean="0"/>
              <a:t> Gerçek neden açıklanarak çocuğun kendini suçlu hissetmesi engellenmeli,</a:t>
            </a:r>
          </a:p>
          <a:p>
            <a:pPr>
              <a:buFont typeface="Wingdings" pitchFamily="2" charset="2"/>
              <a:buChar char="Ø"/>
            </a:pPr>
            <a:endParaRPr lang="tr-TR" sz="1600" dirty="0" smtClean="0"/>
          </a:p>
          <a:p>
            <a:pPr>
              <a:buFont typeface="Wingdings" pitchFamily="2" charset="2"/>
              <a:buChar char="Ø"/>
            </a:pPr>
            <a:r>
              <a:rPr lang="tr-TR" sz="1600" dirty="0" smtClean="0"/>
              <a:t> Çocuk taraf tutmak zorunda bırakılmamalı,</a:t>
            </a:r>
          </a:p>
          <a:p>
            <a:pPr>
              <a:buFont typeface="Wingdings" pitchFamily="2" charset="2"/>
              <a:buChar char="Ø"/>
            </a:pPr>
            <a:endParaRPr lang="tr-TR" sz="1600" dirty="0" smtClean="0"/>
          </a:p>
          <a:p>
            <a:pPr>
              <a:buFont typeface="Wingdings" pitchFamily="2" charset="2"/>
              <a:buChar char="Ø"/>
            </a:pPr>
            <a:r>
              <a:rPr lang="tr-TR" sz="1600" dirty="0" smtClean="0"/>
              <a:t> Çocuğun kötü yönleri diğer ebeveyne benzetilmemeli, çocuk tehdit edilmemeli,</a:t>
            </a:r>
          </a:p>
          <a:p>
            <a:pPr>
              <a:buFont typeface="Wingdings" pitchFamily="2" charset="2"/>
              <a:buChar char="Ø"/>
            </a:pPr>
            <a:endParaRPr lang="tr-TR" sz="1600" dirty="0" smtClean="0"/>
          </a:p>
          <a:p>
            <a:pPr>
              <a:buFont typeface="Wingdings" pitchFamily="2" charset="2"/>
              <a:buChar char="Ø"/>
            </a:pPr>
            <a:r>
              <a:rPr lang="tr-TR" sz="1600" dirty="0" smtClean="0"/>
              <a:t> Diğer ebeveynle görüşmeler ertelenmemeli,</a:t>
            </a:r>
          </a:p>
          <a:p>
            <a:pPr>
              <a:buFont typeface="Wingdings" pitchFamily="2" charset="2"/>
              <a:buChar char="Ø"/>
            </a:pPr>
            <a:endParaRPr lang="tr-TR" sz="1600" dirty="0" smtClean="0"/>
          </a:p>
          <a:p>
            <a:pPr>
              <a:buFont typeface="Wingdings" pitchFamily="2" charset="2"/>
              <a:buChar char="Ø"/>
            </a:pPr>
            <a:r>
              <a:rPr lang="tr-TR" sz="1600" dirty="0" smtClean="0"/>
              <a:t> Çocuğun sürekli yaşadığı tek bir ebeveyni(evi) olmalı,</a:t>
            </a:r>
          </a:p>
          <a:p>
            <a:pPr>
              <a:buFont typeface="Wingdings" pitchFamily="2" charset="2"/>
              <a:buChar char="Ø"/>
            </a:pPr>
            <a:endParaRPr lang="tr-TR" sz="1600" dirty="0" smtClean="0"/>
          </a:p>
          <a:p>
            <a:pPr>
              <a:buFont typeface="Wingdings" pitchFamily="2" charset="2"/>
              <a:buChar char="Ø"/>
            </a:pPr>
            <a:r>
              <a:rPr lang="tr-TR" sz="1600" dirty="0" smtClean="0"/>
              <a:t> İleri yaşlarda çocuğun görüşü de alınmalı,</a:t>
            </a:r>
          </a:p>
          <a:p>
            <a:pPr>
              <a:buFont typeface="Wingdings" pitchFamily="2" charset="2"/>
              <a:buChar char="Ø"/>
            </a:pPr>
            <a:endParaRPr lang="tr-TR" sz="1600" dirty="0" smtClean="0"/>
          </a:p>
          <a:p>
            <a:pPr>
              <a:buFont typeface="Wingdings" pitchFamily="2" charset="2"/>
              <a:buChar char="Ø"/>
            </a:pPr>
            <a:endParaRPr lang="tr-TR" sz="1600" dirty="0" smtClean="0"/>
          </a:p>
          <a:p>
            <a:pPr>
              <a:buFont typeface="Wingdings" pitchFamily="2" charset="2"/>
              <a:buChar char="Ø"/>
            </a:pPr>
            <a:endParaRPr lang="tr-TR" sz="1600" dirty="0" smtClean="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785800"/>
            <a:ext cx="7858180" cy="1015663"/>
          </a:xfrm>
          <a:prstGeom prst="rect">
            <a:avLst/>
          </a:prstGeom>
        </p:spPr>
        <p:txBody>
          <a:bodyPr wrap="square">
            <a:spAutoFit/>
          </a:bodyPr>
          <a:lstStyle/>
          <a:p>
            <a:endParaRPr lang="tr-TR" sz="1500" b="1" dirty="0" smtClean="0">
              <a:solidFill>
                <a:srgbClr val="FF0000"/>
              </a:solidFill>
            </a:endParaRPr>
          </a:p>
          <a:p>
            <a:endParaRPr lang="tr-TR" sz="1500" dirty="0" smtClean="0"/>
          </a:p>
          <a:p>
            <a:endParaRPr lang="tr-TR" sz="1500" b="1" dirty="0" smtClean="0"/>
          </a:p>
          <a:p>
            <a:endParaRPr lang="tr-TR" sz="1500" dirty="0"/>
          </a:p>
        </p:txBody>
      </p:sp>
      <p:sp>
        <p:nvSpPr>
          <p:cNvPr id="7" name="6 Dikdörtgen"/>
          <p:cNvSpPr/>
          <p:nvPr/>
        </p:nvSpPr>
        <p:spPr>
          <a:xfrm>
            <a:off x="1142976" y="896183"/>
            <a:ext cx="7572428" cy="4247317"/>
          </a:xfrm>
          <a:prstGeom prst="rect">
            <a:avLst/>
          </a:prstGeom>
        </p:spPr>
        <p:txBody>
          <a:bodyPr wrap="square">
            <a:spAutoFit/>
          </a:bodyPr>
          <a:lstStyle/>
          <a:p>
            <a:r>
              <a:rPr lang="tr-TR" sz="1600" b="1" dirty="0" smtClean="0">
                <a:solidFill>
                  <a:srgbClr val="FF0000"/>
                </a:solidFill>
              </a:rPr>
              <a:t>AİLELERE ÖNERİLER</a:t>
            </a:r>
            <a:endParaRPr lang="tr-TR" sz="1600" b="1" dirty="0" smtClean="0">
              <a:solidFill>
                <a:srgbClr val="FF0000"/>
              </a:solidFill>
            </a:endParaRPr>
          </a:p>
          <a:p>
            <a:pPr>
              <a:buFont typeface="Wingdings" pitchFamily="2" charset="2"/>
              <a:buChar char="Ø"/>
            </a:pPr>
            <a:endParaRPr lang="tr-TR" sz="1600" dirty="0" smtClean="0"/>
          </a:p>
          <a:p>
            <a:pPr>
              <a:buFont typeface="Wingdings" pitchFamily="2" charset="2"/>
              <a:buChar char="Ø"/>
            </a:pPr>
            <a:r>
              <a:rPr lang="tr-TR" sz="1600" dirty="0" smtClean="0"/>
              <a:t> İlk 1 yıl içinde evlilik olmamalı,</a:t>
            </a:r>
          </a:p>
          <a:p>
            <a:pPr>
              <a:buFont typeface="Wingdings" pitchFamily="2" charset="2"/>
              <a:buChar char="Ø"/>
            </a:pPr>
            <a:endParaRPr lang="tr-TR" sz="1600" dirty="0" smtClean="0"/>
          </a:p>
          <a:p>
            <a:pPr>
              <a:buFont typeface="Wingdings" pitchFamily="2" charset="2"/>
              <a:buChar char="Ø"/>
            </a:pPr>
            <a:r>
              <a:rPr lang="tr-TR" sz="1600" dirty="0" smtClean="0"/>
              <a:t> Çocuğu bu dönemde yeniden tanımak için gayret gösterilmeli, </a:t>
            </a:r>
          </a:p>
          <a:p>
            <a:pPr>
              <a:buFont typeface="Wingdings" pitchFamily="2" charset="2"/>
              <a:buChar char="Ø"/>
            </a:pPr>
            <a:endParaRPr lang="tr-TR" sz="1600" dirty="0" smtClean="0"/>
          </a:p>
          <a:p>
            <a:pPr>
              <a:buFont typeface="Wingdings" pitchFamily="2" charset="2"/>
              <a:buChar char="Ø"/>
            </a:pPr>
            <a:r>
              <a:rPr lang="tr-TR" sz="1600" dirty="0" smtClean="0"/>
              <a:t> Güvene dayalı, açık bir diyalog kurulmalı, </a:t>
            </a:r>
          </a:p>
          <a:p>
            <a:pPr>
              <a:buFont typeface="Wingdings" pitchFamily="2" charset="2"/>
              <a:buChar char="Ø"/>
            </a:pPr>
            <a:endParaRPr lang="tr-TR" sz="1600" dirty="0" smtClean="0"/>
          </a:p>
          <a:p>
            <a:pPr>
              <a:buFont typeface="Wingdings" pitchFamily="2" charset="2"/>
              <a:buChar char="Ø"/>
            </a:pPr>
            <a:r>
              <a:rPr lang="tr-TR" sz="1600" dirty="0" smtClean="0"/>
              <a:t> Sevgiyi esirgemeden belli sınırlar çizilmeli, </a:t>
            </a:r>
          </a:p>
          <a:p>
            <a:pPr>
              <a:buFont typeface="Wingdings" pitchFamily="2" charset="2"/>
              <a:buChar char="Ø"/>
            </a:pPr>
            <a:endParaRPr lang="tr-TR" sz="1600" dirty="0" smtClean="0"/>
          </a:p>
          <a:p>
            <a:pPr>
              <a:buFont typeface="Wingdings" pitchFamily="2" charset="2"/>
              <a:buChar char="Ø"/>
            </a:pPr>
            <a:r>
              <a:rPr lang="tr-TR" sz="1600" dirty="0" smtClean="0"/>
              <a:t> Özgüven kazanmaları için yol gösterilmeli, fırsat verilmeli,</a:t>
            </a:r>
          </a:p>
          <a:p>
            <a:pPr>
              <a:buFont typeface="Wingdings" pitchFamily="2" charset="2"/>
              <a:buChar char="Ø"/>
            </a:pPr>
            <a:endParaRPr lang="tr-TR" sz="1600" dirty="0" smtClean="0"/>
          </a:p>
          <a:p>
            <a:pPr>
              <a:buFont typeface="Wingdings" pitchFamily="2" charset="2"/>
              <a:buChar char="Ø"/>
            </a:pPr>
            <a:r>
              <a:rPr lang="tr-TR" sz="1600" dirty="0" smtClean="0"/>
              <a:t> Kendilerini tanımaları için alan bırakılmalı, </a:t>
            </a:r>
          </a:p>
          <a:p>
            <a:pPr>
              <a:buFont typeface="Wingdings" pitchFamily="2" charset="2"/>
              <a:buChar char="Ø"/>
            </a:pPr>
            <a:endParaRPr lang="tr-TR" sz="1600" dirty="0" smtClean="0"/>
          </a:p>
          <a:p>
            <a:pPr>
              <a:buFont typeface="Wingdings" pitchFamily="2" charset="2"/>
              <a:buChar char="Ø"/>
            </a:pPr>
            <a:r>
              <a:rPr lang="tr-TR" sz="1600" dirty="0" smtClean="0"/>
              <a:t>  Gerekli durumlarda profesyonel yardım alınmalı,</a:t>
            </a:r>
          </a:p>
          <a:p>
            <a:endParaRPr lang="tr-TR" sz="1600" dirty="0" smtClean="0"/>
          </a:p>
          <a:p>
            <a:pPr>
              <a:buFont typeface="Wingdings" pitchFamily="2" charset="2"/>
              <a:buChar char="Ø"/>
            </a:pPr>
            <a:endParaRPr lang="tr-TR" sz="1400" dirty="0" smtClean="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785800"/>
            <a:ext cx="7858180" cy="1015663"/>
          </a:xfrm>
          <a:prstGeom prst="rect">
            <a:avLst/>
          </a:prstGeom>
        </p:spPr>
        <p:txBody>
          <a:bodyPr wrap="square">
            <a:spAutoFit/>
          </a:bodyPr>
          <a:lstStyle/>
          <a:p>
            <a:endParaRPr lang="tr-TR" sz="1500" b="1" dirty="0" smtClean="0">
              <a:solidFill>
                <a:srgbClr val="FF0000"/>
              </a:solidFill>
            </a:endParaRPr>
          </a:p>
          <a:p>
            <a:endParaRPr lang="tr-TR" sz="1500" dirty="0" smtClean="0"/>
          </a:p>
          <a:p>
            <a:endParaRPr lang="tr-TR" sz="1500" b="1" dirty="0" smtClean="0"/>
          </a:p>
          <a:p>
            <a:endParaRPr lang="tr-TR" sz="1500" dirty="0"/>
          </a:p>
        </p:txBody>
      </p:sp>
      <p:sp>
        <p:nvSpPr>
          <p:cNvPr id="7" name="6 Dikdörtgen"/>
          <p:cNvSpPr/>
          <p:nvPr/>
        </p:nvSpPr>
        <p:spPr>
          <a:xfrm>
            <a:off x="1000100" y="1214428"/>
            <a:ext cx="7572428" cy="2554545"/>
          </a:xfrm>
          <a:prstGeom prst="rect">
            <a:avLst/>
          </a:prstGeom>
        </p:spPr>
        <p:txBody>
          <a:bodyPr wrap="square">
            <a:spAutoFit/>
          </a:bodyPr>
          <a:lstStyle/>
          <a:p>
            <a:pPr>
              <a:buFont typeface="Wingdings" pitchFamily="2" charset="2"/>
              <a:buChar char="Ø"/>
            </a:pPr>
            <a:r>
              <a:rPr lang="tr-TR" sz="1600" dirty="0" smtClean="0"/>
              <a:t> Çocukların duygu durumunu yakından gözlemleyecek, hayatlarından haberdar olacak şekilde ilişki kurulmalı, </a:t>
            </a:r>
          </a:p>
          <a:p>
            <a:pPr>
              <a:buFont typeface="Wingdings" pitchFamily="2" charset="2"/>
              <a:buChar char="Ø"/>
            </a:pPr>
            <a:endParaRPr lang="tr-TR" sz="1600" dirty="0" smtClean="0"/>
          </a:p>
          <a:p>
            <a:pPr>
              <a:buFont typeface="Wingdings" pitchFamily="2" charset="2"/>
              <a:buChar char="Ø"/>
            </a:pPr>
            <a:r>
              <a:rPr lang="tr-TR" sz="1600" dirty="0" smtClean="0"/>
              <a:t> Yaşadıkları psikolojik sorunlardan dolayı kınanmamalı, </a:t>
            </a:r>
          </a:p>
          <a:p>
            <a:pPr>
              <a:buFont typeface="Wingdings" pitchFamily="2" charset="2"/>
              <a:buChar char="Ø"/>
            </a:pPr>
            <a:endParaRPr lang="tr-TR" sz="1600" dirty="0" smtClean="0"/>
          </a:p>
          <a:p>
            <a:pPr>
              <a:buFont typeface="Wingdings" pitchFamily="2" charset="2"/>
              <a:buChar char="Ø"/>
            </a:pPr>
            <a:r>
              <a:rPr lang="tr-TR" sz="1600" dirty="0" smtClean="0"/>
              <a:t> Çocukla diyalog kesilmemeli; özellikle gün içinde neler yaptığı sorulmalı, </a:t>
            </a:r>
          </a:p>
          <a:p>
            <a:pPr>
              <a:buFont typeface="Wingdings" pitchFamily="2" charset="2"/>
              <a:buChar char="Ø"/>
            </a:pPr>
            <a:endParaRPr lang="tr-TR" sz="1600" dirty="0" smtClean="0"/>
          </a:p>
          <a:p>
            <a:pPr>
              <a:buFont typeface="Wingdings" pitchFamily="2" charset="2"/>
              <a:buChar char="Ø"/>
            </a:pPr>
            <a:r>
              <a:rPr lang="tr-TR" sz="1600" dirty="0" smtClean="0"/>
              <a:t> Akşam yemeğini aynı sofrada hep birlikte yemeye özen gösterilmeli, </a:t>
            </a:r>
          </a:p>
          <a:p>
            <a:pPr>
              <a:buFont typeface="Wingdings" pitchFamily="2" charset="2"/>
              <a:buChar char="Ø"/>
            </a:pPr>
            <a:endParaRPr lang="tr-TR" sz="1600" dirty="0" smtClean="0"/>
          </a:p>
          <a:p>
            <a:pPr>
              <a:buFont typeface="Wingdings" pitchFamily="2" charset="2"/>
              <a:buChar char="Ø"/>
            </a:pPr>
            <a:r>
              <a:rPr lang="tr-TR" sz="1600" dirty="0" smtClean="0"/>
              <a:t> Hayallerini keşfetmesinde, kendini tanımasında ve gerçekleştirmesinde destek olunmalı.</a:t>
            </a:r>
            <a:endParaRPr lang="tr-TR" sz="1600" dirty="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785800"/>
            <a:ext cx="7858180" cy="1015663"/>
          </a:xfrm>
          <a:prstGeom prst="rect">
            <a:avLst/>
          </a:prstGeom>
        </p:spPr>
        <p:txBody>
          <a:bodyPr wrap="square">
            <a:spAutoFit/>
          </a:bodyPr>
          <a:lstStyle/>
          <a:p>
            <a:endParaRPr lang="tr-TR" sz="1500" b="1" dirty="0" smtClean="0">
              <a:solidFill>
                <a:srgbClr val="FF0000"/>
              </a:solidFill>
            </a:endParaRPr>
          </a:p>
          <a:p>
            <a:endParaRPr lang="tr-TR" sz="1500" dirty="0" smtClean="0"/>
          </a:p>
          <a:p>
            <a:endParaRPr lang="tr-TR" sz="1500" b="1" dirty="0" smtClean="0"/>
          </a:p>
          <a:p>
            <a:endParaRPr lang="tr-TR" sz="1500" dirty="0"/>
          </a:p>
        </p:txBody>
      </p:sp>
      <p:sp>
        <p:nvSpPr>
          <p:cNvPr id="7" name="6 Dikdörtgen"/>
          <p:cNvSpPr/>
          <p:nvPr/>
        </p:nvSpPr>
        <p:spPr>
          <a:xfrm>
            <a:off x="1000100" y="1071552"/>
            <a:ext cx="7572428" cy="3046988"/>
          </a:xfrm>
          <a:prstGeom prst="rect">
            <a:avLst/>
          </a:prstGeom>
        </p:spPr>
        <p:txBody>
          <a:bodyPr wrap="square">
            <a:spAutoFit/>
          </a:bodyPr>
          <a:lstStyle/>
          <a:p>
            <a:r>
              <a:rPr lang="tr-TR" sz="1600" dirty="0" smtClean="0"/>
              <a:t>Boşanma ya da geçici süre ayrılma çocukların güven duygularını zedeleyebilir.  Çocukta kuşku ve güvensizlik duygularına neden olabilir.</a:t>
            </a:r>
          </a:p>
          <a:p>
            <a:pPr>
              <a:buFont typeface="Wingdings" pitchFamily="2" charset="2"/>
              <a:buChar char="Ø"/>
            </a:pPr>
            <a:endParaRPr lang="tr-TR" sz="1600" dirty="0" smtClean="0"/>
          </a:p>
          <a:p>
            <a:r>
              <a:rPr lang="tr-TR" sz="1600" dirty="0" smtClean="0"/>
              <a:t>Özellikle annenin 6. aydan sonraki ani ayrılışı bebeği olumsuz etkiler. Sürekli ağlama ve tedirginlik başlar. Beslenmesinde sorun oluşur. Kusma ve ishal görülür. Gelişimi duraklar. Durgunlaşır. Yüzü üzgün bir görünüm alır. </a:t>
            </a:r>
          </a:p>
          <a:p>
            <a:endParaRPr lang="tr-TR" sz="1600" dirty="0" smtClean="0"/>
          </a:p>
          <a:p>
            <a:r>
              <a:rPr lang="tr-TR" sz="1600" dirty="0" smtClean="0"/>
              <a:t>Annenin ayrılığı bir iki ayı geçerse bebekte çevreye karşı ilgisizlik başlar. Ağlamanın yerine inleme, içe kapanma, donuk bakışlar görülür.</a:t>
            </a:r>
          </a:p>
          <a:p>
            <a:endParaRPr lang="tr-TR" sz="1600" dirty="0" smtClean="0"/>
          </a:p>
          <a:p>
            <a:r>
              <a:rPr lang="tr-TR" sz="1600" dirty="0" smtClean="0"/>
              <a:t>Evde kalan ebeveyn birçok zorlukla baş etmek durumunda kalır. Tüm zorluklarla yüzleşmek stres ve anksiyeteye neden olmaktadır.</a:t>
            </a:r>
            <a:endParaRPr lang="tr-TR" sz="1600" dirty="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785800"/>
            <a:ext cx="7858180" cy="1015663"/>
          </a:xfrm>
          <a:prstGeom prst="rect">
            <a:avLst/>
          </a:prstGeom>
        </p:spPr>
        <p:txBody>
          <a:bodyPr wrap="square">
            <a:spAutoFit/>
          </a:bodyPr>
          <a:lstStyle/>
          <a:p>
            <a:endParaRPr lang="tr-TR" sz="1500" b="1" dirty="0" smtClean="0">
              <a:solidFill>
                <a:srgbClr val="FF0000"/>
              </a:solidFill>
            </a:endParaRPr>
          </a:p>
          <a:p>
            <a:endParaRPr lang="tr-TR" sz="1500" dirty="0" smtClean="0"/>
          </a:p>
          <a:p>
            <a:endParaRPr lang="tr-TR" sz="1500" b="1" dirty="0" smtClean="0"/>
          </a:p>
          <a:p>
            <a:endParaRPr lang="tr-TR" sz="1500" dirty="0"/>
          </a:p>
        </p:txBody>
      </p:sp>
      <p:sp>
        <p:nvSpPr>
          <p:cNvPr id="7" name="6 Dikdörtgen"/>
          <p:cNvSpPr/>
          <p:nvPr/>
        </p:nvSpPr>
        <p:spPr>
          <a:xfrm>
            <a:off x="1071538" y="1142990"/>
            <a:ext cx="7572428" cy="2554545"/>
          </a:xfrm>
          <a:prstGeom prst="rect">
            <a:avLst/>
          </a:prstGeom>
        </p:spPr>
        <p:txBody>
          <a:bodyPr wrap="square">
            <a:spAutoFit/>
          </a:bodyPr>
          <a:lstStyle/>
          <a:p>
            <a:r>
              <a:rPr lang="tr-TR" sz="1600" dirty="0" smtClean="0"/>
              <a:t>Geçici koşullardan kaynaklanan tek ebeveynli aileler, boşanma veya ölüm sonucu oluşan tek ebeveynli ailelerin yaşadıkları zorlukların benzerleriyle karşı karşıya gelmektedirler. Aralarındaki tek fark bu tip ebeveynlerde yaşanan zorluklar geçicidir ve sınırlı zaman içerisinde ortaya çıkmaktadır.</a:t>
            </a:r>
            <a:br>
              <a:rPr lang="tr-TR" sz="1600" dirty="0" smtClean="0"/>
            </a:br>
            <a:endParaRPr lang="tr-TR" sz="1600" dirty="0" smtClean="0"/>
          </a:p>
          <a:p>
            <a:pPr>
              <a:buFont typeface="Wingdings" pitchFamily="2" charset="2"/>
              <a:buChar char="Ø"/>
            </a:pPr>
            <a:r>
              <a:rPr lang="tr-TR" sz="1600" dirty="0" smtClean="0"/>
              <a:t> Anne babanın geçici süre ayrılma sebebi çocuklara anlatılmalıdır.</a:t>
            </a:r>
          </a:p>
          <a:p>
            <a:pPr>
              <a:buFont typeface="Wingdings" pitchFamily="2" charset="2"/>
              <a:buChar char="Ø"/>
            </a:pPr>
            <a:endParaRPr lang="tr-TR" sz="1600" dirty="0" smtClean="0"/>
          </a:p>
          <a:p>
            <a:pPr>
              <a:buFont typeface="Wingdings" pitchFamily="2" charset="2"/>
              <a:buChar char="Ø"/>
            </a:pPr>
            <a:r>
              <a:rPr lang="tr-TR" sz="1600" dirty="0" smtClean="0"/>
              <a:t> Evde anne/babayı hatırlatacak fotoğraf veya eşya bulundurulmalıdır.</a:t>
            </a:r>
          </a:p>
          <a:p>
            <a:pPr>
              <a:buFont typeface="Wingdings" pitchFamily="2" charset="2"/>
              <a:buChar char="Ø"/>
            </a:pPr>
            <a:endParaRPr lang="tr-TR" sz="1600" dirty="0" smtClean="0"/>
          </a:p>
          <a:p>
            <a:pPr>
              <a:buFont typeface="Wingdings" pitchFamily="2" charset="2"/>
              <a:buChar char="Ø"/>
            </a:pPr>
            <a:r>
              <a:rPr lang="tr-TR" sz="1600" dirty="0" smtClean="0"/>
              <a:t> İmkan varsa telefon, görüntülü konuşma ile iletişim devam ettirilmelidir.</a:t>
            </a:r>
            <a:endParaRPr lang="tr-TR" sz="1600" dirty="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857238"/>
            <a:ext cx="7527780" cy="3693319"/>
          </a:xfrm>
          <a:prstGeom prst="rect">
            <a:avLst/>
          </a:prstGeom>
        </p:spPr>
        <p:txBody>
          <a:bodyPr wrap="square">
            <a:spAutoFit/>
          </a:bodyPr>
          <a:lstStyle/>
          <a:p>
            <a:endParaRPr lang="tr-TR" dirty="0"/>
          </a:p>
          <a:p>
            <a:r>
              <a:rPr lang="tr-TR" b="1" dirty="0" smtClean="0">
                <a:solidFill>
                  <a:srgbClr val="FF0000"/>
                </a:solidFill>
              </a:rPr>
              <a:t>Ölüm</a:t>
            </a:r>
          </a:p>
          <a:p>
            <a:endParaRPr lang="tr-TR" dirty="0" smtClean="0"/>
          </a:p>
          <a:p>
            <a:r>
              <a:rPr lang="tr-TR" dirty="0" smtClean="0"/>
              <a:t>Çocuk ölümle erken yaşlarla ilgilenmeye başlar. Ancak ilk çocukluk yıllarında ölüm çocuk için bulanık ve belirsiz bir kavramdır. </a:t>
            </a:r>
          </a:p>
          <a:p>
            <a:endParaRPr lang="tr-TR" dirty="0" smtClean="0"/>
          </a:p>
          <a:p>
            <a:pPr>
              <a:buFont typeface="Wingdings" pitchFamily="2" charset="2"/>
              <a:buChar char="Ø"/>
            </a:pPr>
            <a:r>
              <a:rPr lang="tr-TR" dirty="0" smtClean="0"/>
              <a:t> 3-4 yaşındaki bir çocuk için ölüm kavramı; sevgi ve korunma ihtiyacı için bağlı olduğu bir sevgi nesnesinin o anda mevcut olmaması, geçici bir uyku hali, uzun bir ayrılık, dönüşü olan uzun bir yolculuk anlamlarına gelir. </a:t>
            </a:r>
          </a:p>
          <a:p>
            <a:pPr>
              <a:buFont typeface="Wingdings" pitchFamily="2" charset="2"/>
              <a:buChar char="Ø"/>
            </a:pPr>
            <a:endParaRPr lang="tr-TR" dirty="0" smtClean="0">
              <a:cs typeface="Times New Roman" panose="02020603050405020304" pitchFamily="18" charset="0"/>
            </a:endParaRPr>
          </a:p>
          <a:p>
            <a:pPr>
              <a:buFont typeface="Wingdings" pitchFamily="2" charset="2"/>
              <a:buChar char="Ø"/>
            </a:pPr>
            <a:r>
              <a:rPr lang="tr-TR" dirty="0" smtClean="0">
                <a:cs typeface="Times New Roman" panose="02020603050405020304" pitchFamily="18" charset="0"/>
              </a:rPr>
              <a:t> </a:t>
            </a:r>
            <a:r>
              <a:rPr lang="tr-TR" dirty="0" smtClean="0"/>
              <a:t>5 yaşındaki bir çocuk için ölüm kavramı; uzun bir uyku anlamına gelir, korkutucudur. Çocuk gömülmeye ilişkin sorular sorabilir. Ölümün bir son, geri dönülmeyen bir bitiş olduğu düşüncesini benimsemektedir.  </a:t>
            </a:r>
            <a:endParaRPr lang="tr-TR" dirty="0">
              <a:cs typeface="Times New Roman" panose="02020603050405020304" pitchFamily="18" charset="0"/>
            </a:endParaRPr>
          </a:p>
        </p:txBody>
      </p:sp>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785800"/>
            <a:ext cx="7858180" cy="1015663"/>
          </a:xfrm>
          <a:prstGeom prst="rect">
            <a:avLst/>
          </a:prstGeom>
        </p:spPr>
        <p:txBody>
          <a:bodyPr wrap="square">
            <a:spAutoFit/>
          </a:bodyPr>
          <a:lstStyle/>
          <a:p>
            <a:endParaRPr lang="tr-TR" sz="1500" b="1" dirty="0" smtClean="0">
              <a:solidFill>
                <a:srgbClr val="FF0000"/>
              </a:solidFill>
            </a:endParaRPr>
          </a:p>
          <a:p>
            <a:endParaRPr lang="tr-TR" sz="1500" dirty="0" smtClean="0"/>
          </a:p>
          <a:p>
            <a:endParaRPr lang="tr-TR" sz="1500" b="1" dirty="0" smtClean="0"/>
          </a:p>
          <a:p>
            <a:endParaRPr lang="tr-TR" sz="1500" dirty="0"/>
          </a:p>
        </p:txBody>
      </p:sp>
      <p:sp>
        <p:nvSpPr>
          <p:cNvPr id="7" name="6 Dikdörtgen"/>
          <p:cNvSpPr/>
          <p:nvPr/>
        </p:nvSpPr>
        <p:spPr>
          <a:xfrm>
            <a:off x="1071538" y="857238"/>
            <a:ext cx="7786742" cy="3785652"/>
          </a:xfrm>
          <a:prstGeom prst="rect">
            <a:avLst/>
          </a:prstGeom>
        </p:spPr>
        <p:txBody>
          <a:bodyPr wrap="square">
            <a:spAutoFit/>
          </a:bodyPr>
          <a:lstStyle/>
          <a:p>
            <a:r>
              <a:rPr lang="tr-TR" sz="1600" b="1" dirty="0" smtClean="0">
                <a:solidFill>
                  <a:srgbClr val="FF0000"/>
                </a:solidFill>
              </a:rPr>
              <a:t>ÖĞRETMENLERE ÖNERİLER</a:t>
            </a:r>
            <a:endParaRPr lang="tr-TR" sz="1600" b="1" dirty="0" smtClean="0">
              <a:solidFill>
                <a:srgbClr val="FF0000"/>
              </a:solidFill>
            </a:endParaRPr>
          </a:p>
          <a:p>
            <a:endParaRPr lang="tr-TR" sz="1600" dirty="0" smtClean="0"/>
          </a:p>
          <a:p>
            <a:r>
              <a:rPr lang="tr-TR" sz="1600" dirty="0" smtClean="0"/>
              <a:t> Anne ve babası boşanmış çocuklarda akademik başarıda gözle görülür bir şekilde düşüş </a:t>
            </a:r>
            <a:endParaRPr lang="tr-TR" sz="1600" dirty="0" smtClean="0"/>
          </a:p>
          <a:p>
            <a:r>
              <a:rPr lang="tr-TR" sz="1600" dirty="0" smtClean="0"/>
              <a:t>yaşanabilir</a:t>
            </a:r>
            <a:r>
              <a:rPr lang="tr-TR" sz="1600" dirty="0" smtClean="0"/>
              <a:t>. Çoğu  zaman aktivitelere katılmak istemezler ve ders sırasında dalıp gidebilirler. </a:t>
            </a:r>
            <a:endParaRPr lang="tr-TR" sz="1600" dirty="0" smtClean="0"/>
          </a:p>
          <a:p>
            <a:r>
              <a:rPr lang="tr-TR" sz="1600" dirty="0" smtClean="0"/>
              <a:t>İçine</a:t>
            </a:r>
            <a:r>
              <a:rPr lang="tr-TR" sz="1600" dirty="0" smtClean="0"/>
              <a:t> kapanıp kimseyle bir şey paylaşmak  istemeyebilirler. </a:t>
            </a:r>
            <a:endParaRPr lang="tr-TR" sz="1600" dirty="0" smtClean="0"/>
          </a:p>
          <a:p>
            <a:endParaRPr lang="tr-TR" sz="1600" dirty="0" smtClean="0"/>
          </a:p>
          <a:p>
            <a:pPr>
              <a:buFont typeface="Wingdings" pitchFamily="2" charset="2"/>
              <a:buChar char="Ø"/>
            </a:pPr>
            <a:r>
              <a:rPr lang="tr-TR" sz="1600" dirty="0" smtClean="0"/>
              <a:t>Bu</a:t>
            </a:r>
            <a:r>
              <a:rPr lang="tr-TR" sz="1600" dirty="0" smtClean="0"/>
              <a:t> gibi durumlarda öğrencinize anlayışlı davranmanız çok önemlidir. </a:t>
            </a:r>
            <a:endParaRPr lang="tr-TR" sz="1600" dirty="0" smtClean="0"/>
          </a:p>
          <a:p>
            <a:pPr>
              <a:buFont typeface="Wingdings" pitchFamily="2" charset="2"/>
              <a:buChar char="Ø"/>
            </a:pPr>
            <a:endParaRPr lang="tr-TR" sz="1600" dirty="0" smtClean="0"/>
          </a:p>
          <a:p>
            <a:pPr>
              <a:buFont typeface="Wingdings" pitchFamily="2" charset="2"/>
              <a:buChar char="Ø"/>
            </a:pPr>
            <a:r>
              <a:rPr lang="tr-TR" sz="1600" dirty="0" smtClean="0"/>
              <a:t>Onu</a:t>
            </a:r>
            <a:r>
              <a:rPr lang="tr-TR" sz="1600" dirty="0" smtClean="0"/>
              <a:t> bu davranışlarından </a:t>
            </a:r>
            <a:r>
              <a:rPr lang="tr-TR" sz="1600" dirty="0" smtClean="0"/>
              <a:t>ötürü</a:t>
            </a:r>
            <a:r>
              <a:rPr lang="tr-TR" sz="1600" dirty="0" smtClean="0"/>
              <a:t> zorlamanız, eleştirmeniz, azarlamanız ya da onunla hiç ilgilenmeyip durumu akışına bırakmanız, yaşadığı </a:t>
            </a:r>
            <a:r>
              <a:rPr lang="tr-TR" sz="1600" dirty="0" smtClean="0"/>
              <a:t>sorunları</a:t>
            </a:r>
            <a:r>
              <a:rPr lang="tr-TR" sz="1600" dirty="0" smtClean="0"/>
              <a:t> arttıracaktır. Bu dönemde sevginizi, ilginizi ve anlayışınızı yüksek tutmanız oldukça destekleyicidir.   </a:t>
            </a:r>
            <a:endParaRPr lang="tr-TR" sz="1600" dirty="0" smtClean="0"/>
          </a:p>
          <a:p>
            <a:pPr>
              <a:buFont typeface="Wingdings" pitchFamily="2" charset="2"/>
              <a:buChar char="Ø"/>
            </a:pPr>
            <a:endParaRPr lang="tr-TR" sz="1600" dirty="0" smtClean="0"/>
          </a:p>
          <a:p>
            <a:pPr>
              <a:buFont typeface="Wingdings" pitchFamily="2" charset="2"/>
              <a:buChar char="Ø"/>
            </a:pPr>
            <a:r>
              <a:rPr lang="tr-TR" sz="1600" dirty="0" smtClean="0"/>
              <a:t>Son</a:t>
            </a:r>
            <a:r>
              <a:rPr lang="tr-TR" sz="1600" dirty="0" smtClean="0"/>
              <a:t> olarak sınıfınızda anne ve babasının boşanmasıyla oluşan aşırı öfkeli, uyum ve davranış problemleri olan  öğrenciniz varsa hem anneyle hem babayla görüşerek bir uzmandan </a:t>
            </a:r>
            <a:endParaRPr lang="tr-TR" sz="1600" dirty="0" smtClean="0"/>
          </a:p>
          <a:p>
            <a:r>
              <a:rPr lang="tr-TR" sz="1600" dirty="0" smtClean="0"/>
              <a:t>yardım</a:t>
            </a:r>
            <a:r>
              <a:rPr lang="tr-TR" sz="1600" dirty="0" smtClean="0"/>
              <a:t> almaları gerektiği konusunda </a:t>
            </a:r>
            <a:r>
              <a:rPr lang="tr-TR" sz="1600" dirty="0" smtClean="0"/>
              <a:t>yönlendirme</a:t>
            </a:r>
            <a:r>
              <a:rPr lang="tr-TR" sz="1600" dirty="0" smtClean="0"/>
              <a:t> yapabilirsiniz.</a:t>
            </a:r>
            <a:endParaRPr lang="tr-TR" sz="1600" dirty="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04788" y="1131590"/>
            <a:ext cx="6653360" cy="2862322"/>
          </a:xfrm>
          <a:prstGeom prst="rect">
            <a:avLst/>
          </a:prstGeom>
        </p:spPr>
        <p:txBody>
          <a:bodyPr wrap="square">
            <a:spAutoFit/>
          </a:bodyPr>
          <a:lstStyle/>
          <a:p>
            <a:pPr>
              <a:buFont typeface="Wingdings" pitchFamily="2" charset="2"/>
              <a:buChar char="Ø"/>
            </a:pPr>
            <a:r>
              <a:rPr lang="tr-TR" dirty="0" smtClean="0"/>
              <a:t> 6 yaşındaki bir çocuk; Ölümle hastalık, yaşlılık arasında ilişki kurmaya başlar. Ölüm sonucunda yalnız kalma endişesi duyar.</a:t>
            </a:r>
          </a:p>
          <a:p>
            <a:pPr>
              <a:buFont typeface="Wingdings" pitchFamily="2" charset="2"/>
              <a:buChar char="Ø"/>
            </a:pPr>
            <a:endParaRPr lang="tr-TR" dirty="0" smtClean="0"/>
          </a:p>
          <a:p>
            <a:pPr>
              <a:buFont typeface="Wingdings" pitchFamily="2" charset="2"/>
              <a:buChar char="Ø"/>
            </a:pPr>
            <a:r>
              <a:rPr lang="tr-TR" dirty="0" smtClean="0"/>
              <a:t>  8-10 yaşındaki bir çocuk; ölümün yaşamın geri dönülmez bir sonu olduğu gerçeğini benimsemeye başlar. Ölümü bıçaklanma, kaza, yaralanma, boğulma vb doğal olmayan nedenlere bağlar.</a:t>
            </a:r>
          </a:p>
          <a:p>
            <a:pPr>
              <a:buFont typeface="Wingdings" pitchFamily="2" charset="2"/>
              <a:buChar char="Ø"/>
            </a:pPr>
            <a:endParaRPr lang="tr-TR" dirty="0" smtClean="0"/>
          </a:p>
          <a:p>
            <a:pPr>
              <a:buFont typeface="Wingdings" pitchFamily="2" charset="2"/>
              <a:buChar char="Ø"/>
            </a:pPr>
            <a:r>
              <a:rPr lang="tr-TR" dirty="0" smtClean="0"/>
              <a:t> 12 yaş sonrası çocuklar için ölüm; doğma, büyüme gibi doğal bir olaydır. Ölüm; beslenme yetersizliği, hastalanma, yaralanma vb nedenlerle de oluşabilir.</a:t>
            </a:r>
            <a:endParaRPr lang="tr-TR" dirty="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04788" y="1131590"/>
            <a:ext cx="4795972" cy="3416320"/>
          </a:xfrm>
          <a:prstGeom prst="rect">
            <a:avLst/>
          </a:prstGeom>
        </p:spPr>
        <p:txBody>
          <a:bodyPr wrap="square">
            <a:spAutoFit/>
          </a:bodyPr>
          <a:lstStyle/>
          <a:p>
            <a:r>
              <a:rPr lang="tr-TR" b="1" dirty="0" smtClean="0"/>
              <a:t>Ölümün Çocuk Üzerindeki Etkileri</a:t>
            </a:r>
          </a:p>
          <a:p>
            <a:endParaRPr lang="tr-TR" b="1" dirty="0" smtClean="0"/>
          </a:p>
          <a:p>
            <a:pPr>
              <a:buFont typeface="Wingdings" pitchFamily="2" charset="2"/>
              <a:buChar char="Ø"/>
            </a:pPr>
            <a:r>
              <a:rPr lang="tr-TR" dirty="0" smtClean="0"/>
              <a:t>Yaşamın ilk yıllarında anne kaybı: İlgi ve sevgi eksikliği </a:t>
            </a:r>
          </a:p>
          <a:p>
            <a:endParaRPr lang="tr-TR" dirty="0" smtClean="0"/>
          </a:p>
          <a:p>
            <a:pPr>
              <a:buFont typeface="Wingdings" pitchFamily="2" charset="2"/>
              <a:buChar char="Ø"/>
            </a:pPr>
            <a:r>
              <a:rPr lang="tr-TR" dirty="0" smtClean="0"/>
              <a:t> İlerleyen yaşlarda erkek çocuklarda baba kaybı: Model eksikliği </a:t>
            </a:r>
          </a:p>
          <a:p>
            <a:endParaRPr lang="tr-TR" dirty="0" smtClean="0"/>
          </a:p>
          <a:p>
            <a:pPr>
              <a:buFont typeface="Wingdings" pitchFamily="2" charset="2"/>
              <a:buChar char="Ø"/>
            </a:pPr>
            <a:r>
              <a:rPr lang="tr-TR" dirty="0" smtClean="0"/>
              <a:t> Yas tutma tepkisi yetişkinlerden farklıdır. Suçlama, ilişkilerde gerginlik, duygusal problemler, yalnızlık korkusu, uyku problemleri, başkasını suçlama, okula uyum sorunları gözlenebilir.</a:t>
            </a:r>
            <a:endParaRPr lang="tr-TR" dirty="0"/>
          </a:p>
        </p:txBody>
      </p:sp>
      <p:pic>
        <p:nvPicPr>
          <p:cNvPr id="2050" name="Picture 2" descr="C:\Users\dell\Desktop\1503579_preview_preview.png"/>
          <p:cNvPicPr>
            <a:picLocks noChangeAspect="1" noChangeArrowheads="1"/>
          </p:cNvPicPr>
          <p:nvPr/>
        </p:nvPicPr>
        <p:blipFill>
          <a:blip r:embed="rId2" cstate="print"/>
          <a:srcRect/>
          <a:stretch>
            <a:fillRect/>
          </a:stretch>
        </p:blipFill>
        <p:spPr bwMode="auto">
          <a:xfrm>
            <a:off x="6215074" y="1595438"/>
            <a:ext cx="2335206" cy="2335206"/>
          </a:xfrm>
          <a:prstGeom prst="rect">
            <a:avLst/>
          </a:prstGeom>
          <a:noFill/>
        </p:spPr>
      </p:pic>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785800"/>
            <a:ext cx="7439178" cy="4185761"/>
          </a:xfrm>
          <a:prstGeom prst="rect">
            <a:avLst/>
          </a:prstGeom>
        </p:spPr>
        <p:txBody>
          <a:bodyPr wrap="square">
            <a:spAutoFit/>
          </a:bodyPr>
          <a:lstStyle/>
          <a:p>
            <a:r>
              <a:rPr lang="tr-TR" sz="1400" b="1" dirty="0" smtClean="0"/>
              <a:t>ÖNERİLER</a:t>
            </a:r>
          </a:p>
          <a:p>
            <a:endParaRPr lang="tr-TR" sz="1400" b="1" dirty="0" smtClean="0"/>
          </a:p>
          <a:p>
            <a:pPr>
              <a:buFont typeface="Wingdings" pitchFamily="2" charset="2"/>
              <a:buChar char="Ø"/>
            </a:pPr>
            <a:r>
              <a:rPr lang="tr-TR" sz="1400" dirty="0" smtClean="0"/>
              <a:t> Duyguları hakkında konuşmasına izin verilmeli.</a:t>
            </a:r>
          </a:p>
          <a:p>
            <a:pPr>
              <a:buFont typeface="Wingdings" pitchFamily="2" charset="2"/>
              <a:buChar char="Ø"/>
            </a:pPr>
            <a:endParaRPr lang="tr-TR" sz="1400" dirty="0" smtClean="0"/>
          </a:p>
          <a:p>
            <a:pPr>
              <a:buFont typeface="Wingdings" pitchFamily="2" charset="2"/>
              <a:buChar char="Ø"/>
            </a:pPr>
            <a:r>
              <a:rPr lang="tr-TR" sz="1400" dirty="0" smtClean="0"/>
              <a:t> Yetişkinler gibi yas tutmaları beklenmemeli.</a:t>
            </a:r>
          </a:p>
          <a:p>
            <a:pPr>
              <a:buFont typeface="Wingdings" pitchFamily="2" charset="2"/>
              <a:buChar char="Ø"/>
            </a:pPr>
            <a:endParaRPr lang="tr-TR" sz="1400" dirty="0" smtClean="0"/>
          </a:p>
          <a:p>
            <a:pPr>
              <a:buFont typeface="Wingdings" pitchFamily="2" charset="2"/>
              <a:buChar char="Ø"/>
            </a:pPr>
            <a:r>
              <a:rPr lang="tr-TR" sz="1400" dirty="0" smtClean="0"/>
              <a:t> Ölüm haberi sağ olan ebeveyni tarafından verilmeli.</a:t>
            </a:r>
          </a:p>
          <a:p>
            <a:pPr>
              <a:buFont typeface="Wingdings" pitchFamily="2" charset="2"/>
              <a:buChar char="Ø"/>
            </a:pPr>
            <a:endParaRPr lang="tr-TR" sz="1400" dirty="0" smtClean="0"/>
          </a:p>
          <a:p>
            <a:pPr>
              <a:buFont typeface="Wingdings" pitchFamily="2" charset="2"/>
              <a:buChar char="Ø"/>
            </a:pPr>
            <a:r>
              <a:rPr lang="tr-TR" sz="1400" dirty="0" smtClean="0"/>
              <a:t> Çocuk uzun süre </a:t>
            </a:r>
            <a:r>
              <a:rPr lang="tr-TR" sz="1400" dirty="0" smtClean="0"/>
              <a:t>evden/okuldan </a:t>
            </a:r>
            <a:r>
              <a:rPr lang="tr-TR" sz="1400" dirty="0" smtClean="0"/>
              <a:t>uzaklaştırılmamalı.</a:t>
            </a:r>
          </a:p>
          <a:p>
            <a:endParaRPr lang="tr-TR" sz="1400" dirty="0" smtClean="0"/>
          </a:p>
          <a:p>
            <a:pPr>
              <a:buFont typeface="Wingdings" pitchFamily="2" charset="2"/>
              <a:buChar char="Ø"/>
            </a:pPr>
            <a:r>
              <a:rPr lang="tr-TR" sz="1400" dirty="0" smtClean="0"/>
              <a:t> Okul öncesi dönemde gömülme törenlerinden uzak tutulmalı.</a:t>
            </a:r>
          </a:p>
          <a:p>
            <a:pPr>
              <a:buFont typeface="Wingdings" pitchFamily="2" charset="2"/>
              <a:buChar char="Ø"/>
            </a:pPr>
            <a:endParaRPr lang="tr-TR" sz="1400" dirty="0" smtClean="0"/>
          </a:p>
          <a:p>
            <a:pPr>
              <a:buFont typeface="Wingdings" pitchFamily="2" charset="2"/>
              <a:buChar char="Ø"/>
            </a:pPr>
            <a:r>
              <a:rPr lang="tr-TR" sz="1400" dirty="0" smtClean="0"/>
              <a:t> Ölüm gerçekleşmemiş gibi davranılmamalı.</a:t>
            </a:r>
          </a:p>
          <a:p>
            <a:pPr>
              <a:buFont typeface="Wingdings" pitchFamily="2" charset="2"/>
              <a:buChar char="Ø"/>
            </a:pPr>
            <a:endParaRPr lang="tr-TR" sz="1400" dirty="0" smtClean="0"/>
          </a:p>
          <a:p>
            <a:pPr>
              <a:buFont typeface="Wingdings" pitchFamily="2" charset="2"/>
              <a:buChar char="Ø"/>
            </a:pPr>
            <a:r>
              <a:rPr lang="tr-TR" sz="1400" dirty="0" smtClean="0"/>
              <a:t> Çocuk ilk zamanki aşırı tepkilerden uzak tutulmalı.</a:t>
            </a:r>
          </a:p>
          <a:p>
            <a:pPr>
              <a:buFont typeface="Wingdings" pitchFamily="2" charset="2"/>
              <a:buChar char="Ø"/>
            </a:pPr>
            <a:endParaRPr lang="tr-TR" sz="1400" dirty="0" smtClean="0"/>
          </a:p>
          <a:p>
            <a:pPr>
              <a:buFont typeface="Wingdings" pitchFamily="2" charset="2"/>
              <a:buChar char="Ø"/>
            </a:pPr>
            <a:r>
              <a:rPr lang="tr-TR" sz="1400" dirty="0" smtClean="0"/>
              <a:t> Ölümü sevimli, arzu edilen bir durum gibi göstermemeli“… Allah’ın sevgili kulu olduğu için öldü”</a:t>
            </a:r>
          </a:p>
          <a:p>
            <a:pPr>
              <a:buFont typeface="Wingdings" pitchFamily="2" charset="2"/>
              <a:buChar char="Ø"/>
            </a:pPr>
            <a:endParaRPr lang="tr-TR" sz="1400" dirty="0" smtClean="0"/>
          </a:p>
          <a:p>
            <a:pPr>
              <a:buFont typeface="Wingdings" pitchFamily="2" charset="2"/>
              <a:buChar char="Ø"/>
            </a:pPr>
            <a:r>
              <a:rPr lang="tr-TR" sz="1400" dirty="0" smtClean="0"/>
              <a:t> Mezar ziyaretleri (8-9 yaş) engellenmemeli</a:t>
            </a:r>
            <a:endParaRPr lang="tr-TR" sz="1400" dirty="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142990"/>
            <a:ext cx="3643338" cy="3477875"/>
          </a:xfrm>
          <a:prstGeom prst="rect">
            <a:avLst/>
          </a:prstGeom>
        </p:spPr>
        <p:txBody>
          <a:bodyPr wrap="square">
            <a:spAutoFit/>
          </a:bodyPr>
          <a:lstStyle/>
          <a:p>
            <a:r>
              <a:rPr lang="tr-TR" sz="1400" b="1" dirty="0" smtClean="0">
                <a:solidFill>
                  <a:srgbClr val="FF0000"/>
                </a:solidFill>
              </a:rPr>
              <a:t>BOŞANMA</a:t>
            </a:r>
          </a:p>
          <a:p>
            <a:endParaRPr lang="tr-TR" sz="1400" b="1" dirty="0" smtClean="0"/>
          </a:p>
          <a:p>
            <a:r>
              <a:rPr lang="tr-TR" sz="1600" dirty="0" smtClean="0"/>
              <a:t>Boşanma; ilk olarak düşünsel ve duygusal boyutta ortaya çıkan, ayrılık sonrası hukuki karar ile kesinleşen ve yeni bir yaşam düzeni kurulması ile sonuçlanan, psikolojik, sosyal ve ekonomik boyutları olan bir süreçtir.</a:t>
            </a:r>
          </a:p>
          <a:p>
            <a:endParaRPr lang="tr-TR" sz="1600" dirty="0" smtClean="0"/>
          </a:p>
          <a:p>
            <a:r>
              <a:rPr lang="tr-TR" sz="1600" dirty="0" smtClean="0"/>
              <a:t>Boşanma süreci, evliliği sürdürmeye yönelik tüm çabaların başarısızlıkla sonuçlanması ve tek çözümün boşanma olarak görülmesiyle başlar.</a:t>
            </a:r>
          </a:p>
          <a:p>
            <a:endParaRPr lang="tr-TR" sz="1600" dirty="0" smtClean="0"/>
          </a:p>
        </p:txBody>
      </p:sp>
      <p:pic>
        <p:nvPicPr>
          <p:cNvPr id="3074" name="Picture 2" descr="C:\Users\dell\Desktop\anlasmali-bosanma.png"/>
          <p:cNvPicPr>
            <a:picLocks noChangeAspect="1" noChangeArrowheads="1"/>
          </p:cNvPicPr>
          <p:nvPr/>
        </p:nvPicPr>
        <p:blipFill>
          <a:blip r:embed="rId2"/>
          <a:srcRect/>
          <a:stretch>
            <a:fillRect/>
          </a:stretch>
        </p:blipFill>
        <p:spPr bwMode="auto">
          <a:xfrm>
            <a:off x="4857752" y="1785932"/>
            <a:ext cx="4048120" cy="2266947"/>
          </a:xfrm>
          <a:prstGeom prst="rect">
            <a:avLst/>
          </a:prstGeom>
          <a:noFill/>
        </p:spPr>
      </p:pic>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785800"/>
            <a:ext cx="7858180" cy="4016484"/>
          </a:xfrm>
          <a:prstGeom prst="rect">
            <a:avLst/>
          </a:prstGeom>
        </p:spPr>
        <p:txBody>
          <a:bodyPr wrap="square">
            <a:spAutoFit/>
          </a:bodyPr>
          <a:lstStyle/>
          <a:p>
            <a:r>
              <a:rPr lang="tr-TR" sz="1500" dirty="0" smtClean="0"/>
              <a:t>Boşanma çeşitli aşamalardan oluşur:</a:t>
            </a:r>
          </a:p>
          <a:p>
            <a:endParaRPr lang="tr-TR" sz="1500" dirty="0" smtClean="0"/>
          </a:p>
          <a:p>
            <a:pPr>
              <a:buFont typeface="Wingdings" pitchFamily="2" charset="2"/>
              <a:buChar char="Ø"/>
            </a:pPr>
            <a:r>
              <a:rPr lang="tr-TR" sz="1500" dirty="0" smtClean="0"/>
              <a:t> </a:t>
            </a:r>
            <a:r>
              <a:rPr lang="tr-TR" sz="1500" dirty="0" smtClean="0">
                <a:solidFill>
                  <a:srgbClr val="FF0000"/>
                </a:solidFill>
              </a:rPr>
              <a:t>Duygusal boşanma: </a:t>
            </a:r>
            <a:r>
              <a:rPr lang="tr-TR" sz="1500" dirty="0" smtClean="0"/>
              <a:t>Evliliğin çözülme sürecinde eşlerin birbirine karşı duygularında değişme, azalma eşlerin birbirine yabancılaşması.</a:t>
            </a:r>
          </a:p>
          <a:p>
            <a:pPr>
              <a:buFont typeface="Wingdings" pitchFamily="2" charset="2"/>
              <a:buChar char="Ø"/>
            </a:pPr>
            <a:endParaRPr lang="tr-TR" sz="1500" dirty="0" smtClean="0"/>
          </a:p>
          <a:p>
            <a:pPr>
              <a:buFont typeface="Wingdings" pitchFamily="2" charset="2"/>
              <a:buChar char="Ø"/>
            </a:pPr>
            <a:r>
              <a:rPr lang="tr-TR" sz="1500" dirty="0" smtClean="0"/>
              <a:t> </a:t>
            </a:r>
            <a:r>
              <a:rPr lang="tr-TR" sz="1500" dirty="0" smtClean="0">
                <a:solidFill>
                  <a:srgbClr val="FF0000"/>
                </a:solidFill>
              </a:rPr>
              <a:t>Hukuki boşanma: </a:t>
            </a:r>
            <a:r>
              <a:rPr lang="tr-TR" sz="1500" dirty="0" smtClean="0"/>
              <a:t>Mahkemeye yapılan boşanma başvurusu ve boşanma kararının kesinleşmesi, evliliğin yasal olarak sonlanması.</a:t>
            </a:r>
          </a:p>
          <a:p>
            <a:pPr>
              <a:buFont typeface="Wingdings" pitchFamily="2" charset="2"/>
              <a:buChar char="Ø"/>
            </a:pPr>
            <a:endParaRPr lang="tr-TR" sz="1500" dirty="0" smtClean="0"/>
          </a:p>
          <a:p>
            <a:pPr>
              <a:buFont typeface="Wingdings" pitchFamily="2" charset="2"/>
              <a:buChar char="Ø"/>
            </a:pPr>
            <a:r>
              <a:rPr lang="tr-TR" sz="1500" dirty="0" smtClean="0"/>
              <a:t> </a:t>
            </a:r>
            <a:r>
              <a:rPr lang="tr-TR" sz="1500" dirty="0" smtClean="0">
                <a:solidFill>
                  <a:srgbClr val="FF0000"/>
                </a:solidFill>
              </a:rPr>
              <a:t>Ekonomik boşanma: </a:t>
            </a:r>
            <a:r>
              <a:rPr lang="tr-TR" sz="1500" dirty="0" smtClean="0"/>
              <a:t>Boşanma durumunda malların paylaşımı.</a:t>
            </a:r>
          </a:p>
          <a:p>
            <a:pPr>
              <a:buFont typeface="Wingdings" pitchFamily="2" charset="2"/>
              <a:buChar char="Ø"/>
            </a:pPr>
            <a:endParaRPr lang="tr-TR" sz="1500" dirty="0" smtClean="0"/>
          </a:p>
          <a:p>
            <a:pPr>
              <a:buFont typeface="Wingdings" pitchFamily="2" charset="2"/>
              <a:buChar char="Ø"/>
            </a:pPr>
            <a:r>
              <a:rPr lang="tr-TR" sz="1500" dirty="0" smtClean="0">
                <a:solidFill>
                  <a:srgbClr val="FF0000"/>
                </a:solidFill>
              </a:rPr>
              <a:t> Toplumsal boşanma: </a:t>
            </a:r>
            <a:r>
              <a:rPr lang="tr-TR" sz="1500" dirty="0" smtClean="0"/>
              <a:t>Eşinden ayrılmış dul bir kadın ya da erkek olmanın sosyal ilişkilere yansıması.</a:t>
            </a:r>
          </a:p>
          <a:p>
            <a:pPr>
              <a:buFont typeface="Wingdings" pitchFamily="2" charset="2"/>
              <a:buChar char="Ø"/>
            </a:pPr>
            <a:endParaRPr lang="tr-TR" sz="1500" dirty="0" smtClean="0"/>
          </a:p>
          <a:p>
            <a:pPr>
              <a:buFont typeface="Wingdings" pitchFamily="2" charset="2"/>
              <a:buChar char="Ø"/>
            </a:pPr>
            <a:r>
              <a:rPr lang="tr-TR" sz="1500" dirty="0" smtClean="0"/>
              <a:t> </a:t>
            </a:r>
            <a:r>
              <a:rPr lang="tr-TR" sz="1500" dirty="0" smtClean="0">
                <a:solidFill>
                  <a:srgbClr val="FF0000"/>
                </a:solidFill>
              </a:rPr>
              <a:t>Ana baba olarak boşanma: </a:t>
            </a:r>
            <a:r>
              <a:rPr lang="tr-TR" sz="1500" dirty="0" smtClean="0"/>
              <a:t>Boşanmanın en acı yönü, ebeveyn olarak boşanmadır. Çocuklar velayetin verildiği ebeveynle birlikte yaşar.</a:t>
            </a:r>
          </a:p>
          <a:p>
            <a:pPr>
              <a:buFont typeface="Wingdings" pitchFamily="2" charset="2"/>
              <a:buChar char="Ø"/>
            </a:pPr>
            <a:endParaRPr lang="tr-TR" sz="1500" dirty="0" smtClean="0"/>
          </a:p>
          <a:p>
            <a:pPr>
              <a:buFont typeface="Wingdings" pitchFamily="2" charset="2"/>
              <a:buChar char="Ø"/>
            </a:pPr>
            <a:r>
              <a:rPr lang="tr-TR" sz="1500" dirty="0" smtClean="0"/>
              <a:t> </a:t>
            </a:r>
            <a:r>
              <a:rPr lang="tr-TR" sz="1500" dirty="0" smtClean="0">
                <a:solidFill>
                  <a:srgbClr val="FF0000"/>
                </a:solidFill>
              </a:rPr>
              <a:t>Psikolojik boşanma: </a:t>
            </a:r>
            <a:r>
              <a:rPr lang="tr-TR" sz="1500" dirty="0" smtClean="0"/>
              <a:t>Eşin desteği olmaksızın bağımsız yaşamayı öğrenme. Özellikle uzun süreli evliliklerden sonra gerçekleşen boşanmalarda bu konuda ciddi uyum problemleri yaşanır.</a:t>
            </a:r>
            <a:endParaRPr lang="tr-TR" sz="1500" dirty="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785800"/>
            <a:ext cx="7858180" cy="1015663"/>
          </a:xfrm>
          <a:prstGeom prst="rect">
            <a:avLst/>
          </a:prstGeom>
        </p:spPr>
        <p:txBody>
          <a:bodyPr wrap="square">
            <a:spAutoFit/>
          </a:bodyPr>
          <a:lstStyle/>
          <a:p>
            <a:r>
              <a:rPr lang="tr-TR" sz="1500" b="1" dirty="0" smtClean="0">
                <a:solidFill>
                  <a:srgbClr val="FF0000"/>
                </a:solidFill>
              </a:rPr>
              <a:t>BOŞANMA NEDENLERİ</a:t>
            </a:r>
          </a:p>
          <a:p>
            <a:endParaRPr lang="tr-TR" sz="1500" dirty="0" smtClean="0"/>
          </a:p>
          <a:p>
            <a:endParaRPr lang="tr-TR" sz="1500" b="1" dirty="0" smtClean="0"/>
          </a:p>
          <a:p>
            <a:endParaRPr lang="tr-TR" sz="1500" dirty="0"/>
          </a:p>
        </p:txBody>
      </p:sp>
      <p:sp>
        <p:nvSpPr>
          <p:cNvPr id="4" name="3 Metin kutusu"/>
          <p:cNvSpPr txBox="1"/>
          <p:nvPr/>
        </p:nvSpPr>
        <p:spPr>
          <a:xfrm>
            <a:off x="1142976" y="1214428"/>
            <a:ext cx="2857520" cy="3046988"/>
          </a:xfrm>
          <a:prstGeom prst="rect">
            <a:avLst/>
          </a:prstGeom>
          <a:solidFill>
            <a:srgbClr val="FFC000"/>
          </a:solidFill>
          <a:ln>
            <a:solidFill>
              <a:schemeClr val="tx1"/>
            </a:solidFill>
          </a:ln>
        </p:spPr>
        <p:txBody>
          <a:bodyPr wrap="square" rtlCol="0">
            <a:spAutoFit/>
          </a:bodyPr>
          <a:lstStyle/>
          <a:p>
            <a:r>
              <a:rPr lang="tr-TR" sz="1600" b="1" dirty="0" smtClean="0"/>
              <a:t>EKONOMİK ETKENLER</a:t>
            </a:r>
          </a:p>
          <a:p>
            <a:endParaRPr lang="tr-TR" sz="1600" b="1" dirty="0" smtClean="0"/>
          </a:p>
          <a:p>
            <a:r>
              <a:rPr lang="tr-TR" sz="1600" dirty="0" smtClean="0"/>
              <a:t>-İhtiyaçların karşılanamaması</a:t>
            </a:r>
          </a:p>
          <a:p>
            <a:endParaRPr lang="tr-TR" sz="1600" dirty="0" smtClean="0"/>
          </a:p>
          <a:p>
            <a:r>
              <a:rPr lang="tr-TR" sz="1600" dirty="0" smtClean="0"/>
              <a:t>-Eşlerin ekonomik açıdan denk olmamaları: Kadının geliri daha fazla olduğunda çatışma çıkması, daha az olduğunda sorunlara katlanma zorunluluğu hissetmesi</a:t>
            </a:r>
          </a:p>
          <a:p>
            <a:endParaRPr lang="tr-TR" sz="1600" dirty="0" smtClean="0"/>
          </a:p>
          <a:p>
            <a:r>
              <a:rPr lang="tr-TR" sz="1600" dirty="0" smtClean="0"/>
              <a:t>-İşsizlik</a:t>
            </a:r>
            <a:endParaRPr lang="tr-TR" sz="1600" dirty="0"/>
          </a:p>
        </p:txBody>
      </p:sp>
      <p:sp>
        <p:nvSpPr>
          <p:cNvPr id="5" name="4 Metin kutusu"/>
          <p:cNvSpPr txBox="1"/>
          <p:nvPr/>
        </p:nvSpPr>
        <p:spPr>
          <a:xfrm>
            <a:off x="4572000" y="1214428"/>
            <a:ext cx="3929090" cy="3046988"/>
          </a:xfrm>
          <a:prstGeom prst="rect">
            <a:avLst/>
          </a:prstGeom>
          <a:solidFill>
            <a:srgbClr val="FF0000"/>
          </a:solidFill>
          <a:ln>
            <a:solidFill>
              <a:schemeClr val="tx1"/>
            </a:solidFill>
          </a:ln>
        </p:spPr>
        <p:txBody>
          <a:bodyPr wrap="square" rtlCol="0">
            <a:spAutoFit/>
          </a:bodyPr>
          <a:lstStyle/>
          <a:p>
            <a:r>
              <a:rPr lang="tr-TR" sz="1600" b="1" dirty="0" smtClean="0"/>
              <a:t>EĞİTİM DURUMU</a:t>
            </a:r>
          </a:p>
          <a:p>
            <a:endParaRPr lang="tr-TR" sz="1600" dirty="0" smtClean="0"/>
          </a:p>
          <a:p>
            <a:r>
              <a:rPr lang="tr-TR" sz="1600" dirty="0" smtClean="0"/>
              <a:t>-Eşlerin eğitim düzeyinin denk olmaması</a:t>
            </a:r>
          </a:p>
          <a:p>
            <a:endParaRPr lang="tr-TR" sz="1600" dirty="0" smtClean="0"/>
          </a:p>
          <a:p>
            <a:r>
              <a:rPr lang="tr-TR" sz="1600" dirty="0" smtClean="0"/>
              <a:t>-Evlilikten beklentilerin artması</a:t>
            </a:r>
          </a:p>
          <a:p>
            <a:endParaRPr lang="tr-TR" sz="1600" dirty="0" smtClean="0"/>
          </a:p>
          <a:p>
            <a:r>
              <a:rPr lang="tr-TR" sz="1600" dirty="0" smtClean="0"/>
              <a:t>-Evliliği duygusal birliktelik olarak görmeme, iletişimsizlikten ziyade duygusal yoğunluğun azalması</a:t>
            </a:r>
          </a:p>
          <a:p>
            <a:endParaRPr lang="tr-TR" sz="1600" dirty="0" smtClean="0"/>
          </a:p>
          <a:p>
            <a:r>
              <a:rPr lang="tr-TR" sz="1600" dirty="0" smtClean="0"/>
              <a:t>-Eşlerin eğitimsel/mesleki statülerini güç objesi olarak kullanmaları</a:t>
            </a:r>
            <a:endParaRPr lang="tr-TR" sz="1600" dirty="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7"/>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lIns="91438" tIns="45719" rIns="91438" bIns="45719"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TEK EBEVEYNLİLİK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9" y="785801"/>
            <a:ext cx="7858180" cy="1015661"/>
          </a:xfrm>
          <a:prstGeom prst="rect">
            <a:avLst/>
          </a:prstGeom>
        </p:spPr>
        <p:txBody>
          <a:bodyPr wrap="square" lIns="91438" tIns="45719" rIns="91438" bIns="45719">
            <a:spAutoFit/>
          </a:bodyPr>
          <a:lstStyle/>
          <a:p>
            <a:r>
              <a:rPr lang="tr-TR" sz="1500" b="1" dirty="0" smtClean="0">
                <a:solidFill>
                  <a:srgbClr val="FF0000"/>
                </a:solidFill>
              </a:rPr>
              <a:t>EŞLERİ BOŞANMA KARARINA GÖTÜREN NEDENLER</a:t>
            </a:r>
          </a:p>
          <a:p>
            <a:endParaRPr lang="tr-TR" sz="1500" dirty="0" smtClean="0"/>
          </a:p>
          <a:p>
            <a:endParaRPr lang="tr-TR" sz="1500" b="1" dirty="0" smtClean="0"/>
          </a:p>
          <a:p>
            <a:endParaRPr lang="tr-TR" sz="1500" dirty="0"/>
          </a:p>
        </p:txBody>
      </p:sp>
      <p:sp>
        <p:nvSpPr>
          <p:cNvPr id="4" name="3 Metin kutusu"/>
          <p:cNvSpPr txBox="1"/>
          <p:nvPr/>
        </p:nvSpPr>
        <p:spPr>
          <a:xfrm>
            <a:off x="1142976" y="1214428"/>
            <a:ext cx="3143272" cy="3123930"/>
          </a:xfrm>
          <a:prstGeom prst="rect">
            <a:avLst/>
          </a:prstGeom>
          <a:solidFill>
            <a:srgbClr val="00B050"/>
          </a:solidFill>
          <a:ln>
            <a:solidFill>
              <a:schemeClr val="tx1"/>
            </a:solidFill>
          </a:ln>
        </p:spPr>
        <p:txBody>
          <a:bodyPr wrap="square" lIns="91438" tIns="45719" rIns="91438" bIns="45719" rtlCol="0">
            <a:spAutoFit/>
          </a:bodyPr>
          <a:lstStyle/>
          <a:p>
            <a:r>
              <a:rPr lang="tr-TR" sz="1600" dirty="0" smtClean="0"/>
              <a:t>-Ekonomik zorluklar</a:t>
            </a:r>
          </a:p>
          <a:p>
            <a:r>
              <a:rPr lang="tr-TR" sz="1600" dirty="0" smtClean="0"/>
              <a:t>-Eşlerin ailelerinden kaynaklanan sorular</a:t>
            </a:r>
          </a:p>
          <a:p>
            <a:r>
              <a:rPr lang="tr-TR" sz="1600" dirty="0" smtClean="0"/>
              <a:t>-Eşlerin arasında yeterli sevgi iletişiminin olmaması</a:t>
            </a:r>
          </a:p>
          <a:p>
            <a:r>
              <a:rPr lang="tr-TR" sz="1600" dirty="0" smtClean="0"/>
              <a:t>-Hastalıklar</a:t>
            </a:r>
          </a:p>
          <a:p>
            <a:r>
              <a:rPr lang="tr-TR" sz="1600" dirty="0" smtClean="0"/>
              <a:t>-Çocuk yetiştirme konusunda yaşanan anlaşmazlıklar</a:t>
            </a:r>
          </a:p>
          <a:p>
            <a:r>
              <a:rPr lang="tr-TR" sz="1600" dirty="0" smtClean="0"/>
              <a:t>-Cinsel problemler</a:t>
            </a:r>
          </a:p>
          <a:p>
            <a:r>
              <a:rPr lang="tr-TR" sz="1600" dirty="0" smtClean="0"/>
              <a:t>-Çocuk sahibi olamama</a:t>
            </a:r>
          </a:p>
          <a:p>
            <a:r>
              <a:rPr lang="tr-TR" sz="1600" dirty="0" smtClean="0"/>
              <a:t>-Eşlerden birinin diğerini aldatması</a:t>
            </a:r>
          </a:p>
          <a:p>
            <a:r>
              <a:rPr lang="tr-TR" sz="1600" dirty="0" smtClean="0"/>
              <a:t>-Aile içi şiddet</a:t>
            </a:r>
            <a:endParaRPr lang="tr-TR" sz="1600" dirty="0"/>
          </a:p>
        </p:txBody>
      </p:sp>
      <p:sp>
        <p:nvSpPr>
          <p:cNvPr id="5" name="4 Metin kutusu"/>
          <p:cNvSpPr txBox="1"/>
          <p:nvPr/>
        </p:nvSpPr>
        <p:spPr>
          <a:xfrm>
            <a:off x="4714876" y="1214428"/>
            <a:ext cx="3714776" cy="3046986"/>
          </a:xfrm>
          <a:prstGeom prst="rect">
            <a:avLst/>
          </a:prstGeom>
          <a:solidFill>
            <a:srgbClr val="0070C0"/>
          </a:solidFill>
          <a:ln>
            <a:solidFill>
              <a:schemeClr val="tx1"/>
            </a:solidFill>
          </a:ln>
        </p:spPr>
        <p:txBody>
          <a:bodyPr wrap="square" lIns="91438" tIns="45719" rIns="91438" bIns="45719" rtlCol="0">
            <a:spAutoFit/>
          </a:bodyPr>
          <a:lstStyle/>
          <a:p>
            <a:r>
              <a:rPr lang="tr-TR" sz="1600" dirty="0" smtClean="0"/>
              <a:t>-Eşlerden birinin ruhsal bozuklukları</a:t>
            </a:r>
            <a:br>
              <a:rPr lang="tr-TR" sz="1600" dirty="0" smtClean="0"/>
            </a:br>
            <a:r>
              <a:rPr lang="tr-TR" sz="1600" dirty="0" smtClean="0"/>
              <a:t>-Eşlerden birinin alkol veya madde bağımlılığı</a:t>
            </a:r>
          </a:p>
          <a:p>
            <a:r>
              <a:rPr lang="tr-TR" sz="1600" dirty="0" smtClean="0"/>
              <a:t>-Kumar gibi alışkanlıklarının olması</a:t>
            </a:r>
          </a:p>
          <a:p>
            <a:r>
              <a:rPr lang="tr-TR" sz="1600" dirty="0" smtClean="0"/>
              <a:t>-Eşlerin arasındaki kültürel farklılıkların soruna dönüşmesi</a:t>
            </a:r>
          </a:p>
          <a:p>
            <a:r>
              <a:rPr lang="tr-TR" sz="1600" dirty="0" smtClean="0"/>
              <a:t>-Eşlerin birbirlerinin kişisel değişimlerine ve gelişimlerine ayak uyduramamaları</a:t>
            </a:r>
          </a:p>
          <a:p>
            <a:r>
              <a:rPr lang="tr-TR" sz="1600" dirty="0" smtClean="0"/>
              <a:t>-Eşlerin evliliğin gerektirdiği rol ve sorumlulukları üstlenmekten kaçınmaları veya bu sorumlulukları yerine getirmekte zorlanmaları</a:t>
            </a:r>
            <a:endParaRPr lang="tr-TR" sz="1600" dirty="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3840</TotalTime>
  <Words>1258</Words>
  <Application>Microsoft Office PowerPoint</Application>
  <PresentationFormat>Ekran Gösterisi (16:9)</PresentationFormat>
  <Paragraphs>257</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Gündönümü</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dell</cp:lastModifiedBy>
  <cp:revision>204</cp:revision>
  <dcterms:created xsi:type="dcterms:W3CDTF">2017-11-01T05:55:49Z</dcterms:created>
  <dcterms:modified xsi:type="dcterms:W3CDTF">2021-10-18T12:50:23Z</dcterms:modified>
</cp:coreProperties>
</file>