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4"/>
  </p:notesMasterIdLst>
  <p:sldIdLst>
    <p:sldId id="349" r:id="rId2"/>
    <p:sldId id="366" r:id="rId3"/>
    <p:sldId id="367" r:id="rId4"/>
    <p:sldId id="368" r:id="rId5"/>
    <p:sldId id="369" r:id="rId6"/>
    <p:sldId id="370" r:id="rId7"/>
    <p:sldId id="371" r:id="rId8"/>
    <p:sldId id="372" r:id="rId9"/>
    <p:sldId id="344" r:id="rId10"/>
    <p:sldId id="354" r:id="rId11"/>
    <p:sldId id="373" r:id="rId12"/>
    <p:sldId id="376" r:id="rId13"/>
    <p:sldId id="377" r:id="rId14"/>
    <p:sldId id="378" r:id="rId15"/>
    <p:sldId id="379" r:id="rId16"/>
    <p:sldId id="380" r:id="rId17"/>
    <p:sldId id="381" r:id="rId18"/>
    <p:sldId id="382" r:id="rId19"/>
    <p:sldId id="383" r:id="rId20"/>
    <p:sldId id="384" r:id="rId21"/>
    <p:sldId id="374" r:id="rId22"/>
    <p:sldId id="375" r:id="rId23"/>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142990"/>
            <a:ext cx="4104456" cy="1938992"/>
          </a:xfrm>
          <a:prstGeom prst="rect">
            <a:avLst/>
          </a:prstGeom>
          <a:noFill/>
        </p:spPr>
        <p:txBody>
          <a:bodyPr wrap="square" rtlCol="0">
            <a:spAutoFit/>
          </a:bodyPr>
          <a:lstStyle/>
          <a:p>
            <a:pPr algn="ctr"/>
            <a:r>
              <a:rPr lang="tr-TR" sz="2400" b="1" dirty="0" smtClean="0">
                <a:solidFill>
                  <a:srgbClr val="FF0000"/>
                </a:solidFill>
              </a:rPr>
              <a:t>TERÖR</a:t>
            </a:r>
          </a:p>
          <a:p>
            <a:pPr algn="ctr"/>
            <a:r>
              <a:rPr lang="tr-TR" sz="2400" b="1" dirty="0" smtClean="0">
                <a:solidFill>
                  <a:srgbClr val="FF0000"/>
                </a:solidFill>
              </a:rPr>
              <a:t>TRAVMASI VE ÖNLENMESİ</a:t>
            </a:r>
          </a:p>
          <a:p>
            <a:pPr algn="ctr"/>
            <a:r>
              <a:rPr lang="tr-TR" sz="2400" b="1" dirty="0" smtClean="0">
                <a:solidFill>
                  <a:srgbClr val="FF0000"/>
                </a:solidFill>
              </a:rPr>
              <a:t>(VELİLERE </a:t>
            </a:r>
          </a:p>
          <a:p>
            <a:pPr algn="ctr"/>
            <a:r>
              <a:rPr lang="tr-TR" sz="2400" b="1" dirty="0" smtClean="0">
                <a:solidFill>
                  <a:srgbClr val="FF0000"/>
                </a:solidFill>
              </a:rPr>
              <a:t>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dell\Desktop\Travma-Sonrasi-Stres-Bozuklugu.jpg"/>
          <p:cNvPicPr>
            <a:picLocks noChangeAspect="1" noChangeArrowheads="1"/>
          </p:cNvPicPr>
          <p:nvPr/>
        </p:nvPicPr>
        <p:blipFill>
          <a:blip r:embed="rId9"/>
          <a:srcRect/>
          <a:stretch>
            <a:fillRect/>
          </a:stretch>
        </p:blipFill>
        <p:spPr bwMode="auto">
          <a:xfrm>
            <a:off x="5786446" y="0"/>
            <a:ext cx="3159869" cy="2925761"/>
          </a:xfrm>
          <a:prstGeom prst="rect">
            <a:avLst/>
          </a:prstGeom>
          <a:noFill/>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214414" y="1000114"/>
            <a:ext cx="4000527" cy="3139321"/>
          </a:xfrm>
          <a:prstGeom prst="rect">
            <a:avLst/>
          </a:prstGeom>
        </p:spPr>
        <p:txBody>
          <a:bodyPr wrap="square">
            <a:spAutoFit/>
          </a:bodyPr>
          <a:lstStyle/>
          <a:p>
            <a:r>
              <a:rPr lang="tr-TR" dirty="0" smtClean="0"/>
              <a:t>Kitlesel şiddet yani kasıtlı oluşturulan (insan eliyle) felaketlerin tüm felaket türleri içinde sonuçları en ciddi olan felaket türü olduğu görülmektedir. Terörist saldırılar, eylemler ve sonuçlarının yıkıcı etkisi tüm nüfus üzerinde olduğu gibi çocuklar için de söz konusudur. Çocuklar, yaşam deneyimleri ve baş etme becerileri yeterli olmadığı, güvenlik duygusu için desteğe ihtiyaçları olduğu için daha hassas bir gruptur. </a:t>
            </a:r>
          </a:p>
        </p:txBody>
      </p:sp>
      <p:pic>
        <p:nvPicPr>
          <p:cNvPr id="3074" name="Picture 2" descr="C:\Users\dell\Desktop\images.jpg"/>
          <p:cNvPicPr>
            <a:picLocks noChangeAspect="1" noChangeArrowheads="1"/>
          </p:cNvPicPr>
          <p:nvPr/>
        </p:nvPicPr>
        <p:blipFill>
          <a:blip r:embed="rId2"/>
          <a:srcRect/>
          <a:stretch>
            <a:fillRect/>
          </a:stretch>
        </p:blipFill>
        <p:spPr bwMode="auto">
          <a:xfrm>
            <a:off x="5500694" y="1500180"/>
            <a:ext cx="3198773" cy="1854204"/>
          </a:xfrm>
          <a:prstGeom prst="rect">
            <a:avLst/>
          </a:prstGeom>
          <a:noFill/>
        </p:spPr>
      </p:pic>
    </p:spTree>
    <p:extLst>
      <p:ext uri="{BB962C8B-B14F-4D97-AF65-F5344CB8AC3E}">
        <p14:creationId xmlns:p14="http://schemas.microsoft.com/office/powerpoint/2010/main" xmlns=""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6902599" cy="4031873"/>
          </a:xfrm>
          <a:prstGeom prst="rect">
            <a:avLst/>
          </a:prstGeom>
        </p:spPr>
        <p:txBody>
          <a:bodyPr wrap="square">
            <a:spAutoFit/>
          </a:bodyPr>
          <a:lstStyle/>
          <a:p>
            <a:r>
              <a:rPr lang="tr-TR" sz="1600" b="1" dirty="0" smtClean="0"/>
              <a:t>Terör Olaylarından Önce Rehber Öğretmen/Psikolojik Danışmanların Yapılabilecekleri</a:t>
            </a:r>
          </a:p>
          <a:p>
            <a:pPr algn="just"/>
            <a:endParaRPr lang="tr-TR" sz="1600" dirty="0" smtClean="0"/>
          </a:p>
          <a:p>
            <a:r>
              <a:rPr lang="tr-TR" sz="1600" b="1" i="1" dirty="0" smtClean="0"/>
              <a:t>1- Gerçekçi olma: </a:t>
            </a:r>
            <a:r>
              <a:rPr lang="tr-TR" sz="1600" dirty="0" smtClean="0"/>
              <a:t>Çocukları gereksiz yere korkutmaktan kaçınarak</a:t>
            </a:r>
            <a:r>
              <a:rPr lang="tr-TR" sz="1600" i="1" dirty="0" smtClean="0"/>
              <a:t> </a:t>
            </a:r>
            <a:r>
              <a:rPr lang="tr-TR" sz="1600" dirty="0" smtClean="0"/>
              <a:t>olası bir terör saldırısında yapılması gerekenler hakkında bilgi verme ve çocuklarda güvenlik duygusu oluşturma.</a:t>
            </a:r>
          </a:p>
          <a:p>
            <a:r>
              <a:rPr lang="tr-TR" sz="1600" dirty="0" smtClean="0"/>
              <a:t> </a:t>
            </a:r>
          </a:p>
          <a:p>
            <a:r>
              <a:rPr lang="tr-TR" sz="1600" b="1" i="1" dirty="0" smtClean="0"/>
              <a:t>2- Duyguları ifade etme: </a:t>
            </a:r>
            <a:r>
              <a:rPr lang="tr-TR" sz="1600" dirty="0" smtClean="0"/>
              <a:t>Çocukların duyguların önemini anlaması ve duygularını ve yoğunluğunu tanımlayabilmeleri için destekleme, </a:t>
            </a:r>
            <a:r>
              <a:rPr lang="tr-TR" sz="1600" dirty="0" smtClean="0"/>
              <a:t>daha </a:t>
            </a:r>
            <a:r>
              <a:rPr lang="tr-TR" sz="1600" dirty="0" smtClean="0"/>
              <a:t>sonra travmatik olaya maruz kaldıklarında hem duygularını ifade </a:t>
            </a:r>
            <a:r>
              <a:rPr lang="tr-TR" sz="1600" dirty="0" smtClean="0"/>
              <a:t>edebilmelerine </a:t>
            </a:r>
            <a:r>
              <a:rPr lang="tr-TR" sz="1600" dirty="0" smtClean="0"/>
              <a:t>hem de bu tür olaylarda duygularının normal olduğunu anlamalarına yardımcı olur.</a:t>
            </a:r>
          </a:p>
          <a:p>
            <a:r>
              <a:rPr lang="tr-TR" sz="1600" dirty="0" smtClean="0"/>
              <a:t> </a:t>
            </a:r>
            <a:endParaRPr lang="tr-TR" sz="1600" b="1" dirty="0" smtClean="0"/>
          </a:p>
          <a:p>
            <a:r>
              <a:rPr lang="tr-TR" sz="1600" b="1" i="1" dirty="0" smtClean="0"/>
              <a:t>3- Yaşam ve ölüm kavramlarını anlama: </a:t>
            </a:r>
            <a:r>
              <a:rPr lang="tr-TR" sz="1600" dirty="0" smtClean="0"/>
              <a:t>Çocukların ölüm kavramını anlayabilmeleri daha sonra travmaya bağlı kayıp yaşamaları söz konusu olduğunda yardımcı olacaktır. Çocukların içinde bulunduğu gelişim </a:t>
            </a:r>
            <a:r>
              <a:rPr lang="tr-TR" sz="1600" dirty="0" smtClean="0"/>
              <a:t>basamağına </a:t>
            </a:r>
            <a:r>
              <a:rPr lang="tr-TR" sz="1600" dirty="0" smtClean="0"/>
              <a:t>bağlı olarak açıklama yapmak gerekir.</a:t>
            </a:r>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6902599" cy="4031873"/>
          </a:xfrm>
          <a:prstGeom prst="rect">
            <a:avLst/>
          </a:prstGeom>
        </p:spPr>
        <p:txBody>
          <a:bodyPr wrap="square">
            <a:spAutoFit/>
          </a:bodyPr>
          <a:lstStyle/>
          <a:p>
            <a:r>
              <a:rPr lang="tr-TR" sz="1600" b="1" dirty="0" smtClean="0"/>
              <a:t>Terör Olaylarından Önce Rehber Öğretmen/Psikolojik Danışmanların Yapılabilecekleri</a:t>
            </a:r>
          </a:p>
          <a:p>
            <a:pPr algn="just"/>
            <a:endParaRPr lang="tr-TR" sz="1600" dirty="0" smtClean="0"/>
          </a:p>
          <a:p>
            <a:r>
              <a:rPr lang="tr-TR" sz="1600" b="1" i="1" dirty="0" smtClean="0"/>
              <a:t>4- Öz-yeterlilik ve kontrol duygusu geliştirme: </a:t>
            </a:r>
            <a:r>
              <a:rPr lang="tr-TR" sz="1600" dirty="0" smtClean="0"/>
              <a:t>Çocukların olayları</a:t>
            </a:r>
            <a:r>
              <a:rPr lang="tr-TR" sz="1600" i="1" dirty="0" smtClean="0"/>
              <a:t> </a:t>
            </a:r>
            <a:r>
              <a:rPr lang="tr-TR" sz="1600" dirty="0" smtClean="0"/>
              <a:t>kontrol etme becerileri geliştirmelerine yardım eder. Kontrol duygusu gelişmiş çocuklar daha az korku duyar.</a:t>
            </a:r>
          </a:p>
          <a:p>
            <a:r>
              <a:rPr lang="tr-TR" sz="1600" dirty="0" smtClean="0"/>
              <a:t> </a:t>
            </a:r>
          </a:p>
          <a:p>
            <a:r>
              <a:rPr lang="tr-TR" sz="1600" b="1" i="1" dirty="0" smtClean="0"/>
              <a:t>5- Baş etme becerileri geliştirme: </a:t>
            </a:r>
            <a:r>
              <a:rPr lang="tr-TR" sz="1600" dirty="0" smtClean="0"/>
              <a:t>Çocukların gelişim dönemlerine</a:t>
            </a:r>
            <a:r>
              <a:rPr lang="tr-TR" sz="1600" i="1" dirty="0" smtClean="0"/>
              <a:t> </a:t>
            </a:r>
            <a:r>
              <a:rPr lang="tr-TR" sz="1600" dirty="0" smtClean="0"/>
              <a:t>özgü çeşitli etkinlikler yürütülebilir, bu beceriler travmadan daha az etkilenmelerini sağladığı gibi, travmanın etkilerinden daha kolay kurtulmalarına yardım eder. Çocuklar için oyun aktiviteleri kullanılabilir ancak yetişkinler ve gençler için (zarar görenler için) destek sağlayabilecekleri (etkilenenle-re yönelik kampanyalar gibi) etkinlikler baş etmelerine destekleyici olabilir.</a:t>
            </a:r>
          </a:p>
          <a:p>
            <a:r>
              <a:rPr lang="tr-TR" sz="1600" dirty="0" smtClean="0"/>
              <a:t> </a:t>
            </a:r>
          </a:p>
          <a:p>
            <a:r>
              <a:rPr lang="tr-TR" sz="1600" b="1" i="1" dirty="0" smtClean="0"/>
              <a:t>6- İnsancıl çabalarda bulunmayı destekleme: </a:t>
            </a:r>
            <a:r>
              <a:rPr lang="tr-TR" sz="1600" dirty="0" smtClean="0"/>
              <a:t>Çocukların gelişim</a:t>
            </a:r>
            <a:r>
              <a:rPr lang="tr-TR" sz="1600" i="1" dirty="0" smtClean="0"/>
              <a:t> </a:t>
            </a:r>
            <a:r>
              <a:rPr lang="tr-TR" sz="1600" dirty="0" smtClean="0"/>
              <a:t>basamaklarına uygun olarak verilmesi ve toplumsal kaynaklardan yararlanılması önerilir.</a:t>
            </a:r>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4031873"/>
          </a:xfrm>
          <a:prstGeom prst="rect">
            <a:avLst/>
          </a:prstGeom>
        </p:spPr>
        <p:txBody>
          <a:bodyPr wrap="square">
            <a:spAutoFit/>
          </a:bodyPr>
          <a:lstStyle/>
          <a:p>
            <a:pPr algn="just"/>
            <a:r>
              <a:rPr lang="tr-TR" sz="1600" b="1" dirty="0" smtClean="0"/>
              <a:t>Terör Olaylarından Sonra Çocuk ve Ergenlerin İhtiyaçlarına Yönelik Öneriler </a:t>
            </a:r>
          </a:p>
          <a:p>
            <a:pPr algn="just"/>
            <a:endParaRPr lang="tr-TR" sz="1600" dirty="0" smtClean="0"/>
          </a:p>
          <a:p>
            <a:r>
              <a:rPr lang="tr-TR" sz="1400" dirty="0" smtClean="0"/>
              <a:t>1- Felaketin ardından olabildiğince çabuk bir şekilde çocuğun olağan yaşamına dönmesi için aileler, okullar ve toplum çaba harcamalıdır. Özellikle ciddi şekilde etkilenen ebeveynlerin duygusal destek, doğru bilgi ve toplumsal kaynaklar yoluyla desteklenmesi, çocukların toplumsal travmalarla baş etmelerine yardımcı olacaktır.</a:t>
            </a:r>
          </a:p>
          <a:p>
            <a:r>
              <a:rPr lang="tr-TR" sz="1400" dirty="0" smtClean="0"/>
              <a:t> </a:t>
            </a:r>
          </a:p>
          <a:p>
            <a:r>
              <a:rPr lang="tr-TR" sz="1400" dirty="0" smtClean="0"/>
              <a:t>2- Çocuklar felaket bölgesine akın eden iyi niyetli yas terapistlerinden ve psikolojik sağlık profesyonellerinden destek almak yerine (felaketten hemen sonra psikolojik ilk yardım daha çok desteği içerdiği için) çocukların kendi toplumları içindeki doğal destek kaynaklarını kullanmaları desteklenmeli, bunun daha faydalı olacağı unutulmamalıdır. Gönüllüler, bu destek sistemlerini pratik konularda yardım sağla-yarak (yiyecek, giysi, para, bebek bakımı, transfer sağlama gibi) normalleştirmeyi ve akıl sağlığı müdahaleleri yerine de psikolojik ilk yardımı sağlamalıdır.</a:t>
            </a:r>
          </a:p>
          <a:p>
            <a:r>
              <a:rPr lang="tr-TR" sz="1400" dirty="0" smtClean="0"/>
              <a:t> </a:t>
            </a:r>
          </a:p>
          <a:p>
            <a:r>
              <a:rPr lang="tr-TR" sz="1400" dirty="0" smtClean="0"/>
              <a:t>3- Çocukların psikolojik sağlığını okullar yoluyla takip etmek ve olayın yaşandığı toplumdaki uzmanlara felaketten sonra yoğun bir eğitim, sınanmış programlar konusunda eğitim vermek gereklidir. Felaketten sonra çocuğun kendi doğal iyileşme süreci açısından biraz zaman geçmesi beklenmeli, felaketin hemen ardından bu programlara başlanmamalıdır.</a:t>
            </a:r>
            <a:endParaRPr lang="tr-TR" sz="1400" dirty="0" smtClean="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4031873"/>
          </a:xfrm>
          <a:prstGeom prst="rect">
            <a:avLst/>
          </a:prstGeom>
        </p:spPr>
        <p:txBody>
          <a:bodyPr wrap="square">
            <a:spAutoFit/>
          </a:bodyPr>
          <a:lstStyle/>
          <a:p>
            <a:pPr algn="just"/>
            <a:r>
              <a:rPr lang="tr-TR" sz="1600" b="1" dirty="0" smtClean="0"/>
              <a:t>Teröre Karşı Mücadele ve Korunmak için Öneriler</a:t>
            </a:r>
          </a:p>
          <a:p>
            <a:pPr algn="just"/>
            <a:endParaRPr lang="tr-TR" sz="1600" b="1" dirty="0" smtClean="0"/>
          </a:p>
          <a:p>
            <a:pPr algn="just"/>
            <a:r>
              <a:rPr lang="tr-TR" sz="1600" dirty="0" smtClean="0"/>
              <a:t>1- Terörün amacı kaos, karmaşa, korku, dehşet oluşturacak eylemler yapmak yoluyla politikaları etkilemek olduğu için teröristlerin herhangi bir açıklamasının basında, yayında ve her türlü sosyal erişimden uzak tutulması gerekir. Teröristler kendilerini terör tanımının dışına çıkarmak için kasıtlı, planlanmış demeçler verebilmekte, özellikle sivil kayıplardan sonra verdikleri bu demeçler basında yer bulabilmekte ve terör eylemlerinden sonra dahi propaganda amaçlı demeçleri topluma eriştirilebilmektedir. Açık bir şekilde basın, bunun teröristlerin eylemlerini güçlendirici etkiye sahip olduğunu fark etmeli ve ortak hareket ederek buna meydan vermemelidir.</a:t>
            </a:r>
          </a:p>
          <a:p>
            <a:pPr algn="just"/>
            <a:r>
              <a:rPr lang="tr-TR" sz="1600" dirty="0" smtClean="0"/>
              <a:t> </a:t>
            </a:r>
          </a:p>
          <a:p>
            <a:pPr algn="just"/>
            <a:r>
              <a:rPr lang="tr-TR" sz="1600" dirty="0" smtClean="0"/>
              <a:t>2- Çocuklarla ilgili kişiler, okul yöneticileri, öğretmenler, ebeveyn ya da bakımdan sorumlu kişiler kriz ya da kaotik durumlara hazırlıklı olmalı, bu tür durumlar için eylem planları olmalıdır. Aynı zamanda kendileri için de ilk anda yapacaklarına dair hazırlıkları olmalıdır.</a:t>
            </a:r>
          </a:p>
          <a:p>
            <a:pPr algn="just"/>
            <a:r>
              <a:rPr lang="tr-TR" sz="1600" dirty="0" smtClean="0"/>
              <a:t> </a:t>
            </a:r>
          </a:p>
          <a:p>
            <a:pPr algn="just"/>
            <a:r>
              <a:rPr lang="tr-TR" sz="1600" dirty="0" smtClean="0"/>
              <a:t>3- Terör kurbanlarıyla dayanışma sergilenmeli, destek verilmelidir. </a:t>
            </a:r>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3539430"/>
          </a:xfrm>
          <a:prstGeom prst="rect">
            <a:avLst/>
          </a:prstGeom>
        </p:spPr>
        <p:txBody>
          <a:bodyPr wrap="square">
            <a:spAutoFit/>
          </a:bodyPr>
          <a:lstStyle/>
          <a:p>
            <a:pPr algn="just"/>
            <a:r>
              <a:rPr lang="tr-TR" sz="1600" b="1" dirty="0" smtClean="0"/>
              <a:t>Teröre Karşı Mücadele ve Korunmak için Öneriler</a:t>
            </a:r>
          </a:p>
          <a:p>
            <a:pPr algn="just"/>
            <a:endParaRPr lang="tr-TR" sz="1600" b="1" dirty="0" smtClean="0"/>
          </a:p>
          <a:p>
            <a:r>
              <a:rPr lang="tr-TR" sz="1600" b="1" dirty="0" smtClean="0"/>
              <a:t>Topluma ve Okullara Yönelik Öneriler</a:t>
            </a:r>
          </a:p>
          <a:p>
            <a:r>
              <a:rPr lang="tr-TR" sz="1600" dirty="0" smtClean="0"/>
              <a:t> </a:t>
            </a:r>
          </a:p>
          <a:p>
            <a:pPr algn="just"/>
            <a:r>
              <a:rPr lang="tr-TR" sz="1600" dirty="0" smtClean="0"/>
              <a:t>Travmatik yaşantının türü örneğin bir kriz durumu ise okul yöneticilerinden ebeveyn ya da çocuğun bakımından sorumlu kişilerin ev ortamlarına kadar geniş bir kesimin müdahil olmasını gerektirmekte ve önleme ve müdahalede farklılıklar ortaya çıkmaktadır. Uygulayıcıların travmatik olayın türüne göre müdahale planı ve dâhil olacak kişileri saptaması gerekmektedir.</a:t>
            </a:r>
          </a:p>
          <a:p>
            <a:pPr algn="just"/>
            <a:r>
              <a:rPr lang="tr-TR" sz="1600" dirty="0" smtClean="0"/>
              <a:t> </a:t>
            </a:r>
          </a:p>
          <a:p>
            <a:pPr algn="just"/>
            <a:r>
              <a:rPr lang="tr-TR" sz="1600" dirty="0" smtClean="0"/>
              <a:t>Felaket ve kitlesel şiddete yönelik özellikle erken ve orta dönemde önerilen beş müdahale ilkesi bilhassa halk sağlığından sorumlu olan ve acil durumu yönetenlere yönelik olmak üzere şu şekilde ifade edilmiştir:</a:t>
            </a:r>
          </a:p>
          <a:p>
            <a:pPr algn="just"/>
            <a:endParaRPr lang="tr-TR" sz="1600" dirty="0" smtClean="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4770537"/>
          </a:xfrm>
          <a:prstGeom prst="rect">
            <a:avLst/>
          </a:prstGeom>
        </p:spPr>
        <p:txBody>
          <a:bodyPr wrap="square">
            <a:spAutoFit/>
          </a:bodyPr>
          <a:lstStyle/>
          <a:p>
            <a:pPr algn="just"/>
            <a:r>
              <a:rPr lang="tr-TR" sz="1600" b="1" dirty="0" smtClean="0"/>
              <a:t>Teröre Karşı Mücadele ve Korunmak için Öneriler</a:t>
            </a:r>
          </a:p>
          <a:p>
            <a:pPr algn="just"/>
            <a:endParaRPr lang="tr-TR" sz="1600" b="1" dirty="0" smtClean="0"/>
          </a:p>
          <a:p>
            <a:r>
              <a:rPr lang="tr-TR" sz="1600" b="1" dirty="0" smtClean="0"/>
              <a:t>Topluma ve Okullara Yönelik Öneriler</a:t>
            </a:r>
          </a:p>
          <a:p>
            <a:r>
              <a:rPr lang="tr-TR" sz="1600" dirty="0" smtClean="0"/>
              <a:t> </a:t>
            </a:r>
            <a:endParaRPr lang="tr-TR" sz="1600" dirty="0" smtClean="0"/>
          </a:p>
          <a:p>
            <a:r>
              <a:rPr lang="tr-TR" sz="1600" b="1" i="1" dirty="0" smtClean="0"/>
              <a:t>Güvenlik </a:t>
            </a:r>
            <a:r>
              <a:rPr lang="tr-TR" sz="1600" b="1" i="1" dirty="0" smtClean="0"/>
              <a:t>duygusunu destekleme</a:t>
            </a:r>
            <a:r>
              <a:rPr lang="tr-TR" sz="1600" b="1" dirty="0" smtClean="0"/>
              <a:t>: </a:t>
            </a:r>
            <a:r>
              <a:rPr lang="tr-TR" sz="1600" dirty="0" smtClean="0"/>
              <a:t>Güvenliği sağlama sosyal sistem yaklaşımına göre yapılmalıdır. Sosyal destek en büyük olumlu etki-ye sahip olsa da geniş çaplı toplumsal travmalarda tersi etkiler söz konusu olabilir. Toplu travma (kitlesel şiddet ya da felaket) hakkında bilgiler yeter-siz olduğunda söylenti ya da korkutucu hikâyeler yayılabilir. Bu tür </a:t>
            </a:r>
            <a:r>
              <a:rPr lang="tr-TR" sz="1600" dirty="0" smtClean="0"/>
              <a:t>söylentiler</a:t>
            </a:r>
            <a:r>
              <a:rPr lang="tr-TR" sz="1600" dirty="0" smtClean="0"/>
              <a:t>, kötü haberler tehdit algısının artmasına neden olarak güvenlik duygusunun geri kazanılmasını engelleyecektir</a:t>
            </a:r>
            <a:r>
              <a:rPr lang="tr-TR" sz="1600" dirty="0" smtClean="0"/>
              <a:t>.</a:t>
            </a:r>
          </a:p>
          <a:p>
            <a:endParaRPr lang="tr-TR" sz="1600" dirty="0" smtClean="0"/>
          </a:p>
          <a:p>
            <a:pPr lvl="0"/>
            <a:r>
              <a:rPr lang="tr-TR" sz="1600" b="1" i="1" dirty="0" smtClean="0"/>
              <a:t>Sükûneti destekleme: </a:t>
            </a:r>
            <a:r>
              <a:rPr lang="tr-TR" sz="1600" dirty="0" smtClean="0"/>
              <a:t>Kitlesel travmaya maruz kalmak, duygusal</a:t>
            </a:r>
            <a:r>
              <a:rPr lang="tr-TR" sz="1600" i="1" dirty="0" smtClean="0"/>
              <a:t> </a:t>
            </a:r>
            <a:r>
              <a:rPr lang="tr-TR" sz="1600" dirty="0" smtClean="0"/>
              <a:t>tepki düzeyini arttır. Normal yaşam ritmini etkileyecek düzeyde duygusal tepkiler ilerleyen dönemde daha ciddi sonuçlar doğurabilir. Bir durum tehdit edici olarak algılandığında nötr uyaranlara karşı da benzer tepkiler verilebilir, başlangıçta bu durum uyuma dönük görünse de kaçınılan uyaranların sayısı arttıkça bireylerin ve ailelerin işlevlerini olumsuz etkileyebilir. Erken müdahale bu açıdan önemlidir.</a:t>
            </a:r>
          </a:p>
          <a:p>
            <a:endParaRPr lang="tr-TR" sz="1600" dirty="0" smtClean="0"/>
          </a:p>
          <a:p>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3862596"/>
          </a:xfrm>
          <a:prstGeom prst="rect">
            <a:avLst/>
          </a:prstGeom>
        </p:spPr>
        <p:txBody>
          <a:bodyPr wrap="square">
            <a:spAutoFit/>
          </a:bodyPr>
          <a:lstStyle/>
          <a:p>
            <a:pPr algn="just"/>
            <a:r>
              <a:rPr lang="tr-TR" sz="1600" b="1" dirty="0" smtClean="0"/>
              <a:t>Teröre Karşı Mücadele ve Korunmak için Öneriler</a:t>
            </a:r>
          </a:p>
          <a:p>
            <a:pPr algn="just"/>
            <a:endParaRPr lang="tr-TR" sz="1600" b="1" dirty="0" smtClean="0"/>
          </a:p>
          <a:p>
            <a:r>
              <a:rPr lang="tr-TR" sz="1600" b="1" dirty="0" smtClean="0"/>
              <a:t>Topluma ve Okullara Yönelik Öneriler</a:t>
            </a:r>
          </a:p>
          <a:p>
            <a:r>
              <a:rPr lang="tr-TR" sz="1600" dirty="0" smtClean="0"/>
              <a:t> </a:t>
            </a:r>
            <a:endParaRPr lang="tr-TR" sz="1600" dirty="0" smtClean="0"/>
          </a:p>
          <a:p>
            <a:pPr lvl="0" algn="just"/>
            <a:r>
              <a:rPr lang="tr-TR" sz="1500" b="1" i="1" dirty="0" smtClean="0"/>
              <a:t>Öz ve kolektif yeterlilik duygusunu geliştirme: </a:t>
            </a:r>
            <a:r>
              <a:rPr lang="tr-TR" sz="1500" dirty="0" smtClean="0"/>
              <a:t>Çocuk ve ergenlere travmatik durumlarla karşılaştıklarında kullanacakları duygusal düzenleme becerilerinin öğretilmesi etkilidir.</a:t>
            </a:r>
          </a:p>
          <a:p>
            <a:pPr algn="just"/>
            <a:r>
              <a:rPr lang="tr-TR" sz="1500" i="1" dirty="0" smtClean="0"/>
              <a:t> </a:t>
            </a:r>
            <a:endParaRPr lang="tr-TR" sz="1500" dirty="0" smtClean="0"/>
          </a:p>
          <a:p>
            <a:pPr lvl="0" algn="just"/>
            <a:r>
              <a:rPr lang="tr-TR" sz="1500" b="1" i="1" dirty="0" smtClean="0"/>
              <a:t>Bağlılığı teşvik etme: </a:t>
            </a:r>
            <a:r>
              <a:rPr lang="tr-TR" sz="1500" dirty="0" smtClean="0"/>
              <a:t>Sosyal bağlılık felakete verilecek tepkilere karşı</a:t>
            </a:r>
            <a:r>
              <a:rPr lang="tr-TR" sz="1500" i="1" dirty="0" smtClean="0"/>
              <a:t> </a:t>
            </a:r>
            <a:r>
              <a:rPr lang="tr-TR" sz="1500" dirty="0" smtClean="0"/>
              <a:t>hazırlıklı olmayı sağlar. Kaynaklara nasıl ulaşılabileceği, kaynakların güvenliği (su ve gıda) gibi konularda bilgi edinmeyi kolaylaştıracağı gibi pratik problem çözme, duygusal anlayış ve kabul, travmatik deneyimleri paylaşma, tepkileri normalleştirme ve baş etme gibi bilgileri de edinmeyi sağlar.</a:t>
            </a:r>
          </a:p>
          <a:p>
            <a:pPr algn="just"/>
            <a:r>
              <a:rPr lang="tr-TR" sz="1500" i="1" dirty="0" smtClean="0"/>
              <a:t> </a:t>
            </a:r>
            <a:endParaRPr lang="tr-TR" sz="1500" dirty="0" smtClean="0"/>
          </a:p>
          <a:p>
            <a:pPr lvl="0" algn="just"/>
            <a:r>
              <a:rPr lang="tr-TR" sz="1500" b="1" i="1" dirty="0" smtClean="0"/>
              <a:t>Umudu yükseltme: </a:t>
            </a:r>
            <a:r>
              <a:rPr lang="tr-TR" sz="1500" dirty="0" smtClean="0"/>
              <a:t>Umut pek çok müdahale stratejisi aracılığıyla</a:t>
            </a:r>
            <a:r>
              <a:rPr lang="tr-TR" sz="1500" i="1" dirty="0" smtClean="0"/>
              <a:t> </a:t>
            </a:r>
            <a:r>
              <a:rPr lang="tr-TR" sz="1500" dirty="0" smtClean="0"/>
              <a:t>artırılabilir. Toplum düzeyinde müdahaleler bireysel müdahalelerden daha etkili olabilir çünkü problem yüzlerce kişi için ortaktır ve bu türden </a:t>
            </a:r>
            <a:r>
              <a:rPr lang="tr-TR" sz="1500" dirty="0" smtClean="0"/>
              <a:t>etkinlikler </a:t>
            </a:r>
            <a:r>
              <a:rPr lang="tr-TR" sz="1500" dirty="0" smtClean="0"/>
              <a:t>(diğerlerine yardım etme gibi) umudun artmasına katkıda bulunur.</a:t>
            </a:r>
            <a:endParaRPr lang="tr-TR" sz="1500" dirty="0" smtClean="0"/>
          </a:p>
          <a:p>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4031873"/>
          </a:xfrm>
          <a:prstGeom prst="rect">
            <a:avLst/>
          </a:prstGeom>
        </p:spPr>
        <p:txBody>
          <a:bodyPr wrap="square">
            <a:spAutoFit/>
          </a:bodyPr>
          <a:lstStyle/>
          <a:p>
            <a:pPr algn="just"/>
            <a:r>
              <a:rPr lang="tr-TR" sz="1600" b="1" dirty="0" smtClean="0"/>
              <a:t>Teröre Karşı Mücadele ve Korunmak için </a:t>
            </a:r>
            <a:r>
              <a:rPr lang="tr-TR" sz="1600" b="1" dirty="0" smtClean="0"/>
              <a:t>Öneriler</a:t>
            </a:r>
          </a:p>
          <a:p>
            <a:pPr algn="just"/>
            <a:endParaRPr lang="tr-TR" sz="1600" b="1" dirty="0" smtClean="0"/>
          </a:p>
          <a:p>
            <a:r>
              <a:rPr lang="tr-TR" sz="1600" b="1" dirty="0" smtClean="0"/>
              <a:t>Okul Yöneticileri ve Öğretmenlere Yönelik Öneriler</a:t>
            </a:r>
          </a:p>
          <a:p>
            <a:r>
              <a:rPr lang="tr-TR" sz="1600" dirty="0" smtClean="0"/>
              <a:t> </a:t>
            </a:r>
          </a:p>
          <a:p>
            <a:r>
              <a:rPr lang="tr-TR" sz="1600" dirty="0" smtClean="0"/>
              <a:t>1- Olay esnasında çocuklar okulda öğretmenlerin bakımı altında olabilir. Çocuğun güvenliğinden birinci derecede sorumlu olduklarının farkında olmaları gerekir.</a:t>
            </a:r>
          </a:p>
          <a:p>
            <a:r>
              <a:rPr lang="tr-TR" sz="1600" dirty="0" smtClean="0"/>
              <a:t> </a:t>
            </a:r>
          </a:p>
          <a:p>
            <a:r>
              <a:rPr lang="tr-TR" sz="1600" dirty="0" smtClean="0"/>
              <a:t>2- Terör saldırısının mahiyeti ve etkileri eylemin türüne göre farklılaşabilir. Yani yaygın etki oluşturan, büyük kitleleri doğrudan etkileyen bir saldırı olabileceği gibi, kullanılan yönteme göre etkileri daha sınırlı olabilir. Her bir durum için okul çapında planlar hazır olmalıdır.</a:t>
            </a:r>
          </a:p>
          <a:p>
            <a:r>
              <a:rPr lang="tr-TR" sz="1600" dirty="0" smtClean="0"/>
              <a:t> </a:t>
            </a:r>
          </a:p>
          <a:p>
            <a:r>
              <a:rPr lang="tr-TR" sz="1600" dirty="0" smtClean="0"/>
              <a:t>3- Tehlikenin sürüp sürmediğine bağlı olarak önlem ya da eylem gerçekleştirilebilmesi için doğru bir kaynaktan bilgi almak gerekir.</a:t>
            </a:r>
          </a:p>
          <a:p>
            <a:r>
              <a:rPr lang="tr-TR" sz="1600" dirty="0" smtClean="0"/>
              <a:t> </a:t>
            </a:r>
          </a:p>
          <a:p>
            <a:r>
              <a:rPr lang="tr-TR" sz="1600" dirty="0" smtClean="0"/>
              <a:t>4- Okuldaki yaş gruplarına göre bakım ihtiyacı değişebilir.</a:t>
            </a:r>
          </a:p>
          <a:p>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4524315"/>
          </a:xfrm>
          <a:prstGeom prst="rect">
            <a:avLst/>
          </a:prstGeom>
        </p:spPr>
        <p:txBody>
          <a:bodyPr wrap="square">
            <a:spAutoFit/>
          </a:bodyPr>
          <a:lstStyle/>
          <a:p>
            <a:pPr algn="just"/>
            <a:r>
              <a:rPr lang="tr-TR" sz="1600" b="1" dirty="0" smtClean="0"/>
              <a:t>Teröre Karşı Mücadele ve Korunmak için </a:t>
            </a:r>
            <a:r>
              <a:rPr lang="tr-TR" sz="1600" b="1" dirty="0" smtClean="0"/>
              <a:t>Öneriler</a:t>
            </a:r>
          </a:p>
          <a:p>
            <a:pPr algn="just"/>
            <a:endParaRPr lang="tr-TR" sz="1600" b="1" dirty="0" smtClean="0"/>
          </a:p>
          <a:p>
            <a:r>
              <a:rPr lang="tr-TR" sz="1600" b="1" dirty="0" smtClean="0"/>
              <a:t>Okul Yöneticileri ve Öğretmenlere Yönelik Öneriler</a:t>
            </a:r>
          </a:p>
          <a:p>
            <a:r>
              <a:rPr lang="tr-TR" sz="1600" dirty="0" smtClean="0"/>
              <a:t> </a:t>
            </a:r>
          </a:p>
          <a:p>
            <a:r>
              <a:rPr lang="tr-TR" sz="1600" dirty="0" smtClean="0"/>
              <a:t>5- Terör saldırısından doğrudan okul etkilendiyse, olayla ilgili bilgi, belge ve görsellerin -varsa yaralı, can kaybı, hasar okuldaki hiçbir görevli ya da öğrenci tarafından yazılı ya da görsel basın ya da sosyal medya aracılığıyla paylaşılmaması gerekir (Bu konuda önleyici eğitim verilmesi gerekir.). Tüm bilgiler sadece yetkililer ya da yetkilendirilmiş kişilerle paylaşılmalıdır.</a:t>
            </a:r>
          </a:p>
          <a:p>
            <a:r>
              <a:rPr lang="tr-TR" sz="1600" dirty="0" smtClean="0"/>
              <a:t> </a:t>
            </a:r>
          </a:p>
          <a:p>
            <a:r>
              <a:rPr lang="tr-TR" sz="1600" dirty="0" smtClean="0"/>
              <a:t>6- Yetkililerin dışında olayın kendisi ve etkisiyle ilgili bilgi </a:t>
            </a:r>
            <a:r>
              <a:rPr lang="tr-TR" sz="1600" dirty="0" smtClean="0"/>
              <a:t>paylaşılmamalıdır</a:t>
            </a:r>
            <a:r>
              <a:rPr lang="tr-TR" sz="1600" dirty="0" smtClean="0"/>
              <a:t>. Aksi durum, çocuklar, aileleri ile bir araya gelene kadar paniğin artmasına neden olur ayrıca tehdidin sürdüğü durumlarda teröristlerin faydalanacağı bilgi anlamına gelir.</a:t>
            </a:r>
          </a:p>
          <a:p>
            <a:r>
              <a:rPr lang="tr-TR" sz="1600" dirty="0" smtClean="0"/>
              <a:t> </a:t>
            </a:r>
          </a:p>
          <a:p>
            <a:r>
              <a:rPr lang="tr-TR" sz="1600" dirty="0" smtClean="0"/>
              <a:t>7- Rehin alma gibi terörist eylemler söz konusuysa yetkililer ya da onların izni dışında hiç kimse teröristlerle pazarlık gibi bir çaba içine </a:t>
            </a:r>
            <a:r>
              <a:rPr lang="tr-TR" sz="1600" dirty="0" smtClean="0"/>
              <a:t>girmemelidir</a:t>
            </a:r>
            <a:r>
              <a:rPr lang="tr-TR" sz="1600" dirty="0" smtClean="0"/>
              <a:t>. Bunun uzmanlık gerektiren ve sonuçları açısından çok riskli bir süreç olduğu unutulmamalıdır.</a:t>
            </a:r>
          </a:p>
          <a:p>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sp>
        <p:nvSpPr>
          <p:cNvPr id="6" name="Dikdörtgen 5"/>
          <p:cNvSpPr/>
          <p:nvPr/>
        </p:nvSpPr>
        <p:spPr>
          <a:xfrm>
            <a:off x="1098425" y="843558"/>
            <a:ext cx="7616979" cy="2554545"/>
          </a:xfrm>
          <a:prstGeom prst="rect">
            <a:avLst/>
          </a:prstGeom>
        </p:spPr>
        <p:txBody>
          <a:bodyPr wrap="square">
            <a:spAutoFit/>
          </a:bodyPr>
          <a:lstStyle/>
          <a:p>
            <a:pPr algn="just"/>
            <a:r>
              <a:rPr lang="tr-TR" sz="1600" b="1" dirty="0" smtClean="0"/>
              <a:t>Teröre Karşı Mücadele ve Korunmak için </a:t>
            </a:r>
            <a:r>
              <a:rPr lang="tr-TR" sz="1600" b="1" dirty="0" smtClean="0"/>
              <a:t>Öneriler</a:t>
            </a:r>
          </a:p>
          <a:p>
            <a:pPr algn="just"/>
            <a:endParaRPr lang="tr-TR" sz="1600" b="1" dirty="0" smtClean="0"/>
          </a:p>
          <a:p>
            <a:r>
              <a:rPr lang="tr-TR" sz="1600" b="1" dirty="0" smtClean="0"/>
              <a:t>Okul Yöneticileri ve Öğretmenlere Yönelik Öneriler</a:t>
            </a:r>
          </a:p>
          <a:p>
            <a:r>
              <a:rPr lang="tr-TR" sz="1600" dirty="0" smtClean="0"/>
              <a:t> </a:t>
            </a:r>
          </a:p>
          <a:p>
            <a:r>
              <a:rPr lang="tr-TR" sz="1600" dirty="0" smtClean="0"/>
              <a:t>8- Tehdit geçer geçmez, çocuklar aileleriyle en kısa sürede bir araya getirilmelidir. Çocuklar için ailenin son derece destekleyici ve güven verici olduğu unutulmamalıdır.</a:t>
            </a:r>
          </a:p>
          <a:p>
            <a:r>
              <a:rPr lang="tr-TR" sz="1600" dirty="0" smtClean="0"/>
              <a:t> </a:t>
            </a:r>
          </a:p>
          <a:p>
            <a:r>
              <a:rPr lang="tr-TR" sz="1600" dirty="0" smtClean="0"/>
              <a:t>9- Tehdidin sürdüğü durumlarda çocukların güvende kalmak ve ne yapacaklarına ilişkin bilgi sahibi olmaları için bu tür olaylardan önce </a:t>
            </a:r>
            <a:r>
              <a:rPr lang="tr-TR" sz="1600" dirty="0" smtClean="0"/>
              <a:t>psikoeğitim </a:t>
            </a:r>
            <a:r>
              <a:rPr lang="tr-TR" sz="1600" dirty="0" smtClean="0"/>
              <a:t>programları almış olmaları gerekir.</a:t>
            </a:r>
          </a:p>
          <a:p>
            <a:pPr algn="just"/>
            <a:r>
              <a:rPr lang="tr-TR" sz="1600" dirty="0" smtClean="0"/>
              <a:t> </a:t>
            </a:r>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TERÖR TRAVMASI 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57422" y="1643056"/>
            <a:ext cx="5475458" cy="33799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 xmlns:p14="http://schemas.microsoft.com/office/powerpoint/2010/main"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TERÖR TRAVMASI VE ÖNLENMESİ</a:t>
            </a:r>
          </a:p>
        </p:txBody>
      </p:sp>
      <p:sp>
        <p:nvSpPr>
          <p:cNvPr id="6" name="Dikdörtgen 5"/>
          <p:cNvSpPr/>
          <p:nvPr/>
        </p:nvSpPr>
        <p:spPr>
          <a:xfrm>
            <a:off x="1214414" y="1142990"/>
            <a:ext cx="3214710" cy="2308324"/>
          </a:xfrm>
          <a:prstGeom prst="rect">
            <a:avLst/>
          </a:prstGeom>
        </p:spPr>
        <p:txBody>
          <a:bodyPr wrap="square">
            <a:spAutoFit/>
          </a:bodyPr>
          <a:lstStyle/>
          <a:p>
            <a:r>
              <a:rPr lang="tr-TR" dirty="0" smtClean="0"/>
              <a:t>Terör, insan eliyle oluşturulan felaketlerden biridir. Ancak kasıtlıdır yani failleri, kurbanları, etkisi, amaçları ve yaygınlığı açısından, hem etkisinin ağırlığı hem bu etkinin oluşmasındaki bahsedilen kasıt bakımından diğerlerinden ayrılır.</a:t>
            </a:r>
          </a:p>
        </p:txBody>
      </p:sp>
      <p:pic>
        <p:nvPicPr>
          <p:cNvPr id="2050" name="Picture 2" descr="C:\Users\dell\Desktop\images.png"/>
          <p:cNvPicPr>
            <a:picLocks noChangeAspect="1" noChangeArrowheads="1"/>
          </p:cNvPicPr>
          <p:nvPr/>
        </p:nvPicPr>
        <p:blipFill>
          <a:blip r:embed="rId2"/>
          <a:srcRect/>
          <a:stretch>
            <a:fillRect/>
          </a:stretch>
        </p:blipFill>
        <p:spPr bwMode="auto">
          <a:xfrm>
            <a:off x="5214942" y="1285866"/>
            <a:ext cx="3222650" cy="2144527"/>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3948</TotalTime>
  <Words>870</Words>
  <Application>Microsoft Office PowerPoint</Application>
  <PresentationFormat>Ekran Gösterisi (16:9)</PresentationFormat>
  <Paragraphs>243</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212</cp:revision>
  <dcterms:created xsi:type="dcterms:W3CDTF">2017-11-01T05:55:49Z</dcterms:created>
  <dcterms:modified xsi:type="dcterms:W3CDTF">2021-10-18T11:06:00Z</dcterms:modified>
</cp:coreProperties>
</file>