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921" r:id="rId1"/>
  </p:sldMasterIdLst>
  <p:notesMasterIdLst>
    <p:notesMasterId r:id="rId17"/>
  </p:notesMasterIdLst>
  <p:sldIdLst>
    <p:sldId id="349" r:id="rId2"/>
    <p:sldId id="366" r:id="rId3"/>
    <p:sldId id="367" r:id="rId4"/>
    <p:sldId id="368" r:id="rId5"/>
    <p:sldId id="369" r:id="rId6"/>
    <p:sldId id="370" r:id="rId7"/>
    <p:sldId id="371" r:id="rId8"/>
    <p:sldId id="372" r:id="rId9"/>
    <p:sldId id="344" r:id="rId10"/>
    <p:sldId id="376" r:id="rId11"/>
    <p:sldId id="377" r:id="rId12"/>
    <p:sldId id="382" r:id="rId13"/>
    <p:sldId id="383" r:id="rId14"/>
    <p:sldId id="384" r:id="rId15"/>
    <p:sldId id="385" r:id="rId16"/>
  </p:sldIdLst>
  <p:sldSz cx="9144000" cy="5143500" type="screen16x9"/>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000" autoAdjust="0"/>
    <p:restoredTop sz="99227" autoAdjust="0"/>
  </p:normalViewPr>
  <p:slideViewPr>
    <p:cSldViewPr>
      <p:cViewPr>
        <p:scale>
          <a:sx n="97" d="100"/>
          <a:sy n="97" d="100"/>
        </p:scale>
        <p:origin x="-630" y="-96"/>
      </p:cViewPr>
      <p:guideLst>
        <p:guide orient="horz" pos="162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401D56A-2268-4FC7-869F-5F68448B0758}" type="datetimeFigureOut">
              <a:rPr lang="tr-TR" smtClean="0"/>
              <a:pPr/>
              <a:t>18.10.2021</a:t>
            </a:fld>
            <a:endParaRPr lang="tr-TR"/>
          </a:p>
        </p:txBody>
      </p:sp>
      <p:sp>
        <p:nvSpPr>
          <p:cNvPr id="4" name="3 Slayt Görüntüsü Yer Tutucusu"/>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A48A43A-DD01-4D04-BA66-6E23ECEF2EE9}" type="slidenum">
              <a:rPr lang="tr-TR" smtClean="0"/>
              <a:pPr/>
              <a:t>‹#›</a:t>
            </a:fld>
            <a:endParaRPr lang="tr-TR"/>
          </a:p>
        </p:txBody>
      </p:sp>
    </p:spTree>
    <p:extLst>
      <p:ext uri="{BB962C8B-B14F-4D97-AF65-F5344CB8AC3E}">
        <p14:creationId xmlns:p14="http://schemas.microsoft.com/office/powerpoint/2010/main" xmlns="" val="13862950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14" name="Başlık 13"/>
          <p:cNvSpPr>
            <a:spLocks noGrp="1"/>
          </p:cNvSpPr>
          <p:nvPr>
            <p:ph type="ctrTitle"/>
          </p:nvPr>
        </p:nvSpPr>
        <p:spPr>
          <a:xfrm>
            <a:off x="1432560" y="269923"/>
            <a:ext cx="7406640" cy="1104138"/>
          </a:xfrm>
        </p:spPr>
        <p:txBody>
          <a:bodyPr anchor="b"/>
          <a:lstStyle>
            <a:lvl1pPr algn="l">
              <a:defRPr/>
            </a:lvl1pPr>
            <a:extLst/>
          </a:lstStyle>
          <a:p>
            <a:r>
              <a:rPr kumimoji="0" lang="tr-TR" smtClean="0"/>
              <a:t>Asıl başlık stili için tıklatın</a:t>
            </a:r>
            <a:endParaRPr kumimoji="0" lang="en-US"/>
          </a:p>
        </p:txBody>
      </p:sp>
      <p:sp>
        <p:nvSpPr>
          <p:cNvPr id="22" name="Alt Başlık 21"/>
          <p:cNvSpPr>
            <a:spLocks noGrp="1"/>
          </p:cNvSpPr>
          <p:nvPr>
            <p:ph type="subTitle" idx="1"/>
          </p:nvPr>
        </p:nvSpPr>
        <p:spPr>
          <a:xfrm>
            <a:off x="1432560" y="1387548"/>
            <a:ext cx="7406640" cy="131445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sp>
        <p:nvSpPr>
          <p:cNvPr id="7" name="Veri Yer Tutucusu 6"/>
          <p:cNvSpPr>
            <a:spLocks noGrp="1"/>
          </p:cNvSpPr>
          <p:nvPr>
            <p:ph type="dt" sz="half" idx="10"/>
          </p:nvPr>
        </p:nvSpPr>
        <p:spPr/>
        <p:txBody>
          <a:bodyPr/>
          <a:lstStyle>
            <a:extLst/>
          </a:lstStyle>
          <a:p>
            <a:fld id="{38045DEC-3EC0-40A1-9D8E-1AEAFA43B4C9}" type="datetime1">
              <a:rPr lang="tr-TR" smtClean="0"/>
              <a:pPr/>
              <a:t>18.10.2021</a:t>
            </a:fld>
            <a:endParaRPr lang="tr-TR"/>
          </a:p>
        </p:txBody>
      </p:sp>
      <p:sp>
        <p:nvSpPr>
          <p:cNvPr id="20" name="Altbilgi Yer Tutucusu 19"/>
          <p:cNvSpPr>
            <a:spLocks noGrp="1"/>
          </p:cNvSpPr>
          <p:nvPr>
            <p:ph type="ftr" sz="quarter" idx="11"/>
          </p:nvPr>
        </p:nvSpPr>
        <p:spPr/>
        <p:txBody>
          <a:bodyPr/>
          <a:lstStyle>
            <a:extLst/>
          </a:lstStyle>
          <a:p>
            <a:r>
              <a:rPr lang="tr-TR" smtClean="0"/>
              <a:t>www.rehberlikservisim.com</a:t>
            </a:r>
            <a:endParaRPr lang="tr-TR"/>
          </a:p>
        </p:txBody>
      </p:sp>
      <p:sp>
        <p:nvSpPr>
          <p:cNvPr id="10" name="Slayt Numarası Yer Tutucusu 9"/>
          <p:cNvSpPr>
            <a:spLocks noGrp="1"/>
          </p:cNvSpPr>
          <p:nvPr>
            <p:ph type="sldNum" sz="quarter" idx="12"/>
          </p:nvPr>
        </p:nvSpPr>
        <p:spPr/>
        <p:txBody>
          <a:bodyPr/>
          <a:lstStyle>
            <a:extLst/>
          </a:lstStyle>
          <a:p>
            <a:fld id="{A9E12E18-8884-4BB9-8948-A832E9E47FF1}" type="slidenum">
              <a:rPr lang="tr-TR" smtClean="0"/>
              <a:pPr/>
              <a:t>‹#›</a:t>
            </a:fld>
            <a:endParaRPr lang="tr-TR"/>
          </a:p>
        </p:txBody>
      </p:sp>
      <p:sp>
        <p:nvSpPr>
          <p:cNvPr id="8" name="Oval 7"/>
          <p:cNvSpPr/>
          <p:nvPr/>
        </p:nvSpPr>
        <p:spPr>
          <a:xfrm>
            <a:off x="921433" y="1060352"/>
            <a:ext cx="210312" cy="157734"/>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008762"/>
            <a:ext cx="64008" cy="48006"/>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extLs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extLst/>
          </a:lstStyle>
          <a:p>
            <a:fld id="{2EE48C07-97EA-4BE5-BE45-99815D3AAA9A}" type="datetime1">
              <a:rPr lang="tr-TR" smtClean="0"/>
              <a:pPr/>
              <a:t>18.10.2021</a:t>
            </a:fld>
            <a:endParaRPr lang="tr-TR"/>
          </a:p>
        </p:txBody>
      </p:sp>
      <p:sp>
        <p:nvSpPr>
          <p:cNvPr id="5" name="Altbilgi Yer Tutucusu 4"/>
          <p:cNvSpPr>
            <a:spLocks noGrp="1"/>
          </p:cNvSpPr>
          <p:nvPr>
            <p:ph type="ftr" sz="quarter" idx="11"/>
          </p:nvPr>
        </p:nvSpPr>
        <p:spPr/>
        <p:txBody>
          <a:bodyPr/>
          <a:lstStyle>
            <a:extLst/>
          </a:lstStyle>
          <a:p>
            <a:r>
              <a:rPr lang="tr-TR" smtClean="0"/>
              <a:t>www.rehberlikservisim.com</a:t>
            </a:r>
            <a:endParaRPr lang="tr-TR"/>
          </a:p>
        </p:txBody>
      </p:sp>
      <p:sp>
        <p:nvSpPr>
          <p:cNvPr id="6" name="Slayt Numarası Yer Tutucusu 5"/>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858000" y="205980"/>
            <a:ext cx="1828800" cy="4388644"/>
          </a:xfrm>
        </p:spPr>
        <p:txBody>
          <a:bodyPr vert="eaVert"/>
          <a:lstStyle>
            <a:extLs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1143000" y="205980"/>
            <a:ext cx="5562600" cy="4388644"/>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extLst/>
          </a:lstStyle>
          <a:p>
            <a:fld id="{1599688F-A6DF-44A2-A18F-F729C09A5FFD}" type="datetime1">
              <a:rPr lang="tr-TR" smtClean="0"/>
              <a:pPr/>
              <a:t>18.10.2021</a:t>
            </a:fld>
            <a:endParaRPr lang="tr-TR"/>
          </a:p>
        </p:txBody>
      </p:sp>
      <p:sp>
        <p:nvSpPr>
          <p:cNvPr id="5" name="Altbilgi Yer Tutucusu 4"/>
          <p:cNvSpPr>
            <a:spLocks noGrp="1"/>
          </p:cNvSpPr>
          <p:nvPr>
            <p:ph type="ftr" sz="quarter" idx="11"/>
          </p:nvPr>
        </p:nvSpPr>
        <p:spPr/>
        <p:txBody>
          <a:bodyPr/>
          <a:lstStyle>
            <a:extLst/>
          </a:lstStyle>
          <a:p>
            <a:r>
              <a:rPr lang="tr-TR" smtClean="0"/>
              <a:t>www.rehberlikservisim.com</a:t>
            </a:r>
            <a:endParaRPr lang="tr-TR"/>
          </a:p>
        </p:txBody>
      </p:sp>
      <p:sp>
        <p:nvSpPr>
          <p:cNvPr id="6" name="Slayt Numarası Yer Tutucusu 5"/>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954625034"/>
      </p:ext>
    </p:extLst>
  </p:cSld>
  <p:clrMapOvr>
    <a:masterClrMapping/>
  </p:clrMapOvr>
  <mc:AlternateContent xmlns:mc="http://schemas.openxmlformats.org/markup-compatibility/2006">
    <mc:Choice xmlns:p14="http://schemas.microsoft.com/office/powerpoint/2010/main" xmlns="" Requires="p14">
      <p:transition p14:dur="100">
        <p:cut/>
      </p:transition>
    </mc:Choice>
    <mc:Fallback>
      <p:transition>
        <p:cu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extLst/>
          </a:lstStyle>
          <a:p>
            <a:r>
              <a:rPr kumimoji="0" lang="tr-TR" smtClean="0"/>
              <a:t>Asıl başlık stili için tıklatın</a:t>
            </a:r>
            <a:endParaRPr kumimoji="0" lang="en-US"/>
          </a:p>
        </p:txBody>
      </p:sp>
      <p:sp>
        <p:nvSpPr>
          <p:cNvPr id="3" name="İçerik Yer Tutucusu 2"/>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extLst/>
          </a:lstStyle>
          <a:p>
            <a:fld id="{B5DAFEC4-80CB-4FD5-A318-12BCFECB82CF}" type="datetime1">
              <a:rPr lang="tr-TR" smtClean="0"/>
              <a:pPr/>
              <a:t>18.10.2021</a:t>
            </a:fld>
            <a:endParaRPr lang="tr-TR"/>
          </a:p>
        </p:txBody>
      </p:sp>
      <p:sp>
        <p:nvSpPr>
          <p:cNvPr id="5" name="Altbilgi Yer Tutucusu 4"/>
          <p:cNvSpPr>
            <a:spLocks noGrp="1"/>
          </p:cNvSpPr>
          <p:nvPr>
            <p:ph type="ftr" sz="quarter" idx="11"/>
          </p:nvPr>
        </p:nvSpPr>
        <p:spPr/>
        <p:txBody>
          <a:bodyPr/>
          <a:lstStyle>
            <a:extLst/>
          </a:lstStyle>
          <a:p>
            <a:r>
              <a:rPr lang="tr-TR" smtClean="0"/>
              <a:t>www.rehberlikservisim.com</a:t>
            </a:r>
            <a:endParaRPr lang="tr-TR"/>
          </a:p>
        </p:txBody>
      </p:sp>
      <p:sp>
        <p:nvSpPr>
          <p:cNvPr id="6" name="Slayt Numarası Yer Tutucusu 5"/>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Dikdörtgen 6"/>
          <p:cNvSpPr/>
          <p:nvPr/>
        </p:nvSpPr>
        <p:spPr>
          <a:xfrm>
            <a:off x="2282890" y="-41"/>
            <a:ext cx="6858000" cy="5143541"/>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Başlık 1"/>
          <p:cNvSpPr>
            <a:spLocks noGrp="1"/>
          </p:cNvSpPr>
          <p:nvPr>
            <p:ph type="title"/>
          </p:nvPr>
        </p:nvSpPr>
        <p:spPr>
          <a:xfrm>
            <a:off x="2578392" y="1950244"/>
            <a:ext cx="6400800" cy="1714500"/>
          </a:xfrm>
        </p:spPr>
        <p:txBody>
          <a:bodyPr anchor="t"/>
          <a:lstStyle>
            <a:lvl1pPr algn="l">
              <a:lnSpc>
                <a:spcPts val="4500"/>
              </a:lnSpc>
              <a:buNone/>
              <a:defRPr sz="4000" b="1" cap="all"/>
            </a:lvl1pPr>
            <a:extLst/>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2578392" y="800100"/>
            <a:ext cx="6400800" cy="1132284"/>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Veri Yer Tutucusu 3"/>
          <p:cNvSpPr>
            <a:spLocks noGrp="1"/>
          </p:cNvSpPr>
          <p:nvPr>
            <p:ph type="dt" sz="half" idx="10"/>
          </p:nvPr>
        </p:nvSpPr>
        <p:spPr/>
        <p:txBody>
          <a:bodyPr/>
          <a:lstStyle>
            <a:extLst/>
          </a:lstStyle>
          <a:p>
            <a:fld id="{2F08B323-91EB-43B9-840E-CC39EEE62541}" type="datetime1">
              <a:rPr lang="tr-TR" smtClean="0"/>
              <a:pPr/>
              <a:t>18.10.2021</a:t>
            </a:fld>
            <a:endParaRPr lang="tr-TR"/>
          </a:p>
        </p:txBody>
      </p:sp>
      <p:sp>
        <p:nvSpPr>
          <p:cNvPr id="5" name="Altbilgi Yer Tutucusu 4"/>
          <p:cNvSpPr>
            <a:spLocks noGrp="1"/>
          </p:cNvSpPr>
          <p:nvPr>
            <p:ph type="ftr" sz="quarter" idx="11"/>
          </p:nvPr>
        </p:nvSpPr>
        <p:spPr/>
        <p:txBody>
          <a:bodyPr/>
          <a:lstStyle>
            <a:extLst/>
          </a:lstStyle>
          <a:p>
            <a:r>
              <a:rPr lang="tr-TR" smtClean="0"/>
              <a:t>www.rehberlikservisim.com</a:t>
            </a:r>
            <a:endParaRPr lang="tr-TR"/>
          </a:p>
        </p:txBody>
      </p:sp>
      <p:sp>
        <p:nvSpPr>
          <p:cNvPr id="6" name="Slayt Numarası Yer Tutucusu 5"/>
          <p:cNvSpPr>
            <a:spLocks noGrp="1"/>
          </p:cNvSpPr>
          <p:nvPr>
            <p:ph type="sldNum" sz="quarter" idx="12"/>
          </p:nvPr>
        </p:nvSpPr>
        <p:spPr/>
        <p:txBody>
          <a:bodyPr/>
          <a:lstStyle>
            <a:extLst/>
          </a:lstStyle>
          <a:p>
            <a:fld id="{A9E12E18-8884-4BB9-8948-A832E9E47FF1}" type="slidenum">
              <a:rPr lang="tr-TR" smtClean="0"/>
              <a:pPr/>
              <a:t>‹#›</a:t>
            </a:fld>
            <a:endParaRPr lang="tr-TR"/>
          </a:p>
        </p:txBody>
      </p:sp>
      <p:sp>
        <p:nvSpPr>
          <p:cNvPr id="10" name="Dikdörtgen 9"/>
          <p:cNvSpPr/>
          <p:nvPr/>
        </p:nvSpPr>
        <p:spPr bwMode="invGray">
          <a:xfrm>
            <a:off x="2286000" y="0"/>
            <a:ext cx="76200" cy="5143541"/>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110992"/>
            <a:ext cx="210312" cy="157734"/>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059403"/>
            <a:ext cx="64008" cy="48006"/>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a:xfrm>
            <a:off x="1435608" y="205740"/>
            <a:ext cx="7498080" cy="857250"/>
          </a:xfrm>
        </p:spPr>
        <p:txBody>
          <a:bodyPr/>
          <a:lstStyle>
            <a:extLst/>
          </a:lstStyle>
          <a:p>
            <a:r>
              <a:rPr kumimoji="0" lang="tr-TR" smtClean="0"/>
              <a:t>Asıl başlık stili için tıklatın</a:t>
            </a:r>
            <a:endParaRPr kumimoji="0" lang="en-US"/>
          </a:p>
        </p:txBody>
      </p:sp>
      <p:sp>
        <p:nvSpPr>
          <p:cNvPr id="3" name="İçerik Yer Tutucusu 2"/>
          <p:cNvSpPr>
            <a:spLocks noGrp="1"/>
          </p:cNvSpPr>
          <p:nvPr>
            <p:ph sz="half" idx="1"/>
          </p:nvPr>
        </p:nvSpPr>
        <p:spPr>
          <a:xfrm>
            <a:off x="1435608" y="1143000"/>
            <a:ext cx="3657600" cy="34975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İçerik Yer Tutucusu 3"/>
          <p:cNvSpPr>
            <a:spLocks noGrp="1"/>
          </p:cNvSpPr>
          <p:nvPr>
            <p:ph sz="half" idx="2"/>
          </p:nvPr>
        </p:nvSpPr>
        <p:spPr>
          <a:xfrm>
            <a:off x="5276088" y="1143000"/>
            <a:ext cx="3657600" cy="34975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p:txBody>
          <a:bodyPr/>
          <a:lstStyle>
            <a:extLst/>
          </a:lstStyle>
          <a:p>
            <a:fld id="{D7BBB585-6AE9-436E-836B-7CB9C3F29A49}" type="datetime1">
              <a:rPr lang="tr-TR" smtClean="0"/>
              <a:pPr/>
              <a:t>18.10.2021</a:t>
            </a:fld>
            <a:endParaRPr lang="tr-TR"/>
          </a:p>
        </p:txBody>
      </p:sp>
      <p:sp>
        <p:nvSpPr>
          <p:cNvPr id="6" name="Altbilgi Yer Tutucusu 5"/>
          <p:cNvSpPr>
            <a:spLocks noGrp="1"/>
          </p:cNvSpPr>
          <p:nvPr>
            <p:ph type="ftr" sz="quarter" idx="11"/>
          </p:nvPr>
        </p:nvSpPr>
        <p:spPr/>
        <p:txBody>
          <a:bodyPr/>
          <a:lstStyle>
            <a:extLst/>
          </a:lstStyle>
          <a:p>
            <a:r>
              <a:rPr lang="tr-TR" smtClean="0"/>
              <a:t>www.rehberlikservisim.com</a:t>
            </a:r>
            <a:endParaRPr lang="tr-TR"/>
          </a:p>
        </p:txBody>
      </p:sp>
      <p:sp>
        <p:nvSpPr>
          <p:cNvPr id="7" name="Slayt Numarası Yer Tutucusu 6"/>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457200" y="3870252"/>
            <a:ext cx="8229600" cy="857250"/>
          </a:xfrm>
        </p:spPr>
        <p:txBody>
          <a:bodyPr anchor="ctr"/>
          <a:lstStyle>
            <a:lvl1pPr algn="ctr">
              <a:defRPr sz="4500" b="1" cap="none" baseline="0"/>
            </a:lvl1pPr>
            <a:extLst/>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457200" y="246209"/>
            <a:ext cx="4023360" cy="48006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Metin Yer Tutucusu 3"/>
          <p:cNvSpPr>
            <a:spLocks noGrp="1"/>
          </p:cNvSpPr>
          <p:nvPr>
            <p:ph type="body" sz="half" idx="3"/>
          </p:nvPr>
        </p:nvSpPr>
        <p:spPr>
          <a:xfrm>
            <a:off x="4663440" y="246209"/>
            <a:ext cx="4023360" cy="48006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İçerik Yer Tutucusu 4"/>
          <p:cNvSpPr>
            <a:spLocks noGrp="1"/>
          </p:cNvSpPr>
          <p:nvPr>
            <p:ph sz="quarter" idx="2"/>
          </p:nvPr>
        </p:nvSpPr>
        <p:spPr>
          <a:xfrm>
            <a:off x="457200" y="727002"/>
            <a:ext cx="4023360" cy="30861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İçerik Yer Tutucusu 5"/>
          <p:cNvSpPr>
            <a:spLocks noGrp="1"/>
          </p:cNvSpPr>
          <p:nvPr>
            <p:ph sz="quarter" idx="4"/>
          </p:nvPr>
        </p:nvSpPr>
        <p:spPr>
          <a:xfrm>
            <a:off x="4663440" y="727002"/>
            <a:ext cx="4023360" cy="30861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Veri Yer Tutucusu 6"/>
          <p:cNvSpPr>
            <a:spLocks noGrp="1"/>
          </p:cNvSpPr>
          <p:nvPr>
            <p:ph type="dt" sz="half" idx="10"/>
          </p:nvPr>
        </p:nvSpPr>
        <p:spPr/>
        <p:txBody>
          <a:bodyPr/>
          <a:lstStyle>
            <a:extLst/>
          </a:lstStyle>
          <a:p>
            <a:fld id="{71C0F148-6971-4B6F-8851-6C076EF869F2}" type="datetime1">
              <a:rPr lang="tr-TR" smtClean="0"/>
              <a:pPr/>
              <a:t>18.10.2021</a:t>
            </a:fld>
            <a:endParaRPr lang="tr-TR"/>
          </a:p>
        </p:txBody>
      </p:sp>
      <p:sp>
        <p:nvSpPr>
          <p:cNvPr id="8" name="Altbilgi Yer Tutucusu 7"/>
          <p:cNvSpPr>
            <a:spLocks noGrp="1"/>
          </p:cNvSpPr>
          <p:nvPr>
            <p:ph type="ftr" sz="quarter" idx="11"/>
          </p:nvPr>
        </p:nvSpPr>
        <p:spPr/>
        <p:txBody>
          <a:bodyPr/>
          <a:lstStyle>
            <a:extLst/>
          </a:lstStyle>
          <a:p>
            <a:r>
              <a:rPr lang="tr-TR" smtClean="0"/>
              <a:t>www.rehberlikservisim.com</a:t>
            </a:r>
            <a:endParaRPr lang="tr-TR"/>
          </a:p>
        </p:txBody>
      </p:sp>
      <p:sp>
        <p:nvSpPr>
          <p:cNvPr id="9" name="Slayt Numarası Yer Tutucusu 8"/>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a:xfrm>
            <a:off x="1435608" y="205740"/>
            <a:ext cx="7498080" cy="857250"/>
          </a:xfrm>
        </p:spPr>
        <p:txBody>
          <a:bodyPr anchor="ctr"/>
          <a:lstStyle>
            <a:extLst/>
          </a:lstStyle>
          <a:p>
            <a:r>
              <a:rPr kumimoji="0" lang="tr-TR" smtClean="0"/>
              <a:t>Asıl başlık stili için tıklatın</a:t>
            </a:r>
            <a:endParaRPr kumimoji="0" lang="en-US"/>
          </a:p>
        </p:txBody>
      </p:sp>
      <p:sp>
        <p:nvSpPr>
          <p:cNvPr id="3" name="Veri Yer Tutucusu 2"/>
          <p:cNvSpPr>
            <a:spLocks noGrp="1"/>
          </p:cNvSpPr>
          <p:nvPr>
            <p:ph type="dt" sz="half" idx="10"/>
          </p:nvPr>
        </p:nvSpPr>
        <p:spPr/>
        <p:txBody>
          <a:bodyPr/>
          <a:lstStyle>
            <a:extLst/>
          </a:lstStyle>
          <a:p>
            <a:fld id="{BEE1CDEF-278D-4F12-8A65-42EAFFD2A347}" type="datetime1">
              <a:rPr lang="tr-TR" smtClean="0"/>
              <a:pPr/>
              <a:t>18.10.2021</a:t>
            </a:fld>
            <a:endParaRPr lang="tr-TR"/>
          </a:p>
        </p:txBody>
      </p:sp>
      <p:sp>
        <p:nvSpPr>
          <p:cNvPr id="4" name="Altbilgi Yer Tutucusu 3"/>
          <p:cNvSpPr>
            <a:spLocks noGrp="1"/>
          </p:cNvSpPr>
          <p:nvPr>
            <p:ph type="ftr" sz="quarter" idx="11"/>
          </p:nvPr>
        </p:nvSpPr>
        <p:spPr/>
        <p:txBody>
          <a:bodyPr/>
          <a:lstStyle>
            <a:extLst/>
          </a:lstStyle>
          <a:p>
            <a:r>
              <a:rPr lang="tr-TR" smtClean="0"/>
              <a:t>www.rehberlikservisim.com</a:t>
            </a:r>
            <a:endParaRPr lang="tr-TR"/>
          </a:p>
        </p:txBody>
      </p:sp>
      <p:sp>
        <p:nvSpPr>
          <p:cNvPr id="5" name="Slayt Numarası Yer Tutucusu 4"/>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Dikdörtgen 4"/>
          <p:cNvSpPr/>
          <p:nvPr/>
        </p:nvSpPr>
        <p:spPr>
          <a:xfrm>
            <a:off x="1014984" y="0"/>
            <a:ext cx="8129016" cy="51435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Veri Yer Tutucusu 1"/>
          <p:cNvSpPr>
            <a:spLocks noGrp="1"/>
          </p:cNvSpPr>
          <p:nvPr>
            <p:ph type="dt" sz="half" idx="10"/>
          </p:nvPr>
        </p:nvSpPr>
        <p:spPr/>
        <p:txBody>
          <a:bodyPr/>
          <a:lstStyle>
            <a:extLst/>
          </a:lstStyle>
          <a:p>
            <a:fld id="{F0EE24D1-D119-481D-A7C6-C9E82E4570C9}" type="datetime1">
              <a:rPr lang="tr-TR" smtClean="0"/>
              <a:pPr/>
              <a:t>18.10.2021</a:t>
            </a:fld>
            <a:endParaRPr lang="tr-TR"/>
          </a:p>
        </p:txBody>
      </p:sp>
      <p:sp>
        <p:nvSpPr>
          <p:cNvPr id="3" name="Altbilgi Yer Tutucusu 2"/>
          <p:cNvSpPr>
            <a:spLocks noGrp="1"/>
          </p:cNvSpPr>
          <p:nvPr>
            <p:ph type="ftr" sz="quarter" idx="11"/>
          </p:nvPr>
        </p:nvSpPr>
        <p:spPr/>
        <p:txBody>
          <a:bodyPr/>
          <a:lstStyle>
            <a:extLst/>
          </a:lstStyle>
          <a:p>
            <a:r>
              <a:rPr lang="tr-TR" smtClean="0"/>
              <a:t>www.rehberlikservisim.com</a:t>
            </a:r>
            <a:endParaRPr lang="tr-TR"/>
          </a:p>
        </p:txBody>
      </p:sp>
      <p:sp>
        <p:nvSpPr>
          <p:cNvPr id="4" name="Slayt Numarası Yer Tutucusu 3"/>
          <p:cNvSpPr>
            <a:spLocks noGrp="1"/>
          </p:cNvSpPr>
          <p:nvPr>
            <p:ph type="sldNum" sz="quarter" idx="12"/>
          </p:nvPr>
        </p:nvSpPr>
        <p:spPr/>
        <p:txBody>
          <a:bodyPr/>
          <a:lstStyle>
            <a:extLst/>
          </a:lstStyle>
          <a:p>
            <a:fld id="{A9E12E18-8884-4BB9-8948-A832E9E47FF1}" type="slidenum">
              <a:rPr lang="tr-TR" smtClean="0"/>
              <a:pPr/>
              <a:t>‹#›</a:t>
            </a:fld>
            <a:endParaRPr lang="tr-TR"/>
          </a:p>
        </p:txBody>
      </p:sp>
      <p:sp>
        <p:nvSpPr>
          <p:cNvPr id="6" name="Dikdörtgen 5"/>
          <p:cNvSpPr/>
          <p:nvPr/>
        </p:nvSpPr>
        <p:spPr bwMode="invGray">
          <a:xfrm>
            <a:off x="1014984" y="-41"/>
            <a:ext cx="73152" cy="5143541"/>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162583"/>
            <a:ext cx="3810000" cy="871538"/>
          </a:xfrm>
          <a:ln>
            <a:noFill/>
          </a:ln>
        </p:spPr>
        <p:txBody>
          <a:bodyPr anchor="b"/>
          <a:lstStyle>
            <a:lvl1pPr algn="l">
              <a:lnSpc>
                <a:spcPts val="2000"/>
              </a:lnSpc>
              <a:buNone/>
              <a:defRPr sz="2200" b="1" cap="all" baseline="0"/>
            </a:lvl1pPr>
            <a:extLst/>
          </a:lstStyle>
          <a:p>
            <a:r>
              <a:rPr kumimoji="0" lang="tr-TR" smtClean="0"/>
              <a:t>Asıl başlık stili için tıklatın</a:t>
            </a:r>
            <a:endParaRPr kumimoji="0" lang="en-US"/>
          </a:p>
        </p:txBody>
      </p:sp>
      <p:sp>
        <p:nvSpPr>
          <p:cNvPr id="3" name="Metin Yer Tutucusu 2"/>
          <p:cNvSpPr>
            <a:spLocks noGrp="1"/>
          </p:cNvSpPr>
          <p:nvPr>
            <p:ph type="body" idx="2"/>
          </p:nvPr>
        </p:nvSpPr>
        <p:spPr>
          <a:xfrm>
            <a:off x="457200" y="1055223"/>
            <a:ext cx="3810000" cy="523875"/>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İçerik Yer Tutucusu 3"/>
          <p:cNvSpPr>
            <a:spLocks noGrp="1"/>
          </p:cNvSpPr>
          <p:nvPr>
            <p:ph sz="half" idx="1"/>
          </p:nvPr>
        </p:nvSpPr>
        <p:spPr>
          <a:xfrm>
            <a:off x="457200" y="1600201"/>
            <a:ext cx="8153400" cy="299442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p:txBody>
          <a:bodyPr/>
          <a:lstStyle>
            <a:extLst/>
          </a:lstStyle>
          <a:p>
            <a:fld id="{18D1A883-3578-4B40-8935-E05B54B7261B}" type="datetime1">
              <a:rPr lang="tr-TR" smtClean="0"/>
              <a:pPr/>
              <a:t>18.10.2021</a:t>
            </a:fld>
            <a:endParaRPr lang="tr-TR"/>
          </a:p>
        </p:txBody>
      </p:sp>
      <p:sp>
        <p:nvSpPr>
          <p:cNvPr id="6" name="Altbilgi Yer Tutucusu 5"/>
          <p:cNvSpPr>
            <a:spLocks noGrp="1"/>
          </p:cNvSpPr>
          <p:nvPr>
            <p:ph type="ftr" sz="quarter" idx="11"/>
          </p:nvPr>
        </p:nvSpPr>
        <p:spPr/>
        <p:txBody>
          <a:bodyPr/>
          <a:lstStyle>
            <a:extLst/>
          </a:lstStyle>
          <a:p>
            <a:r>
              <a:rPr lang="tr-TR" smtClean="0"/>
              <a:t>www.rehberlikservisim.com</a:t>
            </a:r>
            <a:endParaRPr lang="tr-TR"/>
          </a:p>
        </p:txBody>
      </p:sp>
      <p:sp>
        <p:nvSpPr>
          <p:cNvPr id="7" name="Slayt Numarası Yer Tutucusu 6"/>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5886896" y="800100"/>
            <a:ext cx="2743200" cy="1485900"/>
          </a:xfrm>
        </p:spPr>
        <p:txBody>
          <a:bodyPr anchor="b">
            <a:noAutofit/>
          </a:bodyPr>
          <a:lstStyle>
            <a:lvl1pPr algn="l">
              <a:buNone/>
              <a:defRPr sz="2100" b="1">
                <a:effectLst/>
              </a:defRPr>
            </a:lvl1pPr>
            <a:extLst/>
          </a:lstStyle>
          <a:p>
            <a:r>
              <a:rPr kumimoji="0" lang="tr-TR" smtClean="0"/>
              <a:t>Asıl başlık stili için tıklatın</a:t>
            </a:r>
            <a:endParaRPr kumimoji="0" lang="en-US"/>
          </a:p>
        </p:txBody>
      </p:sp>
      <p:sp>
        <p:nvSpPr>
          <p:cNvPr id="5" name="Veri Yer Tutucusu 4"/>
          <p:cNvSpPr>
            <a:spLocks noGrp="1"/>
          </p:cNvSpPr>
          <p:nvPr>
            <p:ph type="dt" sz="half" idx="10"/>
          </p:nvPr>
        </p:nvSpPr>
        <p:spPr/>
        <p:txBody>
          <a:bodyPr/>
          <a:lstStyle>
            <a:extLst/>
          </a:lstStyle>
          <a:p>
            <a:fld id="{7765C6E2-4727-4A7F-B002-896AA5263948}" type="datetime1">
              <a:rPr lang="tr-TR" smtClean="0"/>
              <a:pPr/>
              <a:t>18.10.2021</a:t>
            </a:fld>
            <a:endParaRPr lang="tr-TR"/>
          </a:p>
        </p:txBody>
      </p:sp>
      <p:sp>
        <p:nvSpPr>
          <p:cNvPr id="6" name="Altbilgi Yer Tutucusu 5"/>
          <p:cNvSpPr>
            <a:spLocks noGrp="1"/>
          </p:cNvSpPr>
          <p:nvPr>
            <p:ph type="ftr" sz="quarter" idx="11"/>
          </p:nvPr>
        </p:nvSpPr>
        <p:spPr/>
        <p:txBody>
          <a:bodyPr/>
          <a:lstStyle>
            <a:extLst/>
          </a:lstStyle>
          <a:p>
            <a:r>
              <a:rPr lang="tr-TR" smtClean="0"/>
              <a:t>www.rehberlikservisim.com</a:t>
            </a:r>
            <a:endParaRPr lang="tr-TR"/>
          </a:p>
        </p:txBody>
      </p:sp>
      <p:sp>
        <p:nvSpPr>
          <p:cNvPr id="7" name="Slayt Numarası Yer Tutucusu 6"/>
          <p:cNvSpPr>
            <a:spLocks noGrp="1"/>
          </p:cNvSpPr>
          <p:nvPr>
            <p:ph type="sldNum" sz="quarter" idx="12"/>
          </p:nvPr>
        </p:nvSpPr>
        <p:spPr/>
        <p:txBody>
          <a:bodyPr/>
          <a:lstStyle>
            <a:extLst/>
          </a:lstStyle>
          <a:p>
            <a:fld id="{A9E12E18-8884-4BB9-8948-A832E9E47FF1}" type="slidenum">
              <a:rPr lang="tr-TR" smtClean="0"/>
              <a:pPr/>
              <a:t>‹#›</a:t>
            </a:fld>
            <a:endParaRPr lang="tr-TR"/>
          </a:p>
        </p:txBody>
      </p:sp>
      <p:sp>
        <p:nvSpPr>
          <p:cNvPr id="8" name="Dikdörtgen 7"/>
          <p:cNvSpPr/>
          <p:nvPr/>
        </p:nvSpPr>
        <p:spPr>
          <a:xfrm>
            <a:off x="762000" y="800100"/>
            <a:ext cx="4572000" cy="3429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Resim Yer Tutucusu 2"/>
          <p:cNvSpPr>
            <a:spLocks noGrp="1"/>
          </p:cNvSpPr>
          <p:nvPr>
            <p:ph type="pic" idx="1"/>
          </p:nvPr>
        </p:nvSpPr>
        <p:spPr>
          <a:xfrm>
            <a:off x="838200" y="857253"/>
            <a:ext cx="4419600" cy="2635898"/>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tr-TR" smtClean="0"/>
              <a:t>Resim eklemek için simgeyi tıklatın</a:t>
            </a:r>
            <a:endParaRPr kumimoji="0" lang="en-US" dirty="0"/>
          </a:p>
        </p:txBody>
      </p:sp>
      <p:sp>
        <p:nvSpPr>
          <p:cNvPr id="9" name="Akış Çizelgesi: İşlem 8"/>
          <p:cNvSpPr/>
          <p:nvPr/>
        </p:nvSpPr>
        <p:spPr>
          <a:xfrm rot="19468671">
            <a:off x="396725" y="715756"/>
            <a:ext cx="685800" cy="153233"/>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Akış Çizelgesi: İşlem 9"/>
          <p:cNvSpPr/>
          <p:nvPr/>
        </p:nvSpPr>
        <p:spPr>
          <a:xfrm rot="2103354" flipH="1">
            <a:off x="5003667" y="702589"/>
            <a:ext cx="649224" cy="153233"/>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Metin Yer Tutucusu 3"/>
          <p:cNvSpPr>
            <a:spLocks noGrp="1"/>
          </p:cNvSpPr>
          <p:nvPr>
            <p:ph type="body" sz="half" idx="2"/>
          </p:nvPr>
        </p:nvSpPr>
        <p:spPr>
          <a:xfrm>
            <a:off x="838200" y="3600450"/>
            <a:ext cx="4419600" cy="5715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asta 6"/>
          <p:cNvSpPr/>
          <p:nvPr/>
        </p:nvSpPr>
        <p:spPr>
          <a:xfrm>
            <a:off x="-815927" y="-611941"/>
            <a:ext cx="1638887" cy="1229165"/>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7" y="15827"/>
            <a:ext cx="1702191" cy="1276643"/>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Halka 10"/>
          <p:cNvSpPr/>
          <p:nvPr/>
        </p:nvSpPr>
        <p:spPr>
          <a:xfrm rot="2315675">
            <a:off x="182882" y="791308"/>
            <a:ext cx="1125717" cy="826968"/>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Dikdörtgen 11"/>
          <p:cNvSpPr/>
          <p:nvPr/>
        </p:nvSpPr>
        <p:spPr>
          <a:xfrm>
            <a:off x="1012874" y="-41"/>
            <a:ext cx="8131127" cy="5143541"/>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Başlık Yer Tutucusu 4"/>
          <p:cNvSpPr>
            <a:spLocks noGrp="1"/>
          </p:cNvSpPr>
          <p:nvPr>
            <p:ph type="title"/>
          </p:nvPr>
        </p:nvSpPr>
        <p:spPr>
          <a:xfrm>
            <a:off x="1435608" y="205979"/>
            <a:ext cx="7498080" cy="857250"/>
          </a:xfrm>
          <a:prstGeom prst="rect">
            <a:avLst/>
          </a:prstGeom>
        </p:spPr>
        <p:txBody>
          <a:bodyPr anchor="ctr">
            <a:normAutofit/>
          </a:bodyPr>
          <a:lstStyle>
            <a:extLst/>
          </a:lstStyle>
          <a:p>
            <a:r>
              <a:rPr kumimoji="0" lang="tr-TR" smtClean="0"/>
              <a:t>Asıl başlık stili için tıklatın</a:t>
            </a:r>
            <a:endParaRPr kumimoji="0" lang="en-US"/>
          </a:p>
        </p:txBody>
      </p:sp>
      <p:sp>
        <p:nvSpPr>
          <p:cNvPr id="9" name="Metin Yer Tutucusu 8"/>
          <p:cNvSpPr>
            <a:spLocks noGrp="1"/>
          </p:cNvSpPr>
          <p:nvPr>
            <p:ph type="body" idx="1"/>
          </p:nvPr>
        </p:nvSpPr>
        <p:spPr>
          <a:xfrm>
            <a:off x="1435608" y="1085850"/>
            <a:ext cx="7498080" cy="3600450"/>
          </a:xfrm>
          <a:prstGeom prst="rect">
            <a:avLst/>
          </a:prstGeom>
        </p:spPr>
        <p:txBody>
          <a:bodyPr>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24" name="Veri Yer Tutucusu 23"/>
          <p:cNvSpPr>
            <a:spLocks noGrp="1"/>
          </p:cNvSpPr>
          <p:nvPr>
            <p:ph type="dt" sz="half" idx="2"/>
          </p:nvPr>
        </p:nvSpPr>
        <p:spPr>
          <a:xfrm>
            <a:off x="3581400" y="4729162"/>
            <a:ext cx="2133600" cy="357188"/>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60F6FB99-E324-43C7-9113-C93604CE3D66}" type="datetime1">
              <a:rPr lang="tr-TR" smtClean="0"/>
              <a:pPr/>
              <a:t>18.10.2021</a:t>
            </a:fld>
            <a:endParaRPr lang="tr-TR"/>
          </a:p>
        </p:txBody>
      </p:sp>
      <p:sp>
        <p:nvSpPr>
          <p:cNvPr id="10" name="Altbilgi Yer Tutucusu 9"/>
          <p:cNvSpPr>
            <a:spLocks noGrp="1"/>
          </p:cNvSpPr>
          <p:nvPr>
            <p:ph type="ftr" sz="quarter" idx="3"/>
          </p:nvPr>
        </p:nvSpPr>
        <p:spPr>
          <a:xfrm>
            <a:off x="5715000" y="4729162"/>
            <a:ext cx="2895600" cy="357188"/>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r>
              <a:rPr lang="tr-TR" smtClean="0"/>
              <a:t>www.rehberlikservisim.com</a:t>
            </a:r>
            <a:endParaRPr lang="tr-TR"/>
          </a:p>
        </p:txBody>
      </p:sp>
      <p:sp>
        <p:nvSpPr>
          <p:cNvPr id="22" name="Slayt Numarası Yer Tutucusu 21"/>
          <p:cNvSpPr>
            <a:spLocks noGrp="1"/>
          </p:cNvSpPr>
          <p:nvPr>
            <p:ph type="sldNum" sz="quarter" idx="4"/>
          </p:nvPr>
        </p:nvSpPr>
        <p:spPr>
          <a:xfrm>
            <a:off x="8613648" y="4729162"/>
            <a:ext cx="457200" cy="357188"/>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A9E12E18-8884-4BB9-8948-A832E9E47FF1}" type="slidenum">
              <a:rPr lang="tr-TR" smtClean="0"/>
              <a:pPr/>
              <a:t>‹#›</a:t>
            </a:fld>
            <a:endParaRPr lang="tr-TR"/>
          </a:p>
        </p:txBody>
      </p:sp>
      <p:sp>
        <p:nvSpPr>
          <p:cNvPr id="15" name="Dikdörtgen 14"/>
          <p:cNvSpPr/>
          <p:nvPr/>
        </p:nvSpPr>
        <p:spPr bwMode="invGray">
          <a:xfrm>
            <a:off x="1014984" y="-41"/>
            <a:ext cx="73152" cy="5143541"/>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922" r:id="rId1"/>
    <p:sldLayoutId id="2147483923" r:id="rId2"/>
    <p:sldLayoutId id="2147483924" r:id="rId3"/>
    <p:sldLayoutId id="2147483925" r:id="rId4"/>
    <p:sldLayoutId id="2147483926" r:id="rId5"/>
    <p:sldLayoutId id="2147483927" r:id="rId6"/>
    <p:sldLayoutId id="2147483928" r:id="rId7"/>
    <p:sldLayoutId id="2147483929" r:id="rId8"/>
    <p:sldLayoutId id="2147483930" r:id="rId9"/>
    <p:sldLayoutId id="2147483931" r:id="rId10"/>
    <p:sldLayoutId id="2147483932" r:id="rId11"/>
    <p:sldLayoutId id="2147483933" r:id="rId12"/>
  </p:sldLayoutIdLst>
  <p:hf sldNum="0" hd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3.jpeg"/><Relationship Id="rId7" Type="http://schemas.openxmlformats.org/officeDocument/2006/relationships/image" Target="../media/image7.jpe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jpeg"/><Relationship Id="rId9" Type="http://schemas.openxmlformats.org/officeDocument/2006/relationships/image" Target="../media/image9.jpeg"/></Relationships>
</file>

<file path=ppt/slides/_rels/slide10.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D:\Users\Hp\Desktop\pics-photos-instagram-logo-png-4.png"/>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93243" y="1084230"/>
            <a:ext cx="450907" cy="432048"/>
          </a:xfrm>
          <a:prstGeom prst="rect">
            <a:avLst/>
          </a:prstGeom>
          <a:noFill/>
          <a:ln>
            <a:noFill/>
          </a:ln>
        </p:spPr>
      </p:pic>
      <p:sp>
        <p:nvSpPr>
          <p:cNvPr id="4" name="Metin kutusu 3"/>
          <p:cNvSpPr txBox="1"/>
          <p:nvPr/>
        </p:nvSpPr>
        <p:spPr>
          <a:xfrm>
            <a:off x="983595" y="1096168"/>
            <a:ext cx="1694002" cy="369332"/>
          </a:xfrm>
          <a:prstGeom prst="rect">
            <a:avLst/>
          </a:prstGeom>
          <a:noFill/>
        </p:spPr>
        <p:txBody>
          <a:bodyPr wrap="square" rtlCol="0">
            <a:spAutoFit/>
          </a:bodyPr>
          <a:lstStyle/>
          <a:p>
            <a:r>
              <a:rPr lang="tr-TR" dirty="0" smtClean="0">
                <a:latin typeface="Trebuchet MS" pitchFamily="34" charset="0"/>
              </a:rPr>
              <a:t>nevsehirram</a:t>
            </a:r>
            <a:endParaRPr lang="tr-TR" dirty="0">
              <a:latin typeface="Trebuchet MS" pitchFamily="34" charset="0"/>
            </a:endParaRPr>
          </a:p>
        </p:txBody>
      </p:sp>
      <p:pic>
        <p:nvPicPr>
          <p:cNvPr id="11" name="Resim 10" descr="D:\Users\Hp\Desktop\google-haritalar-konum-ekleme-nasil-yapilir-1578491639.jpg"/>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40019" y="195486"/>
            <a:ext cx="467177" cy="324036"/>
          </a:xfrm>
          <a:prstGeom prst="rect">
            <a:avLst/>
          </a:prstGeom>
          <a:noFill/>
          <a:ln>
            <a:noFill/>
          </a:ln>
        </p:spPr>
      </p:pic>
      <p:sp>
        <p:nvSpPr>
          <p:cNvPr id="12" name="Metin kutusu 11"/>
          <p:cNvSpPr txBox="1"/>
          <p:nvPr/>
        </p:nvSpPr>
        <p:spPr>
          <a:xfrm>
            <a:off x="910136" y="141480"/>
            <a:ext cx="3465902" cy="923330"/>
          </a:xfrm>
          <a:prstGeom prst="rect">
            <a:avLst/>
          </a:prstGeom>
          <a:noFill/>
        </p:spPr>
        <p:txBody>
          <a:bodyPr wrap="square" rtlCol="0">
            <a:spAutoFit/>
          </a:bodyPr>
          <a:lstStyle/>
          <a:p>
            <a:r>
              <a:rPr lang="tr-TR" dirty="0" smtClean="0">
                <a:latin typeface="Trebuchet MS" pitchFamily="34" charset="0"/>
                <a:cs typeface="Calibri" pitchFamily="34" charset="0"/>
              </a:rPr>
              <a:t>Bahçelievler Mah. Nar Yolu Bulvarı Milli Eğitim Lojmanları Yanı No:17/1 Merkez/NEVŞEHİR</a:t>
            </a:r>
            <a:endParaRPr lang="tr-TR" dirty="0">
              <a:latin typeface="Trebuchet MS" pitchFamily="34" charset="0"/>
              <a:cs typeface="Calibri" pitchFamily="34" charset="0"/>
            </a:endParaRPr>
          </a:p>
        </p:txBody>
      </p:sp>
      <p:pic>
        <p:nvPicPr>
          <p:cNvPr id="13" name="Resim 12" descr="D:\Users\Hp\Desktop\social-media-computer-icons-tulane-university-facebook-drawing-vector-twitter-thumbnail.jpg"/>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534052" y="1589556"/>
            <a:ext cx="369290" cy="337958"/>
          </a:xfrm>
          <a:prstGeom prst="rect">
            <a:avLst/>
          </a:prstGeom>
          <a:noFill/>
          <a:ln>
            <a:noFill/>
          </a:ln>
        </p:spPr>
      </p:pic>
      <p:sp>
        <p:nvSpPr>
          <p:cNvPr id="14" name="Metin kutusu 13"/>
          <p:cNvSpPr txBox="1"/>
          <p:nvPr/>
        </p:nvSpPr>
        <p:spPr>
          <a:xfrm>
            <a:off x="983594" y="1558182"/>
            <a:ext cx="1941802" cy="369332"/>
          </a:xfrm>
          <a:prstGeom prst="rect">
            <a:avLst/>
          </a:prstGeom>
          <a:noFill/>
        </p:spPr>
        <p:txBody>
          <a:bodyPr wrap="square" rtlCol="0">
            <a:spAutoFit/>
          </a:bodyPr>
          <a:lstStyle/>
          <a:p>
            <a:r>
              <a:rPr lang="tr-TR" dirty="0" smtClean="0">
                <a:latin typeface="Trebuchet MS" pitchFamily="34" charset="0"/>
              </a:rPr>
              <a:t>@NevsehirRam</a:t>
            </a:r>
            <a:endParaRPr lang="tr-TR" dirty="0">
              <a:latin typeface="Trebuchet MS" pitchFamily="34" charset="0"/>
            </a:endParaRPr>
          </a:p>
        </p:txBody>
      </p:sp>
      <p:pic>
        <p:nvPicPr>
          <p:cNvPr id="1031" name="Picture 7" descr="D:\Users\Hp\Desktop\Facebook_icon.svg.png"/>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595741" y="2073769"/>
            <a:ext cx="311455" cy="324036"/>
          </a:xfrm>
          <a:prstGeom prst="rect">
            <a:avLst/>
          </a:prstGeom>
          <a:noFill/>
          <a:extLst>
            <a:ext uri="{909E8E84-426E-40DD-AFC4-6F175D3DCCD1}">
              <a14:hiddenFill xmlns:a14="http://schemas.microsoft.com/office/drawing/2010/main" xmlns="">
                <a:solidFill>
                  <a:srgbClr val="FFFFFF"/>
                </a:solidFill>
              </a14:hiddenFill>
            </a:ext>
          </a:extLst>
        </p:spPr>
      </p:pic>
      <p:sp>
        <p:nvSpPr>
          <p:cNvPr id="16" name="Metin kutusu 15"/>
          <p:cNvSpPr txBox="1"/>
          <p:nvPr/>
        </p:nvSpPr>
        <p:spPr>
          <a:xfrm>
            <a:off x="983595" y="2051121"/>
            <a:ext cx="1860361" cy="369332"/>
          </a:xfrm>
          <a:prstGeom prst="rect">
            <a:avLst/>
          </a:prstGeom>
          <a:noFill/>
        </p:spPr>
        <p:txBody>
          <a:bodyPr wrap="square" rtlCol="0">
            <a:spAutoFit/>
          </a:bodyPr>
          <a:lstStyle/>
          <a:p>
            <a:r>
              <a:rPr lang="tr-TR" dirty="0" smtClean="0">
                <a:latin typeface="Trebuchet MS" pitchFamily="34" charset="0"/>
              </a:rPr>
              <a:t>Nevşehir Ram</a:t>
            </a:r>
            <a:endParaRPr lang="tr-TR" dirty="0">
              <a:latin typeface="Trebuchet MS" pitchFamily="34" charset="0"/>
            </a:endParaRPr>
          </a:p>
        </p:txBody>
      </p:sp>
      <p:pic>
        <p:nvPicPr>
          <p:cNvPr id="1032" name="Picture 8" descr="D:\Users\Hp\Desktop\unnamed.png"/>
          <p:cNvPicPr>
            <a:picLocks noChangeAspect="1" noChangeArrowheads="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584510" y="2673666"/>
            <a:ext cx="370500" cy="346621"/>
          </a:xfrm>
          <a:prstGeom prst="rect">
            <a:avLst/>
          </a:prstGeom>
          <a:noFill/>
          <a:extLst>
            <a:ext uri="{909E8E84-426E-40DD-AFC4-6F175D3DCCD1}">
              <a14:hiddenFill xmlns:a14="http://schemas.microsoft.com/office/drawing/2010/main" xmlns="">
                <a:solidFill>
                  <a:srgbClr val="FFFFFF"/>
                </a:solidFill>
              </a14:hiddenFill>
            </a:ext>
          </a:extLst>
        </p:spPr>
      </p:pic>
      <p:sp>
        <p:nvSpPr>
          <p:cNvPr id="18" name="Metin kutusu 17"/>
          <p:cNvSpPr txBox="1"/>
          <p:nvPr/>
        </p:nvSpPr>
        <p:spPr>
          <a:xfrm>
            <a:off x="983595" y="2679162"/>
            <a:ext cx="2591877" cy="369332"/>
          </a:xfrm>
          <a:prstGeom prst="rect">
            <a:avLst/>
          </a:prstGeom>
          <a:noFill/>
        </p:spPr>
        <p:txBody>
          <a:bodyPr wrap="square" rtlCol="0">
            <a:spAutoFit/>
          </a:bodyPr>
          <a:lstStyle/>
          <a:p>
            <a:r>
              <a:rPr lang="tr-TR" dirty="0" smtClean="0">
                <a:latin typeface="Trebuchet MS" pitchFamily="34" charset="0"/>
              </a:rPr>
              <a:t>0384 213 05 59</a:t>
            </a:r>
            <a:endParaRPr lang="tr-TR" dirty="0">
              <a:latin typeface="Trebuchet MS" pitchFamily="34" charset="0"/>
            </a:endParaRPr>
          </a:p>
        </p:txBody>
      </p:sp>
      <p:sp>
        <p:nvSpPr>
          <p:cNvPr id="6" name="Metin kutusu 5"/>
          <p:cNvSpPr txBox="1"/>
          <p:nvPr/>
        </p:nvSpPr>
        <p:spPr>
          <a:xfrm>
            <a:off x="2571736" y="1142990"/>
            <a:ext cx="3143272" cy="1631216"/>
          </a:xfrm>
          <a:prstGeom prst="rect">
            <a:avLst/>
          </a:prstGeom>
          <a:noFill/>
        </p:spPr>
        <p:txBody>
          <a:bodyPr wrap="square" rtlCol="0">
            <a:spAutoFit/>
          </a:bodyPr>
          <a:lstStyle/>
          <a:p>
            <a:pPr algn="ctr"/>
            <a:r>
              <a:rPr lang="tr-TR" sz="2000" b="1" dirty="0" smtClean="0">
                <a:solidFill>
                  <a:srgbClr val="FF0000"/>
                </a:solidFill>
              </a:rPr>
              <a:t>ÖLÜM-YAS</a:t>
            </a:r>
          </a:p>
          <a:p>
            <a:pPr algn="ctr"/>
            <a:r>
              <a:rPr lang="tr-TR" sz="2000" b="1" dirty="0" smtClean="0">
                <a:solidFill>
                  <a:srgbClr val="FF0000"/>
                </a:solidFill>
              </a:rPr>
              <a:t>TRAVMASI VE ÖNLENMESİ</a:t>
            </a:r>
          </a:p>
          <a:p>
            <a:pPr algn="ctr"/>
            <a:r>
              <a:rPr lang="tr-TR" sz="2000" b="1" dirty="0" smtClean="0">
                <a:solidFill>
                  <a:srgbClr val="FF0000"/>
                </a:solidFill>
              </a:rPr>
              <a:t>(</a:t>
            </a:r>
            <a:r>
              <a:rPr lang="tr-TR" sz="2000" b="1" dirty="0" smtClean="0">
                <a:solidFill>
                  <a:srgbClr val="FF0000"/>
                </a:solidFill>
              </a:rPr>
              <a:t>ÖĞRETMEN</a:t>
            </a:r>
            <a:r>
              <a:rPr lang="tr-TR" sz="2000" b="1" dirty="0" smtClean="0">
                <a:solidFill>
                  <a:srgbClr val="FF0000"/>
                </a:solidFill>
              </a:rPr>
              <a:t>LERE </a:t>
            </a:r>
            <a:r>
              <a:rPr lang="tr-TR" sz="2000" b="1" dirty="0" smtClean="0">
                <a:solidFill>
                  <a:srgbClr val="FF0000"/>
                </a:solidFill>
              </a:rPr>
              <a:t>YÖNELİK)</a:t>
            </a:r>
            <a:endParaRPr lang="tr-TR" sz="2000" b="1" dirty="0">
              <a:solidFill>
                <a:srgbClr val="FF0000"/>
              </a:solidFill>
            </a:endParaRPr>
          </a:p>
        </p:txBody>
      </p:sp>
      <p:pic>
        <p:nvPicPr>
          <p:cNvPr id="2" name="Picture 2" descr="D:\Users\Hp\Desktop\IMG-20201027-WA0011.jpg"/>
          <p:cNvPicPr>
            <a:picLocks noChangeAspect="1" noChangeArrowheads="1"/>
          </p:cNvPicPr>
          <p:nvPr/>
        </p:nvPicPr>
        <p:blipFill>
          <a:blip r:embed="rId7" cstate="print">
            <a:extLst>
              <a:ext uri="{28A0092B-C50C-407E-A947-70E740481C1C}">
                <a14:useLocalDpi xmlns:a14="http://schemas.microsoft.com/office/drawing/2010/main" xmlns="" val="0"/>
              </a:ext>
            </a:extLst>
          </a:blip>
          <a:srcRect/>
          <a:stretch>
            <a:fillRect/>
          </a:stretch>
        </p:blipFill>
        <p:spPr bwMode="auto">
          <a:xfrm>
            <a:off x="3059832" y="3096716"/>
            <a:ext cx="3421117" cy="1924378"/>
          </a:xfrm>
          <a:prstGeom prst="rect">
            <a:avLst/>
          </a:prstGeom>
          <a:noFill/>
          <a:extLst>
            <a:ext uri="{909E8E84-426E-40DD-AFC4-6F175D3DCCD1}">
              <a14:hiddenFill xmlns:a14="http://schemas.microsoft.com/office/drawing/2010/main" xmlns="">
                <a:solidFill>
                  <a:srgbClr val="FFFFFF"/>
                </a:solidFill>
              </a14:hiddenFill>
            </a:ext>
          </a:extLst>
        </p:spPr>
      </p:pic>
      <p:pic>
        <p:nvPicPr>
          <p:cNvPr id="1029" name="Picture 5" descr="D:\Users\Hp\Desktop\387-3872599_interview-improving-the-customer-branch-head-development-program.png"/>
          <p:cNvPicPr>
            <a:picLocks noChangeAspect="1" noChangeArrowheads="1"/>
          </p:cNvPicPr>
          <p:nvPr/>
        </p:nvPicPr>
        <p:blipFill>
          <a:blip r:embed="rId8">
            <a:extLst>
              <a:ext uri="{28A0092B-C50C-407E-A947-70E740481C1C}">
                <a14:useLocalDpi xmlns:a14="http://schemas.microsoft.com/office/drawing/2010/main" xmlns="" val="0"/>
              </a:ext>
            </a:extLst>
          </a:blip>
          <a:srcRect/>
          <a:stretch>
            <a:fillRect/>
          </a:stretch>
        </p:blipFill>
        <p:spPr bwMode="auto">
          <a:xfrm>
            <a:off x="751468" y="3093983"/>
            <a:ext cx="3023037" cy="2049517"/>
          </a:xfrm>
          <a:prstGeom prst="rect">
            <a:avLst/>
          </a:prstGeom>
          <a:noFill/>
          <a:extLst>
            <a:ext uri="{909E8E84-426E-40DD-AFC4-6F175D3DCCD1}">
              <a14:hiddenFill xmlns:a14="http://schemas.microsoft.com/office/drawing/2010/main" xmlns="">
                <a:solidFill>
                  <a:srgbClr val="FFFFFF"/>
                </a:solidFill>
              </a14:hiddenFill>
            </a:ext>
          </a:extLst>
        </p:spPr>
      </p:pic>
      <p:pic>
        <p:nvPicPr>
          <p:cNvPr id="3" name="Picture 2" descr="C:\Users\dell\Desktop\images.jpg"/>
          <p:cNvPicPr>
            <a:picLocks noChangeAspect="1" noChangeArrowheads="1"/>
          </p:cNvPicPr>
          <p:nvPr/>
        </p:nvPicPr>
        <p:blipFill>
          <a:blip r:embed="rId9"/>
          <a:srcRect/>
          <a:stretch>
            <a:fillRect/>
          </a:stretch>
        </p:blipFill>
        <p:spPr bwMode="auto">
          <a:xfrm>
            <a:off x="5572132" y="357172"/>
            <a:ext cx="3214710" cy="1928826"/>
          </a:xfrm>
          <a:prstGeom prst="rect">
            <a:avLst/>
          </a:prstGeom>
          <a:noFill/>
        </p:spPr>
      </p:pic>
    </p:spTree>
    <p:extLst>
      <p:ext uri="{BB962C8B-B14F-4D97-AF65-F5344CB8AC3E}">
        <p14:creationId xmlns:p14="http://schemas.microsoft.com/office/powerpoint/2010/main" xmlns="" val="35663888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b="1" dirty="0" smtClean="0">
                <a:solidFill>
                  <a:schemeClr val="bg1"/>
                </a:solidFill>
              </a:rPr>
              <a:t>ÖLÜM-YAS TRAVMASI VE ÖNLENMESİ</a:t>
            </a:r>
          </a:p>
        </p:txBody>
      </p:sp>
      <p:sp>
        <p:nvSpPr>
          <p:cNvPr id="6" name="Dikdörtgen 5"/>
          <p:cNvSpPr/>
          <p:nvPr/>
        </p:nvSpPr>
        <p:spPr>
          <a:xfrm>
            <a:off x="1214414" y="896183"/>
            <a:ext cx="4071966" cy="3970318"/>
          </a:xfrm>
          <a:prstGeom prst="rect">
            <a:avLst/>
          </a:prstGeom>
        </p:spPr>
        <p:txBody>
          <a:bodyPr wrap="square">
            <a:spAutoFit/>
          </a:bodyPr>
          <a:lstStyle/>
          <a:p>
            <a:r>
              <a:rPr lang="tr-TR" dirty="0" smtClean="0"/>
              <a:t>Yas, sevilen ve değer verilen bir kişinin yaşamını yitirmesi sonucu o kişiden yoksun kalınmasından dolayı yaşanan duyguların dışa vurulmuş bir hâlidir. Yasa daha genel olarak bakılırsa, kişinin sevdiği bir yakınının hayatını kaybetmesine vermiş olduğu fiziksel, bilişsel, duygusal ve davranışsal tepkilerin tümüdür. Ayrıca yas, kaybedilen kişi ile ilgili bitirilmemiş planları, istekleri, arzuları ve hayalleri de içermektedir. Kayıp sonrası bireylerde şiddet ve süresi dikkate alınarak normal kabul edilen fiziksel ve psikolojik bazı tepkiler olur.</a:t>
            </a:r>
            <a:endParaRPr lang="tr-TR" dirty="0"/>
          </a:p>
        </p:txBody>
      </p:sp>
      <p:pic>
        <p:nvPicPr>
          <p:cNvPr id="2050" name="Picture 2" descr="C:\Users\dell\Desktop\indir (1).jpg"/>
          <p:cNvPicPr>
            <a:picLocks noChangeAspect="1" noChangeArrowheads="1"/>
          </p:cNvPicPr>
          <p:nvPr/>
        </p:nvPicPr>
        <p:blipFill>
          <a:blip r:embed="rId2"/>
          <a:srcRect/>
          <a:stretch>
            <a:fillRect/>
          </a:stretch>
        </p:blipFill>
        <p:spPr bwMode="auto">
          <a:xfrm>
            <a:off x="5786446" y="1500180"/>
            <a:ext cx="2619375" cy="1743075"/>
          </a:xfrm>
          <a:prstGeom prst="rect">
            <a:avLst/>
          </a:prstGeom>
          <a:noFill/>
        </p:spPr>
      </p:pic>
    </p:spTree>
    <p:extLst>
      <p:ext uri="{BB962C8B-B14F-4D97-AF65-F5344CB8AC3E}">
        <p14:creationId xmlns:p14="http://schemas.microsoft.com/office/powerpoint/2010/main" xmlns=""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b="1" dirty="0" smtClean="0">
                <a:solidFill>
                  <a:schemeClr val="bg1"/>
                </a:solidFill>
              </a:rPr>
              <a:t>ÖLÜM-YAS TRAVMASI VE ÖNLENMESİ</a:t>
            </a:r>
          </a:p>
        </p:txBody>
      </p:sp>
      <p:sp>
        <p:nvSpPr>
          <p:cNvPr id="6" name="Dikdörtgen 5"/>
          <p:cNvSpPr/>
          <p:nvPr/>
        </p:nvSpPr>
        <p:spPr>
          <a:xfrm>
            <a:off x="1214414" y="896183"/>
            <a:ext cx="7786742" cy="923330"/>
          </a:xfrm>
          <a:prstGeom prst="rect">
            <a:avLst/>
          </a:prstGeom>
        </p:spPr>
        <p:txBody>
          <a:bodyPr wrap="square">
            <a:spAutoFit/>
          </a:bodyPr>
          <a:lstStyle/>
          <a:p>
            <a:r>
              <a:rPr lang="tr-TR" dirty="0" smtClean="0"/>
              <a:t>Kişisel farklılıklardan ve kültürel etkilerden dolayı tepkilerde çeşitlilik olabilmekle birlikte genelde ortak tepkiler olarak tanımlanabilecekler aşağıdaki tabloda özetlenmiştir:</a:t>
            </a:r>
            <a:endParaRPr lang="tr-TR" b="1" dirty="0"/>
          </a:p>
        </p:txBody>
      </p:sp>
      <p:pic>
        <p:nvPicPr>
          <p:cNvPr id="5" name="Picture 1"/>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1214414" y="1857370"/>
            <a:ext cx="5688632" cy="328613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b="1" dirty="0" smtClean="0">
                <a:solidFill>
                  <a:schemeClr val="bg1"/>
                </a:solidFill>
              </a:rPr>
              <a:t>ÖLÜM-YAS TRAVMASI VE ÖNLENMESİ</a:t>
            </a:r>
          </a:p>
        </p:txBody>
      </p:sp>
      <p:sp>
        <p:nvSpPr>
          <p:cNvPr id="6" name="Dikdörtgen 5"/>
          <p:cNvSpPr/>
          <p:nvPr/>
        </p:nvSpPr>
        <p:spPr>
          <a:xfrm>
            <a:off x="1098425" y="843558"/>
            <a:ext cx="7616979" cy="4031873"/>
          </a:xfrm>
          <a:prstGeom prst="rect">
            <a:avLst/>
          </a:prstGeom>
        </p:spPr>
        <p:txBody>
          <a:bodyPr wrap="square">
            <a:spAutoFit/>
          </a:bodyPr>
          <a:lstStyle/>
          <a:p>
            <a:pPr algn="just"/>
            <a:r>
              <a:rPr lang="tr-TR" sz="1600" dirty="0" smtClean="0"/>
              <a:t>-Kayıp durumlarında çocukla açık ve dürüst bir şekilde konuşulmalıdır.</a:t>
            </a:r>
          </a:p>
          <a:p>
            <a:pPr algn="just"/>
            <a:endParaRPr lang="tr-TR" sz="1600" dirty="0" smtClean="0"/>
          </a:p>
          <a:p>
            <a:pPr algn="just"/>
            <a:r>
              <a:rPr lang="tr-TR" sz="1600" dirty="0" smtClean="0"/>
              <a:t>-Çocuğun gelişim dönemi dikkate alınarak kayıp hakkında uygun açıklamalar yapılmalıdır. Örneğin; dedesini kaybeden 4 yaşındaki bir çocuğa bu durum şu şekilde açıklanabilir; «Hatırlıyor musun geçen yaz bir tavşan almıştık ve sonra hastalandığı için ölmüştü. Aynı şey insanlar için de geçerlidir. Onlar da doğar, büyür, yaşlanırlar ve ölürler.»( Hastalığın, grip gibi hastalıklardan farklı olduğu vurgulanmalıdır.) Bunun yerine, markete gitti ama gelecek, uzun bir yolculuğa çıktı ya da uyuyor demek oldukça yanlıştır. Bu durumlarda çocuk, anne-babası uyuduğunda ya da yolculuğa çıktığında buna karşı bir korku geliştirebilir.</a:t>
            </a:r>
          </a:p>
          <a:p>
            <a:pPr algn="just"/>
            <a:endParaRPr lang="tr-TR" sz="1600" dirty="0" smtClean="0"/>
          </a:p>
          <a:p>
            <a:pPr algn="just"/>
            <a:r>
              <a:rPr lang="tr-TR" sz="1600" dirty="0" smtClean="0"/>
              <a:t>-Çocuğa kayıp haberi aniden verilmemeli, aşamalı bir şekilde söylenmelidir. (Kaza geçirme, hastaneye yatırılma vs.)</a:t>
            </a:r>
          </a:p>
          <a:p>
            <a:pPr algn="just"/>
            <a:endParaRPr lang="tr-TR" sz="1600" dirty="0" smtClean="0"/>
          </a:p>
          <a:p>
            <a:pPr algn="just"/>
            <a:r>
              <a:rPr lang="tr-TR" sz="1600" dirty="0" smtClean="0"/>
              <a:t>-Çocuğun tepkileri paylaşılmalı ve ona destek olunmalı, sorduğu sorulara sabırla cevap verilmelidir.</a:t>
            </a:r>
          </a:p>
        </p:txBody>
      </p:sp>
    </p:spTree>
    <p:extLst>
      <p:ext uri="{BB962C8B-B14F-4D97-AF65-F5344CB8AC3E}">
        <p14:creationId xmlns:p14="http://schemas.microsoft.com/office/powerpoint/2010/main" xmlns="" val="1859159194"/>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b="1" dirty="0" smtClean="0">
                <a:solidFill>
                  <a:schemeClr val="bg1"/>
                </a:solidFill>
              </a:rPr>
              <a:t>ÖLÜM-YAS TRAVMASI VE ÖNLENMESİ</a:t>
            </a:r>
          </a:p>
        </p:txBody>
      </p:sp>
      <p:sp>
        <p:nvSpPr>
          <p:cNvPr id="6" name="Dikdörtgen 5"/>
          <p:cNvSpPr/>
          <p:nvPr/>
        </p:nvSpPr>
        <p:spPr>
          <a:xfrm>
            <a:off x="1098425" y="843558"/>
            <a:ext cx="7616979" cy="3785652"/>
          </a:xfrm>
          <a:prstGeom prst="rect">
            <a:avLst/>
          </a:prstGeom>
        </p:spPr>
        <p:txBody>
          <a:bodyPr wrap="square">
            <a:spAutoFit/>
          </a:bodyPr>
          <a:lstStyle/>
          <a:p>
            <a:pPr algn="just"/>
            <a:r>
              <a:rPr lang="tr-TR" sz="1600" dirty="0" smtClean="0"/>
              <a:t>-Verilen cevaplar birbiriyle tutarlı olmalıdır. </a:t>
            </a:r>
          </a:p>
          <a:p>
            <a:pPr algn="just"/>
            <a:endParaRPr lang="tr-TR" sz="1600" dirty="0" smtClean="0"/>
          </a:p>
          <a:p>
            <a:pPr algn="just"/>
            <a:r>
              <a:rPr lang="tr-TR" sz="1600" dirty="0" smtClean="0"/>
              <a:t>-Hayatta kalanların güvende oldukları söylenmelidir.</a:t>
            </a:r>
          </a:p>
          <a:p>
            <a:pPr algn="just"/>
            <a:endParaRPr lang="tr-TR" sz="1600" dirty="0" smtClean="0"/>
          </a:p>
          <a:p>
            <a:pPr algn="just"/>
            <a:r>
              <a:rPr lang="tr-TR" sz="1600" dirty="0" smtClean="0"/>
              <a:t>-Çocuğun cenaze törenine katılması veya mezarlık ziyareti yapması kaybın gerçekliğini anlaması için önemlidir.</a:t>
            </a:r>
          </a:p>
          <a:p>
            <a:pPr algn="just"/>
            <a:endParaRPr lang="tr-TR" sz="1600" dirty="0" smtClean="0"/>
          </a:p>
          <a:p>
            <a:pPr algn="just"/>
            <a:r>
              <a:rPr lang="tr-TR" sz="1600" dirty="0" smtClean="0"/>
              <a:t>-Çocuklarla korkuları ve/veya suçluluk duyguları hakkında konuşulmalıdır. Çocuk üzülmesin diye çaba sarf edilmemeli aksine üzüntüsüne ortak olunmalıdır.</a:t>
            </a:r>
          </a:p>
          <a:p>
            <a:pPr algn="just"/>
            <a:endParaRPr lang="tr-TR" sz="1600" dirty="0" smtClean="0"/>
          </a:p>
          <a:p>
            <a:pPr algn="just"/>
            <a:r>
              <a:rPr lang="tr-TR" sz="1600" dirty="0" smtClean="0"/>
              <a:t>-Kaybı takip eden dönemde çocuğun günlük aktivitelerinde bir değişiklik yapılmamalı ve ihtiyaçlarının karşılanmasında tutarlı bir tavır sergilenmelidir.</a:t>
            </a:r>
          </a:p>
          <a:p>
            <a:pPr algn="just"/>
            <a:endParaRPr lang="tr-TR" sz="1600" dirty="0" smtClean="0"/>
          </a:p>
          <a:p>
            <a:pPr algn="just"/>
            <a:r>
              <a:rPr lang="tr-TR" sz="1600" dirty="0" smtClean="0"/>
              <a:t>-Çocuğun kayba tanık olması veya kayıptan kendini sorumlu tutması durumunda psikolojik bir yardım alması gerekebilir.</a:t>
            </a:r>
            <a:endParaRPr lang="tr-TR" sz="1600" dirty="0"/>
          </a:p>
        </p:txBody>
      </p:sp>
    </p:spTree>
    <p:extLst>
      <p:ext uri="{BB962C8B-B14F-4D97-AF65-F5344CB8AC3E}">
        <p14:creationId xmlns:p14="http://schemas.microsoft.com/office/powerpoint/2010/main" xmlns="" val="1859159194"/>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b="1" dirty="0" smtClean="0">
                <a:solidFill>
                  <a:schemeClr val="bg1"/>
                </a:solidFill>
              </a:rPr>
              <a:t>ÖLÜM-YAS TRAVMASI VE ÖNLENMESİ</a:t>
            </a:r>
          </a:p>
        </p:txBody>
      </p:sp>
      <p:graphicFrame>
        <p:nvGraphicFramePr>
          <p:cNvPr id="7" name="6 Tablo"/>
          <p:cNvGraphicFramePr>
            <a:graphicFrameLocks noGrp="1"/>
          </p:cNvGraphicFramePr>
          <p:nvPr/>
        </p:nvGraphicFramePr>
        <p:xfrm>
          <a:off x="1285852" y="785800"/>
          <a:ext cx="7572428" cy="4275528"/>
        </p:xfrm>
        <a:graphic>
          <a:graphicData uri="http://schemas.openxmlformats.org/drawingml/2006/table">
            <a:tbl>
              <a:tblPr firstRow="1" bandRow="1">
                <a:tableStyleId>{5C22544A-7EE6-4342-B048-85BDC9FD1C3A}</a:tableStyleId>
              </a:tblPr>
              <a:tblGrid>
                <a:gridCol w="3266538"/>
                <a:gridCol w="4305890"/>
              </a:tblGrid>
              <a:tr h="386031">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400" dirty="0" smtClean="0"/>
                        <a:t>OLUMLU BAŞ ETME YÖNTEMLERİ</a:t>
                      </a:r>
                    </a:p>
                    <a:p>
                      <a:pPr algn="ctr"/>
                      <a:endParaRPr lang="tr-TR" sz="1400" dirty="0"/>
                    </a:p>
                  </a:txBody>
                  <a:tcPr/>
                </a:tc>
                <a:tc hMerge="1">
                  <a:txBody>
                    <a:bodyPr/>
                    <a:lstStyle/>
                    <a:p>
                      <a:endParaRPr lang="tr-TR" dirty="0"/>
                    </a:p>
                  </a:txBody>
                  <a:tcPr/>
                </a:tc>
              </a:tr>
              <a:tr h="31311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400" dirty="0" smtClean="0"/>
                        <a:t>Oyun Oynamak </a:t>
                      </a:r>
                    </a:p>
                  </a:txBody>
                  <a:tcPr/>
                </a:tc>
                <a:tc>
                  <a:txBody>
                    <a:bodyPr/>
                    <a:lstStyle/>
                    <a:p>
                      <a:r>
                        <a:rPr lang="tr-TR" sz="1400" dirty="0" smtClean="0"/>
                        <a:t>Akraba Ziyareti </a:t>
                      </a:r>
                      <a:endParaRPr lang="tr-TR" sz="1400" dirty="0"/>
                    </a:p>
                  </a:txBody>
                  <a:tcPr/>
                </a:tc>
              </a:tr>
              <a:tr h="31311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400" dirty="0" smtClean="0"/>
                        <a:t>Spor Yapmak </a:t>
                      </a:r>
                    </a:p>
                  </a:txBody>
                  <a:tcPr/>
                </a:tc>
                <a:tc>
                  <a:txBody>
                    <a:bodyPr/>
                    <a:lstStyle/>
                    <a:p>
                      <a:r>
                        <a:rPr lang="tr-TR" sz="1400" dirty="0" smtClean="0"/>
                        <a:t>Video İzlemek </a:t>
                      </a:r>
                      <a:endParaRPr lang="tr-TR" sz="1400" dirty="0"/>
                    </a:p>
                  </a:txBody>
                  <a:tcPr/>
                </a:tc>
              </a:tr>
              <a:tr h="313114">
                <a:tc>
                  <a:txBody>
                    <a:bodyPr/>
                    <a:lstStyle/>
                    <a:p>
                      <a:r>
                        <a:rPr lang="tr-TR" sz="1400" dirty="0" smtClean="0"/>
                        <a:t>Kitap Okumak</a:t>
                      </a:r>
                      <a:endParaRPr lang="tr-TR" sz="1400" dirty="0"/>
                    </a:p>
                  </a:txBody>
                  <a:tcPr/>
                </a:tc>
                <a:tc>
                  <a:txBody>
                    <a:bodyPr/>
                    <a:lstStyle/>
                    <a:p>
                      <a:r>
                        <a:rPr lang="tr-TR" sz="1400" dirty="0" smtClean="0"/>
                        <a:t>Ailenizle Yemek Yapmak </a:t>
                      </a:r>
                      <a:endParaRPr lang="tr-TR" sz="1400" dirty="0"/>
                    </a:p>
                  </a:txBody>
                  <a:tcPr/>
                </a:tc>
              </a:tr>
              <a:tr h="31311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400" dirty="0" smtClean="0"/>
                        <a:t>Arkadaşlarla Vakit Geçirmek </a:t>
                      </a:r>
                    </a:p>
                  </a:txBody>
                  <a:tcPr/>
                </a:tc>
                <a:tc>
                  <a:txBody>
                    <a:bodyPr/>
                    <a:lstStyle/>
                    <a:p>
                      <a:r>
                        <a:rPr lang="tr-TR" sz="1400" dirty="0" smtClean="0"/>
                        <a:t>Bisiklete Binmek</a:t>
                      </a:r>
                      <a:endParaRPr lang="tr-TR" sz="1400" dirty="0"/>
                    </a:p>
                  </a:txBody>
                  <a:tcPr/>
                </a:tc>
              </a:tr>
              <a:tr h="31311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400" dirty="0" smtClean="0"/>
                        <a:t>Seyahat Etmek </a:t>
                      </a:r>
                    </a:p>
                  </a:txBody>
                  <a:tcPr/>
                </a:tc>
                <a:tc>
                  <a:txBody>
                    <a:bodyPr/>
                    <a:lstStyle/>
                    <a:p>
                      <a:r>
                        <a:rPr lang="tr-TR" sz="1400" dirty="0" smtClean="0"/>
                        <a:t>Enstrüman Çalmak</a:t>
                      </a:r>
                      <a:endParaRPr lang="tr-TR" sz="1400" dirty="0"/>
                    </a:p>
                  </a:txBody>
                  <a:tcPr/>
                </a:tc>
              </a:tr>
              <a:tr h="31311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400" dirty="0" smtClean="0"/>
                        <a:t>Sevdiklerinizle Konuşmak </a:t>
                      </a:r>
                    </a:p>
                  </a:txBody>
                  <a:tcPr/>
                </a:tc>
                <a:tc>
                  <a:txBody>
                    <a:bodyPr/>
                    <a:lstStyle/>
                    <a:p>
                      <a:r>
                        <a:rPr lang="tr-TR" sz="1400" dirty="0" smtClean="0"/>
                        <a:t>Resim Yapmak </a:t>
                      </a:r>
                      <a:endParaRPr lang="tr-TR" sz="1400" dirty="0"/>
                    </a:p>
                  </a:txBody>
                  <a:tcPr/>
                </a:tc>
              </a:tr>
              <a:tr h="31311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400" dirty="0" smtClean="0"/>
                        <a:t>Bulmaca Çözmek </a:t>
                      </a:r>
                    </a:p>
                  </a:txBody>
                  <a:tcPr/>
                </a:tc>
                <a:tc>
                  <a:txBody>
                    <a:bodyPr/>
                    <a:lstStyle/>
                    <a:p>
                      <a:r>
                        <a:rPr lang="tr-TR" sz="1400" dirty="0" smtClean="0"/>
                        <a:t>Günlük Tutmak </a:t>
                      </a:r>
                      <a:endParaRPr lang="tr-TR" sz="1400" dirty="0"/>
                    </a:p>
                  </a:txBody>
                  <a:tcPr/>
                </a:tc>
              </a:tr>
              <a:tr h="31311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400" dirty="0" smtClean="0"/>
                        <a:t>Ev İşleri Yapmak </a:t>
                      </a:r>
                    </a:p>
                  </a:txBody>
                  <a:tcPr/>
                </a:tc>
                <a:tc>
                  <a:txBody>
                    <a:bodyPr/>
                    <a:lstStyle/>
                    <a:p>
                      <a:r>
                        <a:rPr lang="tr-TR" sz="1400" dirty="0" smtClean="0"/>
                        <a:t>Müzik Dinlemek </a:t>
                      </a:r>
                      <a:endParaRPr lang="tr-TR" sz="1400" dirty="0"/>
                    </a:p>
                  </a:txBody>
                  <a:tcPr/>
                </a:tc>
              </a:tr>
              <a:tr h="31311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400" dirty="0" smtClean="0"/>
                        <a:t>Balık Tutmak </a:t>
                      </a:r>
                    </a:p>
                  </a:txBody>
                  <a:tcPr/>
                </a:tc>
                <a:tc>
                  <a:txBody>
                    <a:bodyPr/>
                    <a:lstStyle/>
                    <a:p>
                      <a:r>
                        <a:rPr lang="tr-TR" sz="1400" dirty="0" smtClean="0"/>
                        <a:t>Tamir İşleri Yapmak</a:t>
                      </a:r>
                      <a:endParaRPr lang="tr-TR" sz="1400" dirty="0"/>
                    </a:p>
                  </a:txBody>
                  <a:tcPr/>
                </a:tc>
              </a:tr>
              <a:tr h="31311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400" dirty="0" smtClean="0"/>
                        <a:t>Ailenizle Konuşmak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400" dirty="0" smtClean="0"/>
                        <a:t>Puzzle Yapmak</a:t>
                      </a:r>
                    </a:p>
                  </a:txBody>
                  <a:tcPr/>
                </a:tc>
              </a:tr>
              <a:tr h="31311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400" dirty="0" smtClean="0"/>
                        <a:t>Hayvan Beslemek </a:t>
                      </a:r>
                    </a:p>
                  </a:txBody>
                  <a:tcPr/>
                </a:tc>
                <a:tc>
                  <a:txBody>
                    <a:bodyPr/>
                    <a:lstStyle/>
                    <a:p>
                      <a:r>
                        <a:rPr lang="tr-TR" sz="1400" dirty="0" smtClean="0"/>
                        <a:t>Şarkı Söylemek </a:t>
                      </a:r>
                      <a:endParaRPr lang="tr-TR" sz="1400" dirty="0"/>
                    </a:p>
                  </a:txBody>
                  <a:tcPr/>
                </a:tc>
              </a:tr>
              <a:tr h="31311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400" dirty="0" smtClean="0"/>
                        <a:t>Piknik Yapmak </a:t>
                      </a:r>
                    </a:p>
                  </a:txBody>
                  <a:tcPr/>
                </a:tc>
                <a:tc>
                  <a:txBody>
                    <a:bodyPr/>
                    <a:lstStyle/>
                    <a:p>
                      <a:r>
                        <a:rPr lang="tr-TR" sz="1400" dirty="0" smtClean="0"/>
                        <a:t>Film İzlemek</a:t>
                      </a:r>
                      <a:endParaRPr lang="tr-TR" sz="1400" dirty="0"/>
                    </a:p>
                  </a:txBody>
                  <a:tcPr/>
                </a:tc>
              </a:tr>
            </a:tbl>
          </a:graphicData>
        </a:graphic>
      </p:graphicFrame>
    </p:spTree>
    <p:extLst>
      <p:ext uri="{BB962C8B-B14F-4D97-AF65-F5344CB8AC3E}">
        <p14:creationId xmlns:p14="http://schemas.microsoft.com/office/powerpoint/2010/main" xmlns="" val="1859159194"/>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646331"/>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b="1" dirty="0" smtClean="0">
                <a:solidFill>
                  <a:schemeClr val="bg1"/>
                </a:solidFill>
              </a:rPr>
              <a:t>HAYATINIZI ETKİLEYEN ZORLAYICI YAŞAM OLAYLARI SONRASINDA HANGİ GÜÇLÜ YANLARINIZI KULLANIRSINIZ?</a:t>
            </a:r>
            <a:endParaRPr lang="tr-TR" b="1" dirty="0">
              <a:solidFill>
                <a:schemeClr val="bg1"/>
              </a:solidFill>
            </a:endParaRPr>
          </a:p>
        </p:txBody>
      </p:sp>
      <p:graphicFrame>
        <p:nvGraphicFramePr>
          <p:cNvPr id="4" name="Tablo 4">
            <a:extLst>
              <a:ext uri="{FF2B5EF4-FFF2-40B4-BE49-F238E27FC236}">
                <a16:creationId xmlns="" xmlns:a16="http://schemas.microsoft.com/office/drawing/2014/main" id="{E2C73407-0DB7-F644-AA3E-244523E689C7}"/>
              </a:ext>
            </a:extLst>
          </p:cNvPr>
          <p:cNvGraphicFramePr>
            <a:graphicFrameLocks noGrp="1"/>
          </p:cNvGraphicFramePr>
          <p:nvPr/>
        </p:nvGraphicFramePr>
        <p:xfrm>
          <a:off x="1357290" y="857238"/>
          <a:ext cx="7215216" cy="4161611"/>
        </p:xfrm>
        <a:graphic>
          <a:graphicData uri="http://schemas.openxmlformats.org/drawingml/2006/table">
            <a:tbl>
              <a:tblPr firstRow="1" bandRow="1">
                <a:tableStyleId>{93296810-A885-4BE3-A3E7-6D5BEEA58F35}</a:tableStyleId>
              </a:tblPr>
              <a:tblGrid>
                <a:gridCol w="3607608">
                  <a:extLst>
                    <a:ext uri="{9D8B030D-6E8A-4147-A177-3AD203B41FA5}">
                      <a16:colId xmlns="" xmlns:a16="http://schemas.microsoft.com/office/drawing/2014/main" val="20000"/>
                    </a:ext>
                  </a:extLst>
                </a:gridCol>
                <a:gridCol w="3607608">
                  <a:extLst>
                    <a:ext uri="{9D8B030D-6E8A-4147-A177-3AD203B41FA5}">
                      <a16:colId xmlns="" xmlns:a16="http://schemas.microsoft.com/office/drawing/2014/main" val="20001"/>
                    </a:ext>
                  </a:extLst>
                </a:gridCol>
              </a:tblGrid>
              <a:tr h="283037">
                <a:tc gridSpan="2">
                  <a:txBody>
                    <a:bodyPr/>
                    <a:lstStyle/>
                    <a:p>
                      <a:pPr algn="ctr"/>
                      <a:r>
                        <a:rPr lang="tr-TR" sz="1200" dirty="0"/>
                        <a:t>GÜÇLÜ YANLAR</a:t>
                      </a:r>
                    </a:p>
                  </a:txBody>
                  <a:tcPr marL="91427" marR="91427" marT="45737" marB="45737"/>
                </a:tc>
                <a:tc hMerge="1">
                  <a:txBody>
                    <a:bodyPr/>
                    <a:lstStyle/>
                    <a:p>
                      <a:endParaRPr lang="tr-TR" dirty="0"/>
                    </a:p>
                  </a:txBody>
                  <a:tcPr/>
                </a:tc>
                <a:extLst>
                  <a:ext uri="{0D108BD9-81ED-4DB2-BD59-A6C34878D82A}">
                    <a16:rowId xmlns="" xmlns:a16="http://schemas.microsoft.com/office/drawing/2014/main" val="10000"/>
                  </a:ext>
                </a:extLst>
              </a:tr>
              <a:tr h="277041">
                <a:tc>
                  <a:txBody>
                    <a:bodyPr/>
                    <a:lstStyle/>
                    <a:p>
                      <a:pPr algn="ctr"/>
                      <a:r>
                        <a:rPr lang="tr-TR" sz="1200" b="1" dirty="0" smtClean="0"/>
                        <a:t>GİRİŞKENLİK</a:t>
                      </a:r>
                      <a:endParaRPr lang="tr-TR" sz="1200" b="1" dirty="0"/>
                    </a:p>
                  </a:txBody>
                  <a:tcPr marL="91427" marR="91427" marT="45737" marB="45737"/>
                </a:tc>
                <a:tc>
                  <a:txBody>
                    <a:bodyPr/>
                    <a:lstStyle/>
                    <a:p>
                      <a:pPr algn="ctr"/>
                      <a:r>
                        <a:rPr lang="tr-TR" sz="1200" b="1" dirty="0" smtClean="0"/>
                        <a:t>ADİL OLMAK</a:t>
                      </a:r>
                      <a:endParaRPr lang="tr-TR" sz="1200" b="1" dirty="0"/>
                    </a:p>
                  </a:txBody>
                  <a:tcPr marL="91427" marR="91427" marT="45737" marB="45737"/>
                </a:tc>
                <a:extLst>
                  <a:ext uri="{0D108BD9-81ED-4DB2-BD59-A6C34878D82A}">
                    <a16:rowId xmlns="" xmlns:a16="http://schemas.microsoft.com/office/drawing/2014/main" val="10001"/>
                  </a:ext>
                </a:extLst>
              </a:tr>
              <a:tr h="277041">
                <a:tc>
                  <a:txBody>
                    <a:bodyPr/>
                    <a:lstStyle/>
                    <a:p>
                      <a:pPr algn="ctr"/>
                      <a:r>
                        <a:rPr lang="tr-TR" sz="1200" b="1" dirty="0" smtClean="0"/>
                        <a:t>İYİMSERLİK</a:t>
                      </a:r>
                      <a:endParaRPr lang="tr-TR" sz="1200" b="1" dirty="0"/>
                    </a:p>
                  </a:txBody>
                  <a:tcPr marL="91427" marR="91427" marT="45737" marB="45737"/>
                </a:tc>
                <a:tc>
                  <a:txBody>
                    <a:bodyPr/>
                    <a:lstStyle/>
                    <a:p>
                      <a:pPr algn="ctr"/>
                      <a:r>
                        <a:rPr lang="tr-TR" sz="1200" b="1" dirty="0" smtClean="0"/>
                        <a:t>SAKİN KALABİLMEK</a:t>
                      </a:r>
                      <a:endParaRPr lang="tr-TR" sz="1200" b="1" dirty="0"/>
                    </a:p>
                  </a:txBody>
                  <a:tcPr marL="91427" marR="91427" marT="45737" marB="45737"/>
                </a:tc>
                <a:extLst>
                  <a:ext uri="{0D108BD9-81ED-4DB2-BD59-A6C34878D82A}">
                    <a16:rowId xmlns="" xmlns:a16="http://schemas.microsoft.com/office/drawing/2014/main" val="10002"/>
                  </a:ext>
                </a:extLst>
              </a:tr>
              <a:tr h="277041">
                <a:tc>
                  <a:txBody>
                    <a:bodyPr/>
                    <a:lstStyle/>
                    <a:p>
                      <a:pPr algn="ctr"/>
                      <a:r>
                        <a:rPr lang="tr-TR" sz="1200" b="1" dirty="0" smtClean="0"/>
                        <a:t>KOLAY İLETİŞİM KURABİLMEK</a:t>
                      </a:r>
                      <a:endParaRPr lang="tr-TR" sz="1200" b="1" dirty="0"/>
                    </a:p>
                  </a:txBody>
                  <a:tcPr marL="91427" marR="91427" marT="45737" marB="45737"/>
                </a:tc>
                <a:tc>
                  <a:txBody>
                    <a:bodyPr/>
                    <a:lstStyle/>
                    <a:p>
                      <a:pPr algn="ctr"/>
                      <a:r>
                        <a:rPr lang="tr-TR" sz="1200" b="1" dirty="0" smtClean="0"/>
                        <a:t>SABIRLI OLMAK</a:t>
                      </a:r>
                      <a:endParaRPr lang="tr-TR" sz="1200" b="1" dirty="0"/>
                    </a:p>
                  </a:txBody>
                  <a:tcPr marL="91427" marR="91427" marT="45737" marB="45737"/>
                </a:tc>
                <a:extLst>
                  <a:ext uri="{0D108BD9-81ED-4DB2-BD59-A6C34878D82A}">
                    <a16:rowId xmlns="" xmlns:a16="http://schemas.microsoft.com/office/drawing/2014/main" val="10003"/>
                  </a:ext>
                </a:extLst>
              </a:tr>
              <a:tr h="277041">
                <a:tc>
                  <a:txBody>
                    <a:bodyPr/>
                    <a:lstStyle/>
                    <a:p>
                      <a:pPr algn="ctr"/>
                      <a:r>
                        <a:rPr lang="tr-TR" sz="1200" b="1" dirty="0" smtClean="0"/>
                        <a:t>MERHAMETLİ OLMAK</a:t>
                      </a:r>
                      <a:endParaRPr lang="tr-TR" sz="1200" b="1" dirty="0"/>
                    </a:p>
                  </a:txBody>
                  <a:tcPr marL="91427" marR="91427" marT="45737" marB="45737"/>
                </a:tc>
                <a:tc>
                  <a:txBody>
                    <a:bodyPr/>
                    <a:lstStyle/>
                    <a:p>
                      <a:pPr algn="ctr"/>
                      <a:r>
                        <a:rPr lang="tr-TR" sz="1200" b="1" dirty="0" smtClean="0"/>
                        <a:t>İŞBİRLİĞİNE YATKINLIK</a:t>
                      </a:r>
                      <a:endParaRPr lang="tr-TR" sz="1200" b="1" dirty="0"/>
                    </a:p>
                  </a:txBody>
                  <a:tcPr marL="91427" marR="91427" marT="45737" marB="45737"/>
                </a:tc>
                <a:extLst>
                  <a:ext uri="{0D108BD9-81ED-4DB2-BD59-A6C34878D82A}">
                    <a16:rowId xmlns="" xmlns:a16="http://schemas.microsoft.com/office/drawing/2014/main" val="10004"/>
                  </a:ext>
                </a:extLst>
              </a:tr>
              <a:tr h="277041">
                <a:tc>
                  <a:txBody>
                    <a:bodyPr/>
                    <a:lstStyle/>
                    <a:p>
                      <a:pPr algn="ctr"/>
                      <a:r>
                        <a:rPr lang="tr-TR" sz="1200" b="1" dirty="0" smtClean="0"/>
                        <a:t>SOĞUKKANLILIK</a:t>
                      </a:r>
                      <a:endParaRPr lang="tr-TR" sz="1200" b="1" dirty="0"/>
                    </a:p>
                  </a:txBody>
                  <a:tcPr marL="91427" marR="91427" marT="45737" marB="45737"/>
                </a:tc>
                <a:tc>
                  <a:txBody>
                    <a:bodyPr/>
                    <a:lstStyle/>
                    <a:p>
                      <a:pPr algn="ctr"/>
                      <a:r>
                        <a:rPr lang="tr-TR" sz="1200" b="1" dirty="0" smtClean="0"/>
                        <a:t>DÜZENLİ OLMAK</a:t>
                      </a:r>
                      <a:endParaRPr lang="tr-TR" sz="1200" b="1" dirty="0"/>
                    </a:p>
                  </a:txBody>
                  <a:tcPr marL="91427" marR="91427" marT="45737" marB="45737"/>
                </a:tc>
                <a:extLst>
                  <a:ext uri="{0D108BD9-81ED-4DB2-BD59-A6C34878D82A}">
                    <a16:rowId xmlns="" xmlns:a16="http://schemas.microsoft.com/office/drawing/2014/main" val="10005"/>
                  </a:ext>
                </a:extLst>
              </a:tr>
              <a:tr h="277041">
                <a:tc>
                  <a:txBody>
                    <a:bodyPr/>
                    <a:lstStyle/>
                    <a:p>
                      <a:pPr algn="ctr"/>
                      <a:r>
                        <a:rPr lang="tr-TR" sz="1200" b="1" dirty="0" smtClean="0"/>
                        <a:t>KARARLILIK</a:t>
                      </a:r>
                      <a:endParaRPr lang="tr-TR" sz="1200" b="1" dirty="0"/>
                    </a:p>
                  </a:txBody>
                  <a:tcPr marL="91427" marR="91427" marT="45737" marB="45737"/>
                </a:tc>
                <a:tc>
                  <a:txBody>
                    <a:bodyPr/>
                    <a:lstStyle/>
                    <a:p>
                      <a:pPr algn="ctr"/>
                      <a:r>
                        <a:rPr lang="tr-TR" sz="1200" b="1" dirty="0" smtClean="0"/>
                        <a:t>YARDIMSEVERLİK</a:t>
                      </a:r>
                      <a:endParaRPr lang="tr-TR" sz="1200" b="1" dirty="0"/>
                    </a:p>
                  </a:txBody>
                  <a:tcPr marL="91427" marR="91427" marT="45737" marB="45737"/>
                </a:tc>
                <a:extLst>
                  <a:ext uri="{0D108BD9-81ED-4DB2-BD59-A6C34878D82A}">
                    <a16:rowId xmlns="" xmlns:a16="http://schemas.microsoft.com/office/drawing/2014/main" val="10006"/>
                  </a:ext>
                </a:extLst>
              </a:tr>
              <a:tr h="277041">
                <a:tc>
                  <a:txBody>
                    <a:bodyPr/>
                    <a:lstStyle/>
                    <a:p>
                      <a:pPr algn="ctr"/>
                      <a:r>
                        <a:rPr lang="tr-TR" sz="1200" b="1" dirty="0" smtClean="0"/>
                        <a:t>TEDBİRLİ OLMAK</a:t>
                      </a:r>
                      <a:endParaRPr lang="tr-TR" sz="1200" b="1" dirty="0"/>
                    </a:p>
                  </a:txBody>
                  <a:tcPr marL="91427" marR="91427" marT="45737" marB="45737"/>
                </a:tc>
                <a:tc>
                  <a:txBody>
                    <a:bodyPr/>
                    <a:lstStyle/>
                    <a:p>
                      <a:pPr algn="ctr"/>
                      <a:r>
                        <a:rPr lang="tr-TR" sz="1200" b="1" dirty="0" smtClean="0"/>
                        <a:t>DUYARLILIK</a:t>
                      </a:r>
                      <a:endParaRPr lang="tr-TR" sz="1200" b="1" dirty="0"/>
                    </a:p>
                  </a:txBody>
                  <a:tcPr marL="91427" marR="91427" marT="45737" marB="45737"/>
                </a:tc>
                <a:extLst>
                  <a:ext uri="{0D108BD9-81ED-4DB2-BD59-A6C34878D82A}">
                    <a16:rowId xmlns="" xmlns:a16="http://schemas.microsoft.com/office/drawing/2014/main" val="10007"/>
                  </a:ext>
                </a:extLst>
              </a:tr>
              <a:tr h="277041">
                <a:tc>
                  <a:txBody>
                    <a:bodyPr/>
                    <a:lstStyle/>
                    <a:p>
                      <a:pPr algn="ctr"/>
                      <a:r>
                        <a:rPr lang="tr-TR" sz="1200" b="1" dirty="0" smtClean="0"/>
                        <a:t>SORUMLULUK SAHİBİ</a:t>
                      </a:r>
                      <a:endParaRPr lang="tr-TR" sz="1200" b="1" dirty="0"/>
                    </a:p>
                  </a:txBody>
                  <a:tcPr marL="91427" marR="91427" marT="45737" marB="45737"/>
                </a:tc>
                <a:tc>
                  <a:txBody>
                    <a:bodyPr/>
                    <a:lstStyle/>
                    <a:p>
                      <a:pPr algn="ctr"/>
                      <a:r>
                        <a:rPr lang="tr-TR" sz="1200" b="1" dirty="0" smtClean="0"/>
                        <a:t>GENİŞ İLGİ ALANLARI</a:t>
                      </a:r>
                      <a:endParaRPr lang="tr-TR" sz="1200" b="1" dirty="0"/>
                    </a:p>
                  </a:txBody>
                  <a:tcPr marL="91427" marR="91427" marT="45737" marB="45737"/>
                </a:tc>
                <a:extLst>
                  <a:ext uri="{0D108BD9-81ED-4DB2-BD59-A6C34878D82A}">
                    <a16:rowId xmlns="" xmlns:a16="http://schemas.microsoft.com/office/drawing/2014/main" val="10008"/>
                  </a:ext>
                </a:extLst>
              </a:tr>
              <a:tr h="277041">
                <a:tc>
                  <a:txBody>
                    <a:bodyPr/>
                    <a:lstStyle/>
                    <a:p>
                      <a:pPr algn="ctr"/>
                      <a:r>
                        <a:rPr lang="tr-TR" sz="1200" b="1" dirty="0" smtClean="0"/>
                        <a:t>YENİLİĞE AÇIKLIK</a:t>
                      </a:r>
                      <a:endParaRPr lang="tr-TR" sz="1200" b="1" dirty="0"/>
                    </a:p>
                  </a:txBody>
                  <a:tcPr marL="91427" marR="91427" marT="45737" marB="45737"/>
                </a:tc>
                <a:tc>
                  <a:txBody>
                    <a:bodyPr/>
                    <a:lstStyle/>
                    <a:p>
                      <a:pPr algn="ctr"/>
                      <a:r>
                        <a:rPr lang="tr-TR" sz="1200" b="1" dirty="0" smtClean="0"/>
                        <a:t>CESARET</a:t>
                      </a:r>
                      <a:endParaRPr lang="tr-TR" sz="1200" b="1" dirty="0">
                        <a:solidFill>
                          <a:srgbClr val="FF0000"/>
                        </a:solidFill>
                      </a:endParaRPr>
                    </a:p>
                  </a:txBody>
                  <a:tcPr marL="91427" marR="91427" marT="45737" marB="45737"/>
                </a:tc>
                <a:extLst>
                  <a:ext uri="{0D108BD9-81ED-4DB2-BD59-A6C34878D82A}">
                    <a16:rowId xmlns="" xmlns:a16="http://schemas.microsoft.com/office/drawing/2014/main" val="10009"/>
                  </a:ext>
                </a:extLst>
              </a:tr>
              <a:tr h="277041">
                <a:tc>
                  <a:txBody>
                    <a:bodyPr/>
                    <a:lstStyle/>
                    <a:p>
                      <a:pPr algn="ctr"/>
                      <a:r>
                        <a:rPr lang="tr-TR" sz="1200" b="1" dirty="0" smtClean="0"/>
                        <a:t>YARATICI, MERAKLI OLMAK</a:t>
                      </a:r>
                      <a:endParaRPr lang="tr-TR" sz="1200" b="1" dirty="0"/>
                    </a:p>
                  </a:txBody>
                  <a:tcPr marL="91427" marR="91427" marT="45737" marB="45737"/>
                </a:tc>
                <a:tc>
                  <a:txBody>
                    <a:bodyPr/>
                    <a:lstStyle/>
                    <a:p>
                      <a:pPr algn="ctr"/>
                      <a:r>
                        <a:rPr lang="tr-TR" sz="1200" b="1" dirty="0" smtClean="0"/>
                        <a:t>DÜRÜSTLÜK</a:t>
                      </a:r>
                      <a:endParaRPr lang="tr-TR" sz="1200" b="1" dirty="0"/>
                    </a:p>
                  </a:txBody>
                  <a:tcPr marL="91427" marR="91427" marT="45737" marB="45737"/>
                </a:tc>
                <a:extLst>
                  <a:ext uri="{0D108BD9-81ED-4DB2-BD59-A6C34878D82A}">
                    <a16:rowId xmlns="" xmlns:a16="http://schemas.microsoft.com/office/drawing/2014/main" val="10010"/>
                  </a:ext>
                </a:extLst>
              </a:tr>
              <a:tr h="277041">
                <a:tc>
                  <a:txBody>
                    <a:bodyPr/>
                    <a:lstStyle/>
                    <a:p>
                      <a:pPr algn="ctr"/>
                      <a:r>
                        <a:rPr lang="tr-TR" sz="1200" b="1" dirty="0" smtClean="0"/>
                        <a:t>YAŞAM SEVİNCİ</a:t>
                      </a:r>
                      <a:endParaRPr lang="tr-TR" sz="1200" b="1" dirty="0"/>
                    </a:p>
                  </a:txBody>
                  <a:tcPr marL="91427" marR="91427" marT="45737" marB="45737"/>
                </a:tc>
                <a:tc>
                  <a:txBody>
                    <a:bodyPr/>
                    <a:lstStyle/>
                    <a:p>
                      <a:pPr algn="ctr"/>
                      <a:r>
                        <a:rPr lang="tr-TR" sz="1200" b="1" dirty="0" smtClean="0"/>
                        <a:t>İYİLİKSEVERLİK</a:t>
                      </a:r>
                      <a:endParaRPr lang="tr-TR" sz="1200" b="1" dirty="0"/>
                    </a:p>
                  </a:txBody>
                  <a:tcPr marL="91427" marR="91427" marT="45737" marB="45737"/>
                </a:tc>
                <a:extLst>
                  <a:ext uri="{0D108BD9-81ED-4DB2-BD59-A6C34878D82A}">
                    <a16:rowId xmlns="" xmlns:a16="http://schemas.microsoft.com/office/drawing/2014/main" val="10011"/>
                  </a:ext>
                </a:extLst>
              </a:tr>
              <a:tr h="277041">
                <a:tc>
                  <a:txBody>
                    <a:bodyPr/>
                    <a:lstStyle/>
                    <a:p>
                      <a:pPr algn="ctr"/>
                      <a:r>
                        <a:rPr lang="tr-TR" sz="1200" b="1" dirty="0" smtClean="0"/>
                        <a:t>AFFEDİCİLİK</a:t>
                      </a:r>
                      <a:endParaRPr lang="tr-TR" sz="1200" b="1" dirty="0"/>
                    </a:p>
                  </a:txBody>
                  <a:tcPr marL="91427" marR="91427" marT="45737" marB="45737"/>
                </a:tc>
                <a:tc>
                  <a:txBody>
                    <a:bodyPr/>
                    <a:lstStyle/>
                    <a:p>
                      <a:pPr algn="ctr"/>
                      <a:r>
                        <a:rPr lang="tr-TR" sz="1200" b="1" dirty="0" smtClean="0"/>
                        <a:t>LİDERLİK</a:t>
                      </a:r>
                      <a:endParaRPr lang="tr-TR" sz="1200" b="1" dirty="0"/>
                    </a:p>
                  </a:txBody>
                  <a:tcPr marL="91427" marR="91427" marT="45737" marB="45737"/>
                </a:tc>
                <a:extLst>
                  <a:ext uri="{0D108BD9-81ED-4DB2-BD59-A6C34878D82A}">
                    <a16:rowId xmlns="" xmlns:a16="http://schemas.microsoft.com/office/drawing/2014/main" val="10012"/>
                  </a:ext>
                </a:extLst>
              </a:tr>
              <a:tr h="277041">
                <a:tc>
                  <a:txBody>
                    <a:bodyPr/>
                    <a:lstStyle/>
                    <a:p>
                      <a:pPr algn="ctr"/>
                      <a:r>
                        <a:rPr lang="tr-TR" sz="1200" b="1" dirty="0" smtClean="0"/>
                        <a:t>ALÇAK GÖNÜLLÜLÜK</a:t>
                      </a:r>
                      <a:endParaRPr lang="tr-TR" sz="1200" b="1" dirty="0"/>
                    </a:p>
                  </a:txBody>
                  <a:tcPr marL="91427" marR="91427" marT="45737" marB="45737"/>
                </a:tc>
                <a:tc>
                  <a:txBody>
                    <a:bodyPr/>
                    <a:lstStyle/>
                    <a:p>
                      <a:pPr algn="ctr"/>
                      <a:r>
                        <a:rPr lang="tr-TR" sz="1200" b="1" dirty="0" smtClean="0"/>
                        <a:t>UMUTLU</a:t>
                      </a:r>
                      <a:endParaRPr lang="tr-TR" sz="1200" b="1" dirty="0"/>
                    </a:p>
                  </a:txBody>
                  <a:tcPr marL="91427" marR="91427" marT="45737" marB="45737"/>
                </a:tc>
                <a:extLst>
                  <a:ext uri="{0D108BD9-81ED-4DB2-BD59-A6C34878D82A}">
                    <a16:rowId xmlns="" xmlns:a16="http://schemas.microsoft.com/office/drawing/2014/main" val="10013"/>
                  </a:ext>
                </a:extLst>
              </a:tr>
              <a:tr h="277041">
                <a:tc>
                  <a:txBody>
                    <a:bodyPr/>
                    <a:lstStyle/>
                    <a:p>
                      <a:pPr algn="ctr"/>
                      <a:r>
                        <a:rPr lang="tr-TR" sz="1200" b="1" dirty="0" smtClean="0"/>
                        <a:t>DEĞERLER/MANEVİYAT</a:t>
                      </a:r>
                      <a:endParaRPr lang="tr-TR" sz="1200" b="1" dirty="0"/>
                    </a:p>
                  </a:txBody>
                  <a:tcPr marL="91427" marR="91427" marT="45737" marB="45737"/>
                </a:tc>
                <a:tc>
                  <a:txBody>
                    <a:bodyPr/>
                    <a:lstStyle/>
                    <a:p>
                      <a:pPr algn="ctr"/>
                      <a:r>
                        <a:rPr lang="tr-TR" sz="1200" b="1" dirty="0" smtClean="0"/>
                        <a:t>MİZAH YETENEĞİ</a:t>
                      </a:r>
                      <a:endParaRPr lang="tr-TR" sz="1200" b="1" dirty="0"/>
                    </a:p>
                  </a:txBody>
                  <a:tcPr marL="91427" marR="91427" marT="45737" marB="45737"/>
                </a:tc>
                <a:extLst>
                  <a:ext uri="{0D108BD9-81ED-4DB2-BD59-A6C34878D82A}">
                    <a16:rowId xmlns="" xmlns:a16="http://schemas.microsoft.com/office/drawing/2014/main" val="10014"/>
                  </a:ext>
                </a:extLst>
              </a:tr>
            </a:tbl>
          </a:graphicData>
        </a:graphic>
      </p:graphicFrame>
    </p:spTree>
    <p:extLst>
      <p:ext uri="{BB962C8B-B14F-4D97-AF65-F5344CB8AC3E}">
        <p14:creationId xmlns:p14="http://schemas.microsoft.com/office/powerpoint/2010/main" xmlns="" val="1859159194"/>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b="1" dirty="0" smtClean="0">
                <a:solidFill>
                  <a:schemeClr val="bg1"/>
                </a:solidFill>
              </a:rPr>
              <a:t>TRAVMA NEDİR?</a:t>
            </a:r>
          </a:p>
        </p:txBody>
      </p:sp>
      <p:sp>
        <p:nvSpPr>
          <p:cNvPr id="6" name="Dikdörtgen 5"/>
          <p:cNvSpPr/>
          <p:nvPr/>
        </p:nvSpPr>
        <p:spPr>
          <a:xfrm>
            <a:off x="1214414" y="896183"/>
            <a:ext cx="7670656" cy="3970318"/>
          </a:xfrm>
          <a:prstGeom prst="rect">
            <a:avLst/>
          </a:prstGeom>
        </p:spPr>
        <p:txBody>
          <a:bodyPr wrap="square">
            <a:spAutoFit/>
          </a:bodyPr>
          <a:lstStyle/>
          <a:p>
            <a:pPr lvl="0" algn="just"/>
            <a:r>
              <a:rPr lang="tr-TR" dirty="0" smtClean="0">
                <a:solidFill>
                  <a:prstClr val="black"/>
                </a:solidFill>
              </a:rPr>
              <a:t>Günlük hayatımızda zaman zaman duygusal olarak ciddi biçimde zorlandığımız dönemler olur. Bizi zorlayan bu yaşantılar değişik biçimlerde ortaya çıkabilir. </a:t>
            </a:r>
          </a:p>
          <a:p>
            <a:pPr lvl="0" algn="just"/>
            <a:endParaRPr lang="tr-TR" dirty="0" smtClean="0">
              <a:solidFill>
                <a:prstClr val="black"/>
              </a:solidFill>
            </a:endParaRPr>
          </a:p>
          <a:p>
            <a:pPr lvl="0" algn="just"/>
            <a:r>
              <a:rPr lang="tr-TR" dirty="0" smtClean="0">
                <a:solidFill>
                  <a:prstClr val="black"/>
                </a:solidFill>
              </a:rPr>
              <a:t>Olumsuz yaşantılar bazen deprem, sel gibi doğal afetler sonucu oluşmakta bazen de savaş, göç, terör, cinsel istismar, trafik kazası, rehin alınma gibi insan eliyle ortaya çıkmaktadır. Bu tür yaşantılara bazen doğrudan maruz kalıyor bazen de tanıklık ederek dolaylı olarak etkilenebiliyoruz. </a:t>
            </a:r>
          </a:p>
          <a:p>
            <a:pPr lvl="0" algn="just"/>
            <a:endParaRPr lang="tr-TR" dirty="0" smtClean="0">
              <a:solidFill>
                <a:prstClr val="black"/>
              </a:solidFill>
            </a:endParaRPr>
          </a:p>
          <a:p>
            <a:pPr lvl="0" algn="just"/>
            <a:r>
              <a:rPr lang="tr-TR" dirty="0" smtClean="0">
                <a:solidFill>
                  <a:prstClr val="black"/>
                </a:solidFill>
              </a:rPr>
              <a:t>Günümüzde kitle iletişim araçlarının yaygınlaşması ile bu tür olaylardan her zamankinden daha fazla haberdar oluyoruz. Dolayısıyla, sadece kendi yaşam alanımızdaki yaşanan travmatik olaylara doğrudan maruz kalmıyor aynı zamanda dünyanın dört bir yanında yaşanan olaylardan da anında haberdar olabiliyoruz. Bazen görece çok az kişinin doğrudan mağdur olduğu travmatik olayların bile genel ruh sağlığını tehdit edici yaygın ve uzun süreli etkileri olabilmektedir.</a:t>
            </a:r>
          </a:p>
        </p:txBody>
      </p:sp>
    </p:spTree>
    <p:extLst>
      <p:ext uri="{BB962C8B-B14F-4D97-AF65-F5344CB8AC3E}">
        <p14:creationId xmlns:p14="http://schemas.microsoft.com/office/powerpoint/2010/main" xmlns=""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b="1" dirty="0" smtClean="0">
                <a:solidFill>
                  <a:schemeClr val="bg1"/>
                </a:solidFill>
              </a:rPr>
              <a:t>TRAVMA NEDİR?</a:t>
            </a:r>
          </a:p>
        </p:txBody>
      </p:sp>
      <p:sp>
        <p:nvSpPr>
          <p:cNvPr id="6" name="Dikdörtgen 5"/>
          <p:cNvSpPr/>
          <p:nvPr/>
        </p:nvSpPr>
        <p:spPr>
          <a:xfrm>
            <a:off x="1214414" y="896183"/>
            <a:ext cx="7670656" cy="646331"/>
          </a:xfrm>
          <a:prstGeom prst="rect">
            <a:avLst/>
          </a:prstGeom>
        </p:spPr>
        <p:txBody>
          <a:bodyPr wrap="square">
            <a:spAutoFit/>
          </a:bodyPr>
          <a:lstStyle/>
          <a:p>
            <a:pPr lvl="0" algn="just"/>
            <a:r>
              <a:rPr lang="tr-TR" b="1" i="1" dirty="0" smtClean="0">
                <a:solidFill>
                  <a:srgbClr val="FF0000"/>
                </a:solidFill>
              </a:rPr>
              <a:t>Travma; </a:t>
            </a:r>
            <a:r>
              <a:rPr lang="tr-TR" dirty="0" smtClean="0">
                <a:solidFill>
                  <a:prstClr val="black"/>
                </a:solidFill>
              </a:rPr>
              <a:t>kişinin hayatını ya da ruhsal dengesini tehdit eden ve duygusal anlamda üstesinden gelmekte zorlandığı olaylar, deneyimler veya durumlardır. </a:t>
            </a:r>
            <a:endParaRPr lang="tr-TR" dirty="0">
              <a:solidFill>
                <a:prstClr val="black"/>
              </a:solidFill>
            </a:endParaRPr>
          </a:p>
        </p:txBody>
      </p:sp>
      <p:pic>
        <p:nvPicPr>
          <p:cNvPr id="4" name="Picture 3"/>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2357422" y="1643056"/>
            <a:ext cx="5475458" cy="3379912"/>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p14="http://schemas.microsoft.com/office/powerpoint/2010/main" xmlns=""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b="1" dirty="0" smtClean="0">
                <a:solidFill>
                  <a:schemeClr val="bg1"/>
                </a:solidFill>
              </a:rPr>
              <a:t>TRAVMATİK OLAY ANINDA VERİLEN TEPKİLER</a:t>
            </a:r>
          </a:p>
        </p:txBody>
      </p:sp>
      <p:graphicFrame>
        <p:nvGraphicFramePr>
          <p:cNvPr id="4" name="Tablo 1"/>
          <p:cNvGraphicFramePr>
            <a:graphicFrameLocks noGrp="1"/>
          </p:cNvGraphicFramePr>
          <p:nvPr>
            <p:extLst>
              <p:ext uri="{D42A27DB-BD31-4B8C-83A1-F6EECF244321}">
                <p14:modId xmlns="" xmlns:p14="http://schemas.microsoft.com/office/powerpoint/2010/main" val="4002949957"/>
              </p:ext>
            </p:extLst>
          </p:nvPr>
        </p:nvGraphicFramePr>
        <p:xfrm>
          <a:off x="1928794" y="1071552"/>
          <a:ext cx="5878281" cy="3000396"/>
        </p:xfrm>
        <a:graphic>
          <a:graphicData uri="http://schemas.openxmlformats.org/drawingml/2006/table">
            <a:tbl>
              <a:tblPr>
                <a:tableStyleId>{5C22544A-7EE6-4342-B048-85BDC9FD1C3A}</a:tableStyleId>
              </a:tblPr>
              <a:tblGrid>
                <a:gridCol w="2771398"/>
                <a:gridCol w="306312"/>
                <a:gridCol w="2800571"/>
              </a:tblGrid>
              <a:tr h="260904">
                <a:tc>
                  <a:txBody>
                    <a:bodyPr/>
                    <a:lstStyle/>
                    <a:p>
                      <a:pPr algn="ctr">
                        <a:spcAft>
                          <a:spcPts val="0"/>
                        </a:spcAft>
                      </a:pPr>
                      <a:r>
                        <a:rPr lang="tr-TR" sz="1400" b="1" dirty="0">
                          <a:effectLst/>
                        </a:rPr>
                        <a:t>FİZİKSEL</a:t>
                      </a:r>
                      <a:endParaRPr lang="tr-TR" sz="1400" b="1" dirty="0">
                        <a:effectLst/>
                        <a:latin typeface="Calibri"/>
                        <a:ea typeface="Calibri"/>
                        <a:cs typeface="Arial"/>
                      </a:endParaRPr>
                    </a:p>
                  </a:txBody>
                  <a:tcPr marL="0" marR="0" marT="0" marB="0" anchor="b"/>
                </a:tc>
                <a:tc gridSpan="2">
                  <a:txBody>
                    <a:bodyPr/>
                    <a:lstStyle/>
                    <a:p>
                      <a:pPr marL="139700" algn="ctr">
                        <a:spcAft>
                          <a:spcPts val="0"/>
                        </a:spcAft>
                      </a:pPr>
                      <a:r>
                        <a:rPr lang="tr-TR" sz="1400" b="1" dirty="0">
                          <a:effectLst/>
                        </a:rPr>
                        <a:t>ZİHİNSEL</a:t>
                      </a:r>
                      <a:endParaRPr lang="tr-TR" sz="1400" b="1" dirty="0">
                        <a:effectLst/>
                        <a:latin typeface="Calibri"/>
                        <a:ea typeface="Calibri"/>
                        <a:cs typeface="Arial"/>
                      </a:endParaRPr>
                    </a:p>
                  </a:txBody>
                  <a:tcPr marL="0" marR="0" marT="0" marB="0" anchor="b"/>
                </a:tc>
                <a:tc hMerge="1">
                  <a:txBody>
                    <a:bodyPr/>
                    <a:lstStyle/>
                    <a:p>
                      <a:endParaRPr lang="tr-TR"/>
                    </a:p>
                  </a:txBody>
                  <a:tcPr/>
                </a:tc>
              </a:tr>
              <a:tr h="568398">
                <a:tc>
                  <a:txBody>
                    <a:bodyPr/>
                    <a:lstStyle/>
                    <a:p>
                      <a:pPr>
                        <a:spcAft>
                          <a:spcPts val="0"/>
                        </a:spcAft>
                      </a:pPr>
                      <a:r>
                        <a:rPr lang="tr-TR" sz="1400" i="1" dirty="0">
                          <a:effectLst/>
                        </a:rPr>
                        <a:t>Bedenin harekete geçmesi</a:t>
                      </a:r>
                      <a:endParaRPr lang="tr-TR" sz="1400" i="1" dirty="0">
                        <a:effectLst/>
                        <a:latin typeface="Calibri"/>
                        <a:ea typeface="Calibri"/>
                        <a:cs typeface="Arial"/>
                      </a:endParaRPr>
                    </a:p>
                  </a:txBody>
                  <a:tcPr marL="0" marR="0" marT="0" marB="0" anchor="b"/>
                </a:tc>
                <a:tc gridSpan="2">
                  <a:txBody>
                    <a:bodyPr/>
                    <a:lstStyle/>
                    <a:p>
                      <a:pPr marL="139700">
                        <a:spcAft>
                          <a:spcPts val="0"/>
                        </a:spcAft>
                      </a:pPr>
                      <a:r>
                        <a:rPr lang="tr-TR" sz="1400" i="1" dirty="0">
                          <a:effectLst/>
                        </a:rPr>
                        <a:t>Zihnin harekete geçmesi</a:t>
                      </a:r>
                      <a:endParaRPr lang="tr-TR" sz="1400" i="1" dirty="0">
                        <a:effectLst/>
                        <a:latin typeface="Calibri"/>
                        <a:ea typeface="Calibri"/>
                        <a:cs typeface="Arial"/>
                      </a:endParaRPr>
                    </a:p>
                  </a:txBody>
                  <a:tcPr marL="0" marR="0" marT="0" marB="0" anchor="b"/>
                </a:tc>
                <a:tc hMerge="1">
                  <a:txBody>
                    <a:bodyPr/>
                    <a:lstStyle/>
                    <a:p>
                      <a:endParaRPr lang="tr-TR"/>
                    </a:p>
                  </a:txBody>
                  <a:tcPr/>
                </a:tc>
              </a:tr>
              <a:tr h="521808">
                <a:tc>
                  <a:txBody>
                    <a:bodyPr/>
                    <a:lstStyle/>
                    <a:p>
                      <a:pPr>
                        <a:spcAft>
                          <a:spcPts val="0"/>
                        </a:spcAft>
                      </a:pPr>
                      <a:r>
                        <a:rPr lang="tr-TR" sz="1400" dirty="0">
                          <a:effectLst/>
                        </a:rPr>
                        <a:t>•   </a:t>
                      </a:r>
                      <a:r>
                        <a:rPr lang="tr-TR" sz="1400" dirty="0" smtClean="0">
                          <a:effectLst/>
                        </a:rPr>
                        <a:t>Adrenalin/noradrenalin salgısında değişim</a:t>
                      </a:r>
                      <a:endParaRPr lang="tr-TR" sz="1400" dirty="0">
                        <a:effectLst/>
                        <a:latin typeface="Calibri"/>
                        <a:ea typeface="Calibri"/>
                        <a:cs typeface="Arial"/>
                      </a:endParaRPr>
                    </a:p>
                  </a:txBody>
                  <a:tcPr marL="0" marR="0" marT="0" marB="0" anchor="b"/>
                </a:tc>
                <a:tc gridSpan="2">
                  <a:txBody>
                    <a:bodyPr/>
                    <a:lstStyle/>
                    <a:p>
                      <a:pPr marL="139700" marR="0" indent="0" algn="l" defTabSz="914400" rtl="0" eaLnBrk="1" fontAlgn="auto" latinLnBrk="0" hangingPunct="1">
                        <a:lnSpc>
                          <a:spcPct val="100000"/>
                        </a:lnSpc>
                        <a:spcBef>
                          <a:spcPts val="0"/>
                        </a:spcBef>
                        <a:spcAft>
                          <a:spcPts val="0"/>
                        </a:spcAft>
                        <a:buClrTx/>
                        <a:buSzTx/>
                        <a:buFontTx/>
                        <a:buNone/>
                        <a:tabLst/>
                        <a:defRPr/>
                      </a:pPr>
                      <a:r>
                        <a:rPr lang="tr-TR" sz="1400" dirty="0">
                          <a:effectLst/>
                        </a:rPr>
                        <a:t>•   Faydalı olabilecek önceki tecrübeler </a:t>
                      </a:r>
                      <a:r>
                        <a:rPr lang="tr-TR" sz="1400" dirty="0" smtClean="0">
                          <a:effectLst/>
                        </a:rPr>
                        <a:t>ve bilgilerin zihne çağrılması</a:t>
                      </a:r>
                      <a:endParaRPr lang="tr-TR" sz="1400" dirty="0" smtClean="0">
                        <a:effectLst/>
                        <a:latin typeface="+mn-lt"/>
                        <a:ea typeface="Calibri"/>
                        <a:cs typeface="Arial"/>
                      </a:endParaRPr>
                    </a:p>
                  </a:txBody>
                  <a:tcPr marL="0" marR="0" marT="0" marB="0" anchor="b"/>
                </a:tc>
                <a:tc hMerge="1">
                  <a:txBody>
                    <a:bodyPr/>
                    <a:lstStyle/>
                    <a:p>
                      <a:endParaRPr lang="tr-TR"/>
                    </a:p>
                  </a:txBody>
                  <a:tcPr/>
                </a:tc>
              </a:tr>
              <a:tr h="288858">
                <a:tc>
                  <a:txBody>
                    <a:bodyPr/>
                    <a:lstStyle/>
                    <a:p>
                      <a:pPr>
                        <a:spcAft>
                          <a:spcPts val="0"/>
                        </a:spcAft>
                      </a:pPr>
                      <a:r>
                        <a:rPr lang="tr-TR" sz="1400" i="1" dirty="0">
                          <a:effectLst/>
                        </a:rPr>
                        <a:t>Fiziksel harekete geçme</a:t>
                      </a:r>
                      <a:endParaRPr lang="tr-TR" sz="1400" i="1" dirty="0">
                        <a:effectLst/>
                        <a:latin typeface="Calibri"/>
                        <a:ea typeface="Calibri"/>
                        <a:cs typeface="Arial"/>
                      </a:endParaRPr>
                    </a:p>
                  </a:txBody>
                  <a:tcPr marL="0" marR="0" marT="0" marB="0" anchor="b"/>
                </a:tc>
                <a:tc>
                  <a:txBody>
                    <a:bodyPr/>
                    <a:lstStyle/>
                    <a:p>
                      <a:pPr marL="139700">
                        <a:spcAft>
                          <a:spcPts val="0"/>
                        </a:spcAft>
                      </a:pPr>
                      <a:r>
                        <a:rPr lang="tr-TR" sz="1400" dirty="0">
                          <a:effectLst/>
                        </a:rPr>
                        <a:t>•</a:t>
                      </a:r>
                      <a:endParaRPr lang="tr-TR" sz="1400" dirty="0">
                        <a:effectLst/>
                        <a:latin typeface="Calibri"/>
                        <a:ea typeface="Calibri"/>
                        <a:cs typeface="Arial"/>
                      </a:endParaRPr>
                    </a:p>
                  </a:txBody>
                  <a:tcPr marL="0" marR="0" marT="0" marB="0" anchor="b"/>
                </a:tc>
                <a:tc>
                  <a:txBody>
                    <a:bodyPr/>
                    <a:lstStyle/>
                    <a:p>
                      <a:pPr marL="50800">
                        <a:spcAft>
                          <a:spcPts val="0"/>
                        </a:spcAft>
                      </a:pPr>
                      <a:r>
                        <a:rPr lang="tr-TR" sz="1400" dirty="0">
                          <a:effectLst/>
                        </a:rPr>
                        <a:t>Duyusal farkındalığın artması</a:t>
                      </a:r>
                      <a:endParaRPr lang="tr-TR" sz="1400" dirty="0">
                        <a:effectLst/>
                        <a:latin typeface="Calibri"/>
                        <a:ea typeface="Calibri"/>
                        <a:cs typeface="Arial"/>
                      </a:endParaRPr>
                    </a:p>
                  </a:txBody>
                  <a:tcPr marL="0" marR="0" marT="0" marB="0" anchor="b"/>
                </a:tc>
              </a:tr>
              <a:tr h="270222">
                <a:tc>
                  <a:txBody>
                    <a:bodyPr/>
                    <a:lstStyle/>
                    <a:p>
                      <a:pPr>
                        <a:spcAft>
                          <a:spcPts val="0"/>
                        </a:spcAft>
                      </a:pPr>
                      <a:r>
                        <a:rPr lang="tr-TR" sz="1400" dirty="0">
                          <a:effectLst/>
                        </a:rPr>
                        <a:t>•   Hızlı ve ani tepki verme</a:t>
                      </a:r>
                      <a:endParaRPr lang="tr-TR" sz="1400" dirty="0">
                        <a:effectLst/>
                        <a:latin typeface="Calibri"/>
                        <a:ea typeface="Calibri"/>
                        <a:cs typeface="Arial"/>
                      </a:endParaRPr>
                    </a:p>
                  </a:txBody>
                  <a:tcPr marL="0" marR="0" marT="0" marB="0" anchor="b"/>
                </a:tc>
                <a:tc>
                  <a:txBody>
                    <a:bodyPr/>
                    <a:lstStyle/>
                    <a:p>
                      <a:pPr marL="139700">
                        <a:spcAft>
                          <a:spcPts val="0"/>
                        </a:spcAft>
                      </a:pPr>
                      <a:r>
                        <a:rPr lang="tr-TR" sz="1400" dirty="0">
                          <a:effectLst/>
                        </a:rPr>
                        <a:t>•</a:t>
                      </a:r>
                      <a:endParaRPr lang="tr-TR" sz="1400" dirty="0">
                        <a:effectLst/>
                        <a:latin typeface="Calibri"/>
                        <a:ea typeface="Calibri"/>
                        <a:cs typeface="Arial"/>
                      </a:endParaRPr>
                    </a:p>
                  </a:txBody>
                  <a:tcPr marL="0" marR="0" marT="0" marB="0" anchor="b"/>
                </a:tc>
                <a:tc>
                  <a:txBody>
                    <a:bodyPr/>
                    <a:lstStyle/>
                    <a:p>
                      <a:pPr marL="50800">
                        <a:spcAft>
                          <a:spcPts val="0"/>
                        </a:spcAft>
                      </a:pPr>
                      <a:r>
                        <a:rPr lang="tr-TR" sz="1400" dirty="0">
                          <a:effectLst/>
                        </a:rPr>
                        <a:t>Dikkatin odaklanması</a:t>
                      </a:r>
                      <a:endParaRPr lang="tr-TR" sz="1400" dirty="0">
                        <a:effectLst/>
                        <a:latin typeface="Calibri"/>
                        <a:ea typeface="Calibri"/>
                        <a:cs typeface="Arial"/>
                      </a:endParaRPr>
                    </a:p>
                  </a:txBody>
                  <a:tcPr marL="0" marR="0" marT="0" marB="0" anchor="b"/>
                </a:tc>
              </a:tr>
              <a:tr h="521808">
                <a:tc>
                  <a:txBody>
                    <a:bodyPr/>
                    <a:lstStyle/>
                    <a:p>
                      <a:pPr>
                        <a:spcAft>
                          <a:spcPts val="0"/>
                        </a:spcAft>
                      </a:pPr>
                      <a:r>
                        <a:rPr lang="tr-TR" sz="1400" dirty="0">
                          <a:effectLst/>
                        </a:rPr>
                        <a:t>•   Tehlikeyi bertaraf etmeye hazır </a:t>
                      </a:r>
                      <a:r>
                        <a:rPr lang="tr-TR" sz="1400" dirty="0" smtClean="0">
                          <a:effectLst/>
                        </a:rPr>
                        <a:t>olma</a:t>
                      </a:r>
                      <a:endParaRPr lang="tr-TR" sz="1400" dirty="0">
                        <a:effectLst/>
                        <a:latin typeface="Calibri"/>
                        <a:ea typeface="Calibri"/>
                        <a:cs typeface="Arial"/>
                      </a:endParaRPr>
                    </a:p>
                  </a:txBody>
                  <a:tcPr marL="0" marR="0" marT="0" marB="0" anchor="b"/>
                </a:tc>
                <a:tc gridSpan="2">
                  <a:txBody>
                    <a:bodyPr/>
                    <a:lstStyle/>
                    <a:p>
                      <a:pPr marL="139700">
                        <a:spcAft>
                          <a:spcPts val="0"/>
                        </a:spcAft>
                      </a:pPr>
                      <a:r>
                        <a:rPr lang="tr-TR" sz="1400" dirty="0">
                          <a:effectLst/>
                        </a:rPr>
                        <a:t>•   Zihnin ve hafızanın canlanması</a:t>
                      </a:r>
                      <a:endParaRPr lang="tr-TR" sz="1400" dirty="0">
                        <a:effectLst/>
                        <a:latin typeface="Calibri"/>
                        <a:ea typeface="Calibri"/>
                        <a:cs typeface="Arial"/>
                      </a:endParaRPr>
                    </a:p>
                  </a:txBody>
                  <a:tcPr marL="0" marR="0" marT="0" marB="0" anchor="b"/>
                </a:tc>
                <a:tc hMerge="1">
                  <a:txBody>
                    <a:bodyPr/>
                    <a:lstStyle/>
                    <a:p>
                      <a:endParaRPr lang="tr-TR"/>
                    </a:p>
                  </a:txBody>
                  <a:tcPr/>
                </a:tc>
              </a:tr>
              <a:tr h="279540">
                <a:tc>
                  <a:txBody>
                    <a:bodyPr/>
                    <a:lstStyle/>
                    <a:p>
                      <a:pPr marL="177800">
                        <a:spcAft>
                          <a:spcPts val="0"/>
                        </a:spcAft>
                      </a:pPr>
                      <a:endParaRPr lang="tr-TR" sz="1400" dirty="0">
                        <a:effectLst/>
                        <a:latin typeface="Calibri"/>
                        <a:ea typeface="Calibri"/>
                        <a:cs typeface="Arial"/>
                      </a:endParaRPr>
                    </a:p>
                  </a:txBody>
                  <a:tcPr marL="0" marR="0" marT="0" marB="0" anchor="b"/>
                </a:tc>
                <a:tc gridSpan="2">
                  <a:txBody>
                    <a:bodyPr/>
                    <a:lstStyle/>
                    <a:p>
                      <a:pPr marL="139700">
                        <a:spcAft>
                          <a:spcPts val="0"/>
                        </a:spcAft>
                      </a:pPr>
                      <a:r>
                        <a:rPr lang="tr-TR" sz="1400" dirty="0">
                          <a:effectLst/>
                        </a:rPr>
                        <a:t>•   Bilgiyi hızlı işlemeye hazır olma</a:t>
                      </a:r>
                      <a:endParaRPr lang="tr-TR" sz="1400" dirty="0">
                        <a:effectLst/>
                        <a:latin typeface="Calibri"/>
                        <a:ea typeface="Calibri"/>
                        <a:cs typeface="Arial"/>
                      </a:endParaRPr>
                    </a:p>
                  </a:txBody>
                  <a:tcPr marL="0" marR="0" marT="0" marB="0" anchor="b"/>
                </a:tc>
                <a:tc hMerge="1">
                  <a:txBody>
                    <a:bodyPr/>
                    <a:lstStyle/>
                    <a:p>
                      <a:endParaRPr lang="tr-TR"/>
                    </a:p>
                  </a:txBody>
                  <a:tcPr/>
                </a:tc>
              </a:tr>
              <a:tr h="288858">
                <a:tc>
                  <a:txBody>
                    <a:bodyPr/>
                    <a:lstStyle/>
                    <a:p>
                      <a:pPr>
                        <a:spcAft>
                          <a:spcPts val="0"/>
                        </a:spcAft>
                      </a:pPr>
                      <a:r>
                        <a:rPr lang="tr-TR" sz="1400" i="1" dirty="0">
                          <a:effectLst/>
                        </a:rPr>
                        <a:t>Ağrı/acıyı engelleme/azaltma</a:t>
                      </a:r>
                      <a:endParaRPr lang="tr-TR" sz="1400" i="1" dirty="0">
                        <a:effectLst/>
                        <a:latin typeface="Calibri"/>
                        <a:ea typeface="Calibri"/>
                        <a:cs typeface="Arial"/>
                      </a:endParaRPr>
                    </a:p>
                  </a:txBody>
                  <a:tcPr marL="0" marR="0" marT="0" marB="0" anchor="b"/>
                </a:tc>
                <a:tc gridSpan="2">
                  <a:txBody>
                    <a:bodyPr/>
                    <a:lstStyle/>
                    <a:p>
                      <a:pPr marL="139700">
                        <a:spcAft>
                          <a:spcPts val="0"/>
                        </a:spcAft>
                      </a:pPr>
                      <a:r>
                        <a:rPr lang="tr-TR" sz="1400" i="1" dirty="0">
                          <a:effectLst/>
                        </a:rPr>
                        <a:t>Duyguları bastırma</a:t>
                      </a:r>
                      <a:endParaRPr lang="tr-TR" sz="1400" i="1" dirty="0">
                        <a:effectLst/>
                        <a:latin typeface="Calibri"/>
                        <a:ea typeface="Calibri"/>
                        <a:cs typeface="Arial"/>
                      </a:endParaRPr>
                    </a:p>
                  </a:txBody>
                  <a:tcPr marL="0" marR="0" marT="0" marB="0" anchor="b"/>
                </a:tc>
                <a:tc hMerge="1">
                  <a:txBody>
                    <a:bodyPr/>
                    <a:lstStyle/>
                    <a:p>
                      <a:endParaRPr lang="tr-TR"/>
                    </a:p>
                  </a:txBody>
                  <a:tcPr/>
                </a:tc>
              </a:tr>
            </a:tbl>
          </a:graphicData>
        </a:graphic>
      </p:graphicFrame>
    </p:spTree>
    <p:extLst>
      <p:ext uri="{BB962C8B-B14F-4D97-AF65-F5344CB8AC3E}">
        <p14:creationId xmlns:p14="http://schemas.microsoft.com/office/powerpoint/2010/main" xmlns=""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b="1" dirty="0" smtClean="0">
                <a:solidFill>
                  <a:schemeClr val="bg1"/>
                </a:solidFill>
              </a:rPr>
              <a:t>TRAVMATİK OLAY SONRASINDA VERİLEN TEPKİLER</a:t>
            </a:r>
          </a:p>
        </p:txBody>
      </p:sp>
      <p:sp>
        <p:nvSpPr>
          <p:cNvPr id="5" name="Dikdörtgen 2"/>
          <p:cNvSpPr/>
          <p:nvPr/>
        </p:nvSpPr>
        <p:spPr>
          <a:xfrm>
            <a:off x="1571604" y="857238"/>
            <a:ext cx="3571900" cy="3970318"/>
          </a:xfrm>
          <a:prstGeom prst="rect">
            <a:avLst/>
          </a:prstGeom>
          <a:ln>
            <a:solidFill>
              <a:schemeClr val="tx1"/>
            </a:solidFill>
          </a:ln>
        </p:spPr>
        <p:txBody>
          <a:bodyPr wrap="square">
            <a:spAutoFit/>
          </a:bodyPr>
          <a:lstStyle/>
          <a:p>
            <a:pPr marL="171450" lvl="0" indent="-171450" algn="just">
              <a:spcAft>
                <a:spcPts val="0"/>
              </a:spcAft>
              <a:buFont typeface="Arial" pitchFamily="34" charset="0"/>
              <a:buChar char="•"/>
              <a:tabLst>
                <a:tab pos="228600" algn="l"/>
                <a:tab pos="825500" algn="l"/>
              </a:tabLst>
            </a:pPr>
            <a:r>
              <a:rPr lang="tr-TR" sz="1400" dirty="0">
                <a:ea typeface="Arial"/>
                <a:cs typeface="Arial"/>
              </a:rPr>
              <a:t>Kırılganlık, korku, kaygı</a:t>
            </a:r>
            <a:endParaRPr lang="tr-TR" sz="1400" dirty="0">
              <a:ea typeface="Calibri"/>
              <a:cs typeface="Arial"/>
            </a:endParaRPr>
          </a:p>
          <a:p>
            <a:pPr algn="just">
              <a:lnSpc>
                <a:spcPts val="650"/>
              </a:lnSpc>
              <a:spcAft>
                <a:spcPts val="0"/>
              </a:spcAft>
            </a:pPr>
            <a:r>
              <a:rPr lang="tr-TR" sz="1400" dirty="0">
                <a:ea typeface="Arial"/>
                <a:cs typeface="Arial"/>
              </a:rPr>
              <a:t> </a:t>
            </a:r>
            <a:endParaRPr lang="tr-TR" sz="1400" dirty="0">
              <a:ea typeface="Calibri"/>
              <a:cs typeface="Arial"/>
            </a:endParaRPr>
          </a:p>
          <a:p>
            <a:pPr marL="171450" lvl="0" indent="-171450" algn="just">
              <a:spcAft>
                <a:spcPts val="0"/>
              </a:spcAft>
              <a:buFont typeface="Arial" pitchFamily="34" charset="0"/>
              <a:buChar char="•"/>
              <a:tabLst>
                <a:tab pos="228600" algn="l"/>
                <a:tab pos="825500" algn="l"/>
              </a:tabLst>
            </a:pPr>
            <a:r>
              <a:rPr lang="tr-TR" sz="1400" dirty="0">
                <a:ea typeface="Arial"/>
                <a:cs typeface="Arial"/>
              </a:rPr>
              <a:t>İstenmeden tekrarlanan güçlü anılar</a:t>
            </a:r>
            <a:endParaRPr lang="tr-TR" sz="1400" dirty="0">
              <a:ea typeface="Calibri"/>
              <a:cs typeface="Arial"/>
            </a:endParaRPr>
          </a:p>
          <a:p>
            <a:pPr algn="just">
              <a:lnSpc>
                <a:spcPts val="650"/>
              </a:lnSpc>
              <a:spcAft>
                <a:spcPts val="0"/>
              </a:spcAft>
            </a:pPr>
            <a:r>
              <a:rPr lang="tr-TR" sz="1400" dirty="0">
                <a:ea typeface="Arial"/>
                <a:cs typeface="Arial"/>
              </a:rPr>
              <a:t> </a:t>
            </a:r>
            <a:endParaRPr lang="tr-TR" sz="1400" dirty="0">
              <a:ea typeface="Calibri"/>
              <a:cs typeface="Arial"/>
            </a:endParaRPr>
          </a:p>
          <a:p>
            <a:pPr marL="171450" lvl="0" indent="-171450" algn="just">
              <a:spcAft>
                <a:spcPts val="0"/>
              </a:spcAft>
              <a:buFont typeface="Arial" pitchFamily="34" charset="0"/>
              <a:buChar char="•"/>
              <a:tabLst>
                <a:tab pos="228600" algn="l"/>
                <a:tab pos="825500" algn="l"/>
              </a:tabLst>
            </a:pPr>
            <a:r>
              <a:rPr lang="tr-TR" sz="1400" dirty="0">
                <a:ea typeface="Arial"/>
                <a:cs typeface="Arial"/>
              </a:rPr>
              <a:t>Uyku sorunları</a:t>
            </a:r>
            <a:endParaRPr lang="tr-TR" sz="1400" dirty="0">
              <a:ea typeface="Calibri"/>
              <a:cs typeface="Arial"/>
            </a:endParaRPr>
          </a:p>
          <a:p>
            <a:pPr algn="just">
              <a:lnSpc>
                <a:spcPts val="650"/>
              </a:lnSpc>
              <a:spcAft>
                <a:spcPts val="0"/>
              </a:spcAft>
            </a:pPr>
            <a:r>
              <a:rPr lang="tr-TR" sz="1400" dirty="0">
                <a:ea typeface="Arial"/>
                <a:cs typeface="Arial"/>
              </a:rPr>
              <a:t> </a:t>
            </a:r>
            <a:endParaRPr lang="tr-TR" sz="1400" dirty="0">
              <a:ea typeface="Calibri"/>
              <a:cs typeface="Arial"/>
            </a:endParaRPr>
          </a:p>
          <a:p>
            <a:pPr marL="171450" lvl="0" indent="-171450" algn="just">
              <a:spcAft>
                <a:spcPts val="0"/>
              </a:spcAft>
              <a:buFont typeface="Arial" pitchFamily="34" charset="0"/>
              <a:buChar char="•"/>
              <a:tabLst>
                <a:tab pos="228600" algn="l"/>
                <a:tab pos="825500" algn="l"/>
              </a:tabLst>
            </a:pPr>
            <a:r>
              <a:rPr lang="tr-TR" sz="1400" dirty="0">
                <a:ea typeface="Arial"/>
                <a:cs typeface="Arial"/>
              </a:rPr>
              <a:t>Suçluluk duygusu ya da kendini suçlama</a:t>
            </a:r>
            <a:endParaRPr lang="tr-TR" sz="1400" dirty="0">
              <a:ea typeface="Calibri"/>
              <a:cs typeface="Arial"/>
            </a:endParaRPr>
          </a:p>
          <a:p>
            <a:pPr algn="just">
              <a:lnSpc>
                <a:spcPts val="650"/>
              </a:lnSpc>
              <a:spcAft>
                <a:spcPts val="0"/>
              </a:spcAft>
            </a:pPr>
            <a:r>
              <a:rPr lang="tr-TR" sz="1400" dirty="0">
                <a:ea typeface="Arial"/>
                <a:cs typeface="Arial"/>
              </a:rPr>
              <a:t> </a:t>
            </a:r>
            <a:endParaRPr lang="tr-TR" sz="1400" dirty="0">
              <a:ea typeface="Calibri"/>
              <a:cs typeface="Arial"/>
            </a:endParaRPr>
          </a:p>
          <a:p>
            <a:pPr marL="171450" lvl="0" indent="-171450" algn="just">
              <a:spcAft>
                <a:spcPts val="0"/>
              </a:spcAft>
              <a:buFont typeface="Arial" pitchFamily="34" charset="0"/>
              <a:buChar char="•"/>
              <a:tabLst>
                <a:tab pos="228600" algn="l"/>
                <a:tab pos="825500" algn="l"/>
              </a:tabLst>
            </a:pPr>
            <a:r>
              <a:rPr lang="tr-TR" sz="1400" dirty="0">
                <a:ea typeface="Arial"/>
                <a:cs typeface="Arial"/>
              </a:rPr>
              <a:t>Kaçınma davranışları</a:t>
            </a:r>
            <a:endParaRPr lang="tr-TR" sz="1400" dirty="0">
              <a:ea typeface="Calibri"/>
              <a:cs typeface="Arial"/>
            </a:endParaRPr>
          </a:p>
          <a:p>
            <a:pPr algn="just">
              <a:lnSpc>
                <a:spcPts val="650"/>
              </a:lnSpc>
              <a:spcAft>
                <a:spcPts val="0"/>
              </a:spcAft>
            </a:pPr>
            <a:r>
              <a:rPr lang="tr-TR" sz="1400" dirty="0">
                <a:ea typeface="Arial"/>
                <a:cs typeface="Arial"/>
              </a:rPr>
              <a:t> </a:t>
            </a:r>
            <a:endParaRPr lang="tr-TR" sz="1400" dirty="0">
              <a:ea typeface="Calibri"/>
              <a:cs typeface="Arial"/>
            </a:endParaRPr>
          </a:p>
          <a:p>
            <a:pPr marL="171450" lvl="0" indent="-171450" algn="just">
              <a:spcAft>
                <a:spcPts val="0"/>
              </a:spcAft>
              <a:buFont typeface="Arial" pitchFamily="34" charset="0"/>
              <a:buChar char="•"/>
              <a:tabLst>
                <a:tab pos="228600" algn="l"/>
                <a:tab pos="825500" algn="l"/>
              </a:tabLst>
            </a:pPr>
            <a:r>
              <a:rPr lang="tr-TR" sz="1400" dirty="0">
                <a:ea typeface="Arial"/>
                <a:cs typeface="Arial"/>
              </a:rPr>
              <a:t>Konsantrasyon güçlükleri</a:t>
            </a:r>
            <a:endParaRPr lang="tr-TR" sz="1400" dirty="0">
              <a:ea typeface="Calibri"/>
              <a:cs typeface="Arial"/>
            </a:endParaRPr>
          </a:p>
          <a:p>
            <a:pPr algn="just">
              <a:lnSpc>
                <a:spcPts val="650"/>
              </a:lnSpc>
              <a:spcAft>
                <a:spcPts val="0"/>
              </a:spcAft>
            </a:pPr>
            <a:r>
              <a:rPr lang="tr-TR" sz="1400" dirty="0">
                <a:ea typeface="Arial"/>
                <a:cs typeface="Arial"/>
              </a:rPr>
              <a:t> </a:t>
            </a:r>
            <a:endParaRPr lang="tr-TR" sz="1400" dirty="0">
              <a:ea typeface="Calibri"/>
              <a:cs typeface="Arial"/>
            </a:endParaRPr>
          </a:p>
          <a:p>
            <a:pPr marL="171450" lvl="0" indent="-171450" algn="just">
              <a:spcAft>
                <a:spcPts val="0"/>
              </a:spcAft>
              <a:buFont typeface="Arial" pitchFamily="34" charset="0"/>
              <a:buChar char="•"/>
              <a:tabLst>
                <a:tab pos="228600" algn="l"/>
                <a:tab pos="825500" algn="l"/>
              </a:tabLst>
            </a:pPr>
            <a:r>
              <a:rPr lang="tr-TR" sz="1400" dirty="0">
                <a:ea typeface="Arial"/>
                <a:cs typeface="Arial"/>
              </a:rPr>
              <a:t>Öfke</a:t>
            </a:r>
            <a:endParaRPr lang="tr-TR" sz="1400" dirty="0">
              <a:ea typeface="Calibri"/>
              <a:cs typeface="Arial"/>
            </a:endParaRPr>
          </a:p>
          <a:p>
            <a:pPr algn="just">
              <a:lnSpc>
                <a:spcPts val="650"/>
              </a:lnSpc>
              <a:spcAft>
                <a:spcPts val="0"/>
              </a:spcAft>
            </a:pPr>
            <a:r>
              <a:rPr lang="tr-TR" sz="1400" dirty="0">
                <a:ea typeface="Arial"/>
                <a:cs typeface="Arial"/>
              </a:rPr>
              <a:t> </a:t>
            </a:r>
            <a:endParaRPr lang="tr-TR" sz="1400" dirty="0">
              <a:ea typeface="Calibri"/>
              <a:cs typeface="Arial"/>
            </a:endParaRPr>
          </a:p>
          <a:p>
            <a:pPr marL="171450" lvl="0" indent="-171450" algn="just">
              <a:spcAft>
                <a:spcPts val="0"/>
              </a:spcAft>
              <a:buFont typeface="Arial" pitchFamily="34" charset="0"/>
              <a:buChar char="•"/>
              <a:tabLst>
                <a:tab pos="228600" algn="l"/>
                <a:tab pos="825500" algn="l"/>
              </a:tabLst>
            </a:pPr>
            <a:r>
              <a:rPr lang="tr-TR" sz="1400" dirty="0">
                <a:ea typeface="Arial"/>
                <a:cs typeface="Arial"/>
              </a:rPr>
              <a:t>Üzüntü</a:t>
            </a:r>
            <a:endParaRPr lang="tr-TR" sz="1400" dirty="0">
              <a:ea typeface="Calibri"/>
              <a:cs typeface="Arial"/>
            </a:endParaRPr>
          </a:p>
          <a:p>
            <a:pPr algn="just">
              <a:lnSpc>
                <a:spcPts val="650"/>
              </a:lnSpc>
              <a:spcAft>
                <a:spcPts val="0"/>
              </a:spcAft>
            </a:pPr>
            <a:r>
              <a:rPr lang="tr-TR" sz="1400" dirty="0">
                <a:ea typeface="Arial"/>
                <a:cs typeface="Arial"/>
              </a:rPr>
              <a:t> </a:t>
            </a:r>
            <a:endParaRPr lang="tr-TR" sz="1400" dirty="0">
              <a:ea typeface="Calibri"/>
              <a:cs typeface="Arial"/>
            </a:endParaRPr>
          </a:p>
          <a:p>
            <a:pPr marL="171450" lvl="0" indent="-171450" algn="just">
              <a:spcAft>
                <a:spcPts val="0"/>
              </a:spcAft>
              <a:buFont typeface="Arial" pitchFamily="34" charset="0"/>
              <a:buChar char="•"/>
              <a:tabLst>
                <a:tab pos="228600" algn="l"/>
                <a:tab pos="825500" algn="l"/>
              </a:tabLst>
            </a:pPr>
            <a:r>
              <a:rPr lang="tr-TR" sz="1400" dirty="0">
                <a:ea typeface="Arial"/>
                <a:cs typeface="Arial"/>
              </a:rPr>
              <a:t>Bedensel tepkiler</a:t>
            </a:r>
            <a:endParaRPr lang="tr-TR" sz="1400" dirty="0">
              <a:ea typeface="Calibri"/>
              <a:cs typeface="Arial"/>
            </a:endParaRPr>
          </a:p>
          <a:p>
            <a:pPr algn="just">
              <a:lnSpc>
                <a:spcPts val="650"/>
              </a:lnSpc>
              <a:spcAft>
                <a:spcPts val="0"/>
              </a:spcAft>
            </a:pPr>
            <a:r>
              <a:rPr lang="tr-TR" sz="1400" dirty="0">
                <a:ea typeface="Arial"/>
                <a:cs typeface="Arial"/>
              </a:rPr>
              <a:t> </a:t>
            </a:r>
            <a:endParaRPr lang="tr-TR" sz="1400" dirty="0">
              <a:ea typeface="Calibri"/>
              <a:cs typeface="Arial"/>
            </a:endParaRPr>
          </a:p>
          <a:p>
            <a:pPr marL="171450" lvl="0" indent="-171450" algn="just">
              <a:spcAft>
                <a:spcPts val="0"/>
              </a:spcAft>
              <a:buFont typeface="Arial" pitchFamily="34" charset="0"/>
              <a:buChar char="•"/>
              <a:tabLst>
                <a:tab pos="228600" algn="l"/>
                <a:tab pos="825500" algn="l"/>
              </a:tabLst>
            </a:pPr>
            <a:r>
              <a:rPr lang="tr-TR" sz="1400" dirty="0">
                <a:ea typeface="Arial"/>
                <a:cs typeface="Arial"/>
              </a:rPr>
              <a:t>Gerileme (regresyon)</a:t>
            </a:r>
            <a:endParaRPr lang="tr-TR" sz="1400" dirty="0">
              <a:ea typeface="Calibri"/>
              <a:cs typeface="Arial"/>
            </a:endParaRPr>
          </a:p>
          <a:p>
            <a:pPr algn="just">
              <a:lnSpc>
                <a:spcPts val="650"/>
              </a:lnSpc>
              <a:spcAft>
                <a:spcPts val="0"/>
              </a:spcAft>
            </a:pPr>
            <a:r>
              <a:rPr lang="tr-TR" sz="1400" dirty="0">
                <a:ea typeface="Arial"/>
                <a:cs typeface="Arial"/>
              </a:rPr>
              <a:t> </a:t>
            </a:r>
            <a:endParaRPr lang="tr-TR" sz="1400" dirty="0">
              <a:ea typeface="Calibri"/>
              <a:cs typeface="Arial"/>
            </a:endParaRPr>
          </a:p>
          <a:p>
            <a:pPr marL="171450" lvl="0" indent="-171450" algn="just">
              <a:spcAft>
                <a:spcPts val="0"/>
              </a:spcAft>
              <a:buFont typeface="Arial" pitchFamily="34" charset="0"/>
              <a:buChar char="•"/>
              <a:tabLst>
                <a:tab pos="228600" algn="l"/>
                <a:tab pos="825500" algn="l"/>
              </a:tabLst>
            </a:pPr>
            <a:r>
              <a:rPr lang="tr-TR" sz="1400" dirty="0">
                <a:ea typeface="Arial"/>
                <a:cs typeface="Arial"/>
              </a:rPr>
              <a:t>Olayı tekrar tekrar zihninde canlandırma</a:t>
            </a:r>
            <a:endParaRPr lang="tr-TR" sz="1400" dirty="0">
              <a:ea typeface="Calibri"/>
              <a:cs typeface="Arial"/>
            </a:endParaRPr>
          </a:p>
          <a:p>
            <a:pPr algn="just">
              <a:lnSpc>
                <a:spcPts val="650"/>
              </a:lnSpc>
              <a:spcAft>
                <a:spcPts val="0"/>
              </a:spcAft>
            </a:pPr>
            <a:r>
              <a:rPr lang="tr-TR" sz="1400" dirty="0">
                <a:ea typeface="Arial"/>
                <a:cs typeface="Arial"/>
              </a:rPr>
              <a:t> </a:t>
            </a:r>
            <a:endParaRPr lang="tr-TR" sz="1400" dirty="0">
              <a:ea typeface="Calibri"/>
              <a:cs typeface="Arial"/>
            </a:endParaRPr>
          </a:p>
          <a:p>
            <a:pPr marL="171450" lvl="0" indent="-171450" algn="just">
              <a:spcAft>
                <a:spcPts val="0"/>
              </a:spcAft>
              <a:buFont typeface="Arial" pitchFamily="34" charset="0"/>
              <a:buChar char="•"/>
              <a:tabLst>
                <a:tab pos="228600" algn="l"/>
                <a:tab pos="825500" algn="l"/>
              </a:tabLst>
            </a:pPr>
            <a:r>
              <a:rPr lang="tr-TR" sz="1400" dirty="0">
                <a:ea typeface="Arial"/>
                <a:cs typeface="Arial"/>
              </a:rPr>
              <a:t>Sosyal ilişkilerde sorun yaşama</a:t>
            </a:r>
            <a:endParaRPr lang="tr-TR" sz="1400" dirty="0">
              <a:ea typeface="Calibri"/>
              <a:cs typeface="Arial"/>
            </a:endParaRPr>
          </a:p>
          <a:p>
            <a:pPr algn="just">
              <a:lnSpc>
                <a:spcPts val="650"/>
              </a:lnSpc>
              <a:spcAft>
                <a:spcPts val="0"/>
              </a:spcAft>
            </a:pPr>
            <a:r>
              <a:rPr lang="tr-TR" sz="1400" dirty="0">
                <a:ea typeface="Arial"/>
                <a:cs typeface="Arial"/>
              </a:rPr>
              <a:t> </a:t>
            </a:r>
            <a:endParaRPr lang="tr-TR" sz="1400" dirty="0">
              <a:ea typeface="Calibri"/>
              <a:cs typeface="Arial"/>
            </a:endParaRPr>
          </a:p>
          <a:p>
            <a:pPr marL="171450" lvl="0" indent="-171450" algn="just">
              <a:spcAft>
                <a:spcPts val="0"/>
              </a:spcAft>
              <a:buFont typeface="Arial" pitchFamily="34" charset="0"/>
              <a:buChar char="•"/>
              <a:tabLst>
                <a:tab pos="228600" algn="l"/>
                <a:tab pos="825500" algn="l"/>
              </a:tabLst>
            </a:pPr>
            <a:r>
              <a:rPr lang="tr-TR" sz="1400" dirty="0">
                <a:ea typeface="Arial"/>
                <a:cs typeface="Arial"/>
              </a:rPr>
              <a:t>Anlam ve değerlerde değişim</a:t>
            </a:r>
            <a:endParaRPr lang="tr-TR" sz="1400" dirty="0">
              <a:ea typeface="Calibri"/>
              <a:cs typeface="Arial"/>
            </a:endParaRPr>
          </a:p>
        </p:txBody>
      </p:sp>
      <p:pic>
        <p:nvPicPr>
          <p:cNvPr id="1026" name="Picture 2" descr="C:\Users\dell\Desktop\NX4XNoCN4ShxTjK1AQUE.jpeg"/>
          <p:cNvPicPr>
            <a:picLocks noChangeAspect="1" noChangeArrowheads="1"/>
          </p:cNvPicPr>
          <p:nvPr/>
        </p:nvPicPr>
        <p:blipFill>
          <a:blip r:embed="rId2"/>
          <a:srcRect/>
          <a:stretch>
            <a:fillRect/>
          </a:stretch>
        </p:blipFill>
        <p:spPr bwMode="auto">
          <a:xfrm>
            <a:off x="5286375" y="1214428"/>
            <a:ext cx="3857625" cy="2571750"/>
          </a:xfrm>
          <a:prstGeom prst="rect">
            <a:avLst/>
          </a:prstGeom>
          <a:noFill/>
        </p:spPr>
      </p:pic>
    </p:spTree>
    <p:extLst>
      <p:ext uri="{BB962C8B-B14F-4D97-AF65-F5344CB8AC3E}">
        <p14:creationId xmlns:p14="http://schemas.microsoft.com/office/powerpoint/2010/main" xmlns=""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b="1" dirty="0" smtClean="0">
                <a:solidFill>
                  <a:schemeClr val="bg1"/>
                </a:solidFill>
              </a:rPr>
              <a:t>TRAVMANIN UZUN DÖNEM ETKİLERİ</a:t>
            </a:r>
          </a:p>
        </p:txBody>
      </p:sp>
      <p:sp>
        <p:nvSpPr>
          <p:cNvPr id="6" name="Dikdörtgen 9"/>
          <p:cNvSpPr/>
          <p:nvPr/>
        </p:nvSpPr>
        <p:spPr>
          <a:xfrm>
            <a:off x="1142976" y="1214428"/>
            <a:ext cx="4429156" cy="3046988"/>
          </a:xfrm>
          <a:prstGeom prst="rect">
            <a:avLst/>
          </a:prstGeom>
          <a:ln>
            <a:solidFill>
              <a:schemeClr val="tx1"/>
            </a:solidFill>
          </a:ln>
        </p:spPr>
        <p:txBody>
          <a:bodyPr wrap="square">
            <a:spAutoFit/>
          </a:bodyPr>
          <a:lstStyle/>
          <a:p>
            <a:pPr marL="171450" lvl="0" indent="-171450">
              <a:buFont typeface="Arial" pitchFamily="34" charset="0"/>
              <a:buChar char="•"/>
            </a:pPr>
            <a:r>
              <a:rPr lang="tr-TR" sz="1600" dirty="0"/>
              <a:t>Kişilik ve karakter </a:t>
            </a:r>
            <a:r>
              <a:rPr lang="tr-TR" sz="1600" dirty="0" smtClean="0"/>
              <a:t>gelişiminde sorunlar</a:t>
            </a:r>
            <a:endParaRPr lang="tr-TR" sz="1600" dirty="0"/>
          </a:p>
          <a:p>
            <a:r>
              <a:rPr lang="tr-TR" sz="1600" dirty="0"/>
              <a:t> </a:t>
            </a:r>
          </a:p>
          <a:p>
            <a:pPr marL="171450" lvl="0" indent="-171450">
              <a:buFont typeface="Arial" pitchFamily="34" charset="0"/>
              <a:buChar char="•"/>
            </a:pPr>
            <a:r>
              <a:rPr lang="tr-TR" sz="1600" dirty="0"/>
              <a:t>Dünya ve kendisine ilişkin kötümserlik</a:t>
            </a:r>
          </a:p>
          <a:p>
            <a:r>
              <a:rPr lang="tr-TR" sz="1600" dirty="0"/>
              <a:t> </a:t>
            </a:r>
          </a:p>
          <a:p>
            <a:pPr marL="171450" lvl="0" indent="-171450">
              <a:buFont typeface="Arial" pitchFamily="34" charset="0"/>
              <a:buChar char="•"/>
            </a:pPr>
            <a:r>
              <a:rPr lang="tr-TR" sz="1600" dirty="0"/>
              <a:t>Gelecekte benzer olayların tekrar başına gelebileceğine ilişkin </a:t>
            </a:r>
            <a:r>
              <a:rPr lang="tr-TR" sz="1600" dirty="0" smtClean="0"/>
              <a:t>karamsarlık</a:t>
            </a:r>
            <a:endParaRPr lang="tr-TR" sz="1600" dirty="0"/>
          </a:p>
          <a:p>
            <a:r>
              <a:rPr lang="tr-TR" sz="1600" dirty="0"/>
              <a:t> </a:t>
            </a:r>
          </a:p>
          <a:p>
            <a:pPr marL="171450" lvl="0" indent="-171450">
              <a:buFont typeface="Arial" pitchFamily="34" charset="0"/>
              <a:buChar char="•"/>
            </a:pPr>
            <a:r>
              <a:rPr lang="tr-TR" sz="1600" dirty="0"/>
              <a:t>Diğer insanlarla ilişkilerde sorunlar</a:t>
            </a:r>
          </a:p>
          <a:p>
            <a:r>
              <a:rPr lang="tr-TR" sz="1600" dirty="0"/>
              <a:t> </a:t>
            </a:r>
          </a:p>
          <a:p>
            <a:pPr marL="171450" lvl="0" indent="-171450">
              <a:buFont typeface="Arial" pitchFamily="34" charset="0"/>
              <a:buChar char="•"/>
            </a:pPr>
            <a:r>
              <a:rPr lang="tr-TR" sz="1600" dirty="0"/>
              <a:t>Ahlaki gelişimde sorunlar</a:t>
            </a:r>
          </a:p>
          <a:p>
            <a:r>
              <a:rPr lang="tr-TR" sz="1600" dirty="0"/>
              <a:t> </a:t>
            </a:r>
          </a:p>
          <a:p>
            <a:pPr marL="171450" lvl="0" indent="-171450">
              <a:buFont typeface="Arial" pitchFamily="34" charset="0"/>
              <a:buChar char="•"/>
            </a:pPr>
            <a:r>
              <a:rPr lang="tr-TR" sz="1600" dirty="0"/>
              <a:t>Biyolojik gelişimde </a:t>
            </a:r>
            <a:r>
              <a:rPr lang="tr-TR" sz="1600" dirty="0" smtClean="0"/>
              <a:t>sorunlar</a:t>
            </a:r>
          </a:p>
        </p:txBody>
      </p:sp>
      <p:pic>
        <p:nvPicPr>
          <p:cNvPr id="2050" name="Picture 2" descr="C:\Users\dell\Desktop\indir.png"/>
          <p:cNvPicPr>
            <a:picLocks noChangeAspect="1" noChangeArrowheads="1"/>
          </p:cNvPicPr>
          <p:nvPr/>
        </p:nvPicPr>
        <p:blipFill>
          <a:blip r:embed="rId2"/>
          <a:srcRect/>
          <a:stretch>
            <a:fillRect/>
          </a:stretch>
        </p:blipFill>
        <p:spPr bwMode="auto">
          <a:xfrm>
            <a:off x="6286512" y="785800"/>
            <a:ext cx="1892688" cy="3379800"/>
          </a:xfrm>
          <a:prstGeom prst="rect">
            <a:avLst/>
          </a:prstGeom>
          <a:noFill/>
        </p:spPr>
      </p:pic>
    </p:spTree>
    <p:extLst>
      <p:ext uri="{BB962C8B-B14F-4D97-AF65-F5344CB8AC3E}">
        <p14:creationId xmlns:p14="http://schemas.microsoft.com/office/powerpoint/2010/main" xmlns=""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0" y="214296"/>
            <a:ext cx="9144000"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b="1" dirty="0" smtClean="0">
                <a:solidFill>
                  <a:schemeClr val="bg1"/>
                </a:solidFill>
              </a:rPr>
              <a:t>TRAVMANIN UZUN DÖNEM ETKİLERİ</a:t>
            </a:r>
          </a:p>
        </p:txBody>
      </p:sp>
      <p:sp>
        <p:nvSpPr>
          <p:cNvPr id="6" name="Dikdörtgen 9"/>
          <p:cNvSpPr/>
          <p:nvPr/>
        </p:nvSpPr>
        <p:spPr>
          <a:xfrm>
            <a:off x="1071538" y="1000114"/>
            <a:ext cx="3786214" cy="3508653"/>
          </a:xfrm>
          <a:prstGeom prst="rect">
            <a:avLst/>
          </a:prstGeom>
          <a:ln>
            <a:solidFill>
              <a:schemeClr val="tx1"/>
            </a:solidFill>
          </a:ln>
        </p:spPr>
        <p:txBody>
          <a:bodyPr wrap="square">
            <a:spAutoFit/>
          </a:bodyPr>
          <a:lstStyle/>
          <a:p>
            <a:pPr lvl="0"/>
            <a:endParaRPr lang="tr-TR" sz="1600" dirty="0" smtClean="0"/>
          </a:p>
          <a:p>
            <a:pPr marL="171450" lvl="0" indent="-171450">
              <a:buFont typeface="Arial" pitchFamily="34" charset="0"/>
              <a:buChar char="•"/>
            </a:pPr>
            <a:r>
              <a:rPr lang="tr-TR" sz="1600" dirty="0" smtClean="0"/>
              <a:t>Duyguların </a:t>
            </a:r>
            <a:r>
              <a:rPr lang="tr-TR" sz="1600" dirty="0"/>
              <a:t>düzenlenmesinde yaşanan sorunlar</a:t>
            </a:r>
          </a:p>
          <a:p>
            <a:pPr marL="171450" lvl="0" indent="-171450">
              <a:buFont typeface="Arial" pitchFamily="34" charset="0"/>
              <a:buChar char="•"/>
            </a:pPr>
            <a:endParaRPr lang="tr-TR" sz="1600" dirty="0"/>
          </a:p>
          <a:p>
            <a:pPr marL="171450" lvl="0" indent="-171450">
              <a:buFont typeface="Arial" pitchFamily="34" charset="0"/>
              <a:buChar char="•"/>
            </a:pPr>
            <a:r>
              <a:rPr lang="tr-TR" sz="1600" dirty="0" smtClean="0"/>
              <a:t>Olumsuz </a:t>
            </a:r>
            <a:r>
              <a:rPr lang="tr-TR" sz="1600" dirty="0"/>
              <a:t>benlik algısı, öz-güven yetersizliği</a:t>
            </a:r>
          </a:p>
          <a:p>
            <a:pPr marL="171450" lvl="0" indent="-171450">
              <a:buFont typeface="Arial" pitchFamily="34" charset="0"/>
              <a:buChar char="•"/>
            </a:pPr>
            <a:endParaRPr lang="tr-TR" sz="1600" dirty="0"/>
          </a:p>
          <a:p>
            <a:pPr marL="171450" lvl="0" indent="-171450">
              <a:buFont typeface="Arial" pitchFamily="34" charset="0"/>
              <a:buChar char="•"/>
            </a:pPr>
            <a:r>
              <a:rPr lang="tr-TR" sz="1600" dirty="0" smtClean="0"/>
              <a:t>Baş </a:t>
            </a:r>
            <a:r>
              <a:rPr lang="tr-TR" sz="1600" dirty="0"/>
              <a:t>etme becerilerinde gerileme</a:t>
            </a:r>
          </a:p>
          <a:p>
            <a:pPr marL="171450" lvl="0" indent="-171450">
              <a:buFont typeface="Arial" pitchFamily="34" charset="0"/>
              <a:buChar char="•"/>
            </a:pPr>
            <a:endParaRPr lang="tr-TR" sz="1600" dirty="0"/>
          </a:p>
          <a:p>
            <a:pPr marL="171450" lvl="0" indent="-171450">
              <a:buFont typeface="Arial" pitchFamily="34" charset="0"/>
              <a:buChar char="•"/>
            </a:pPr>
            <a:r>
              <a:rPr lang="tr-TR" sz="1600" dirty="0" smtClean="0"/>
              <a:t>Öğrenme </a:t>
            </a:r>
            <a:r>
              <a:rPr lang="tr-TR" sz="1600" dirty="0"/>
              <a:t>potansiyelinde düşüş</a:t>
            </a:r>
          </a:p>
          <a:p>
            <a:pPr marL="171450" lvl="0" indent="-171450">
              <a:buFont typeface="Arial" pitchFamily="34" charset="0"/>
              <a:buChar char="•"/>
            </a:pPr>
            <a:endParaRPr lang="tr-TR" sz="1600" dirty="0"/>
          </a:p>
          <a:p>
            <a:pPr marL="171450" lvl="0" indent="-171450">
              <a:buFont typeface="Arial" pitchFamily="34" charset="0"/>
              <a:buChar char="•"/>
            </a:pPr>
            <a:r>
              <a:rPr lang="tr-TR" sz="1600" dirty="0" smtClean="0"/>
              <a:t>Meslek </a:t>
            </a:r>
            <a:r>
              <a:rPr lang="tr-TR" sz="1600" dirty="0"/>
              <a:t>seçimi ve mesleki görevleri yerine getirmede sorunlar</a:t>
            </a:r>
          </a:p>
          <a:p>
            <a:pPr marL="171450" lvl="0" indent="-171450">
              <a:buFont typeface="Arial" pitchFamily="34" charset="0"/>
              <a:buChar char="•"/>
            </a:pPr>
            <a:endParaRPr lang="tr-TR" sz="1400" dirty="0"/>
          </a:p>
        </p:txBody>
      </p:sp>
      <p:pic>
        <p:nvPicPr>
          <p:cNvPr id="3074" name="Picture 2" descr="C:\Users\dell\Desktop\images.png"/>
          <p:cNvPicPr>
            <a:picLocks noChangeAspect="1" noChangeArrowheads="1"/>
          </p:cNvPicPr>
          <p:nvPr/>
        </p:nvPicPr>
        <p:blipFill>
          <a:blip r:embed="rId2"/>
          <a:srcRect/>
          <a:stretch>
            <a:fillRect/>
          </a:stretch>
        </p:blipFill>
        <p:spPr bwMode="auto">
          <a:xfrm>
            <a:off x="5072066" y="1285866"/>
            <a:ext cx="3699468" cy="2071702"/>
          </a:xfrm>
          <a:prstGeom prst="rect">
            <a:avLst/>
          </a:prstGeom>
          <a:noFill/>
        </p:spPr>
      </p:pic>
    </p:spTree>
    <p:extLst>
      <p:ext uri="{BB962C8B-B14F-4D97-AF65-F5344CB8AC3E}">
        <p14:creationId xmlns:p14="http://schemas.microsoft.com/office/powerpoint/2010/main" xmlns=""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0" y="214296"/>
            <a:ext cx="9144000"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b="1" dirty="0" smtClean="0">
                <a:solidFill>
                  <a:schemeClr val="bg1"/>
                </a:solidFill>
              </a:rPr>
              <a:t>TRAVMANIN GENEL SONUÇLARI</a:t>
            </a:r>
          </a:p>
        </p:txBody>
      </p:sp>
      <p:sp>
        <p:nvSpPr>
          <p:cNvPr id="5" name="Dikdörtgen 11"/>
          <p:cNvSpPr/>
          <p:nvPr/>
        </p:nvSpPr>
        <p:spPr>
          <a:xfrm>
            <a:off x="1285852" y="857238"/>
            <a:ext cx="3286148" cy="4031873"/>
          </a:xfrm>
          <a:prstGeom prst="rect">
            <a:avLst/>
          </a:prstGeom>
          <a:ln>
            <a:solidFill>
              <a:schemeClr val="tx1"/>
            </a:solidFill>
          </a:ln>
        </p:spPr>
        <p:txBody>
          <a:bodyPr wrap="square">
            <a:spAutoFit/>
          </a:bodyPr>
          <a:lstStyle/>
          <a:p>
            <a:pPr marL="171450" lvl="0" indent="-171450">
              <a:buFont typeface="Arial" pitchFamily="34" charset="0"/>
              <a:buChar char="•"/>
            </a:pPr>
            <a:r>
              <a:rPr lang="tr-TR" sz="1600" dirty="0"/>
              <a:t>Hastalık ve ölüm (yaralanma, hastalık, ölüm)</a:t>
            </a:r>
          </a:p>
          <a:p>
            <a:r>
              <a:rPr lang="tr-TR" sz="1600" dirty="0"/>
              <a:t> </a:t>
            </a:r>
          </a:p>
          <a:p>
            <a:pPr marL="171450" lvl="0" indent="-171450">
              <a:buFont typeface="Arial" pitchFamily="34" charset="0"/>
              <a:buChar char="•"/>
            </a:pPr>
            <a:r>
              <a:rPr lang="tr-TR" sz="1600" dirty="0"/>
              <a:t>Maddi kayıplar (zarar, yıkım, ekonomik kayıplar)</a:t>
            </a:r>
          </a:p>
          <a:p>
            <a:r>
              <a:rPr lang="tr-TR" sz="1600" dirty="0"/>
              <a:t> </a:t>
            </a:r>
          </a:p>
          <a:p>
            <a:pPr marL="171450" lvl="0" indent="-171450">
              <a:buFont typeface="Arial" pitchFamily="34" charset="0"/>
              <a:buChar char="•"/>
            </a:pPr>
            <a:r>
              <a:rPr lang="tr-TR" sz="1600" dirty="0"/>
              <a:t>Sosyal aksama/karmaşa (altyapı hasarları, hayatta </a:t>
            </a:r>
            <a:r>
              <a:rPr lang="tr-TR" sz="1600" dirty="0" smtClean="0"/>
              <a:t>kalmak için </a:t>
            </a:r>
            <a:r>
              <a:rPr lang="tr-TR" sz="1600" dirty="0"/>
              <a:t>gerekli olan kaynakların olmaması, nüfusun yer değiştirmesi)</a:t>
            </a:r>
          </a:p>
          <a:p>
            <a:r>
              <a:rPr lang="tr-TR" sz="1600" dirty="0"/>
              <a:t> </a:t>
            </a:r>
          </a:p>
          <a:p>
            <a:pPr marL="171450" lvl="0" indent="-171450">
              <a:buFont typeface="Arial" pitchFamily="34" charset="0"/>
              <a:buChar char="•"/>
            </a:pPr>
            <a:r>
              <a:rPr lang="tr-TR" sz="1600" dirty="0"/>
              <a:t>Psikososyal etkiler (stres, zarar veren davranış değişikliği, </a:t>
            </a:r>
            <a:r>
              <a:rPr lang="tr-TR" sz="1600" dirty="0" smtClean="0"/>
              <a:t>psikopatolojik </a:t>
            </a:r>
            <a:r>
              <a:rPr lang="tr-TR" sz="1600" dirty="0"/>
              <a:t>kayıp, yas)</a:t>
            </a:r>
          </a:p>
          <a:p>
            <a:r>
              <a:rPr lang="tr-TR" sz="1600" dirty="0"/>
              <a:t> </a:t>
            </a:r>
          </a:p>
          <a:p>
            <a:pPr marL="171450" indent="-171450">
              <a:buFont typeface="Arial" pitchFamily="34" charset="0"/>
              <a:buChar char="•"/>
            </a:pPr>
            <a:r>
              <a:rPr lang="tr-TR" sz="1600" dirty="0"/>
              <a:t>Sosyoekolojik ve kültürel etkiler</a:t>
            </a:r>
            <a:endParaRPr lang="tr-TR" sz="1600" dirty="0">
              <a:ea typeface="Calibri"/>
              <a:cs typeface="Arial"/>
            </a:endParaRPr>
          </a:p>
        </p:txBody>
      </p:sp>
      <p:pic>
        <p:nvPicPr>
          <p:cNvPr id="4098" name="Picture 2" descr="C:\Users\dell\Desktop\ptsd.jpeg"/>
          <p:cNvPicPr>
            <a:picLocks noChangeAspect="1" noChangeArrowheads="1"/>
          </p:cNvPicPr>
          <p:nvPr/>
        </p:nvPicPr>
        <p:blipFill>
          <a:blip r:embed="rId2" cstate="print"/>
          <a:srcRect/>
          <a:stretch>
            <a:fillRect/>
          </a:stretch>
        </p:blipFill>
        <p:spPr bwMode="auto">
          <a:xfrm>
            <a:off x="4857752" y="1285865"/>
            <a:ext cx="3985097" cy="2241337"/>
          </a:xfrm>
          <a:prstGeom prst="rect">
            <a:avLst/>
          </a:prstGeom>
          <a:noFill/>
        </p:spPr>
      </p:pic>
    </p:spTree>
    <p:extLst>
      <p:ext uri="{BB962C8B-B14F-4D97-AF65-F5344CB8AC3E}">
        <p14:creationId xmlns:p14="http://schemas.microsoft.com/office/powerpoint/2010/main" xmlns=""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b="1" dirty="0" smtClean="0">
                <a:solidFill>
                  <a:schemeClr val="bg1"/>
                </a:solidFill>
              </a:rPr>
              <a:t>ÖLÜM-YAS TRAVMASI VE ÖNLENMESİ</a:t>
            </a:r>
          </a:p>
        </p:txBody>
      </p:sp>
      <p:sp>
        <p:nvSpPr>
          <p:cNvPr id="6" name="Dikdörtgen 5"/>
          <p:cNvSpPr/>
          <p:nvPr/>
        </p:nvSpPr>
        <p:spPr>
          <a:xfrm>
            <a:off x="1142976" y="1142990"/>
            <a:ext cx="7286676" cy="3139321"/>
          </a:xfrm>
          <a:prstGeom prst="rect">
            <a:avLst/>
          </a:prstGeom>
        </p:spPr>
        <p:txBody>
          <a:bodyPr wrap="square">
            <a:spAutoFit/>
          </a:bodyPr>
          <a:lstStyle/>
          <a:p>
            <a:pPr algn="just"/>
            <a:r>
              <a:rPr lang="tr-TR" dirty="0" smtClean="0"/>
              <a:t>Bireyler yaşamları boyunca birden fazla kayıp ya da kayıp yaratacak durumlarla karşı karşıya kalabilmektedir. Örneğin sevilen, değer verilen birinin kaybı, iş kaybı, ilişki kaybı, organ kaybı, önemli bir eşyanın kaybı ve düşüncelerin, değerlerin kaybı gibi durumlar. Bu kayıp durumları kişilerin hayatında önemli etkiler bırakabilir. Kişilerin duygusal, düşünsel, davranışsal ve fizyolojik tepkiler geliştirmesine neden olabilmektedir.</a:t>
            </a:r>
          </a:p>
          <a:p>
            <a:pPr algn="just"/>
            <a:endParaRPr lang="tr-TR" dirty="0" smtClean="0"/>
          </a:p>
          <a:p>
            <a:pPr algn="just"/>
            <a:r>
              <a:rPr lang="tr-TR" dirty="0" smtClean="0"/>
              <a:t>Yas, kayba karşı gelişen doğal bir tepki olup hastalık değildir. İnsan yaşamının doğal bir sonucu olan ölüm olgusu hem bireyler için hem de toplum için oldukça önemlidir. Çünkü insan yaşamında ölümün kendisi, ölümün gerçek olması insanı derinden etkileyebilmektedir.</a:t>
            </a:r>
            <a:endParaRPr lang="tr-TR" dirty="0"/>
          </a:p>
        </p:txBody>
      </p:sp>
    </p:spTree>
    <p:extLst>
      <p:ext uri="{BB962C8B-B14F-4D97-AF65-F5344CB8AC3E}">
        <p14:creationId xmlns:p14="http://schemas.microsoft.com/office/powerpoint/2010/main" xmlns=""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ündönümü">
  <a:themeElements>
    <a:clrScheme name="Gündönümü">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Gündönümü">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Gündönümü">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4001</TotalTime>
  <Words>897</Words>
  <Application>Microsoft Office PowerPoint</Application>
  <PresentationFormat>Ekran Gösterisi (16:9)</PresentationFormat>
  <Paragraphs>177</Paragraphs>
  <Slides>15</Slides>
  <Notes>0</Notes>
  <HiddenSlides>0</HiddenSlides>
  <MMClips>0</MMClips>
  <ScaleCrop>false</ScaleCrop>
  <HeadingPairs>
    <vt:vector size="4" baseType="variant">
      <vt:variant>
        <vt:lpstr>Tema</vt:lpstr>
      </vt:variant>
      <vt:variant>
        <vt:i4>1</vt:i4>
      </vt:variant>
      <vt:variant>
        <vt:lpstr>Slayt Başlıkları</vt:lpstr>
      </vt:variant>
      <vt:variant>
        <vt:i4>15</vt:i4>
      </vt:variant>
    </vt:vector>
  </HeadingPairs>
  <TitlesOfParts>
    <vt:vector size="16" baseType="lpstr">
      <vt:lpstr>Gündönümü</vt:lpstr>
      <vt:lpstr>Slayt 1</vt:lpstr>
      <vt:lpstr>Slayt 2</vt:lpstr>
      <vt:lpstr>Slayt 3</vt:lpstr>
      <vt:lpstr>Slayt 4</vt:lpstr>
      <vt:lpstr>Slayt 5</vt:lpstr>
      <vt:lpstr>Slayt 6</vt:lpstr>
      <vt:lpstr>Slayt 7</vt:lpstr>
      <vt:lpstr>Slayt 8</vt:lpstr>
      <vt:lpstr>Slayt 9</vt:lpstr>
      <vt:lpstr>Slayt 10</vt:lpstr>
      <vt:lpstr>Slayt 11</vt:lpstr>
      <vt:lpstr>Slayt 12</vt:lpstr>
      <vt:lpstr>Slayt 13</vt:lpstr>
      <vt:lpstr>Slayt 14</vt:lpstr>
      <vt:lpstr>Slayt 15</vt:lpstr>
    </vt:vector>
  </TitlesOfParts>
  <Company>User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win7</dc:creator>
  <cp:lastModifiedBy>dell</cp:lastModifiedBy>
  <cp:revision>220</cp:revision>
  <dcterms:created xsi:type="dcterms:W3CDTF">2017-11-01T05:55:49Z</dcterms:created>
  <dcterms:modified xsi:type="dcterms:W3CDTF">2021-10-18T11:11:33Z</dcterms:modified>
</cp:coreProperties>
</file>