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1" r:id="rId1"/>
  </p:sldMasterIdLst>
  <p:notesMasterIdLst>
    <p:notesMasterId r:id="rId21"/>
  </p:notesMasterIdLst>
  <p:sldIdLst>
    <p:sldId id="349" r:id="rId2"/>
    <p:sldId id="366" r:id="rId3"/>
    <p:sldId id="367" r:id="rId4"/>
    <p:sldId id="368" r:id="rId5"/>
    <p:sldId id="369" r:id="rId6"/>
    <p:sldId id="370" r:id="rId7"/>
    <p:sldId id="371" r:id="rId8"/>
    <p:sldId id="372" r:id="rId9"/>
    <p:sldId id="344" r:id="rId10"/>
    <p:sldId id="354" r:id="rId11"/>
    <p:sldId id="355" r:id="rId12"/>
    <p:sldId id="373" r:id="rId13"/>
    <p:sldId id="376" r:id="rId14"/>
    <p:sldId id="377" r:id="rId15"/>
    <p:sldId id="378" r:id="rId16"/>
    <p:sldId id="379" r:id="rId17"/>
    <p:sldId id="380" r:id="rId18"/>
    <p:sldId id="381" r:id="rId19"/>
    <p:sldId id="382" r:id="rId20"/>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00" autoAdjust="0"/>
    <p:restoredTop sz="99227" autoAdjust="0"/>
  </p:normalViewPr>
  <p:slideViewPr>
    <p:cSldViewPr>
      <p:cViewPr>
        <p:scale>
          <a:sx n="97" d="100"/>
          <a:sy n="97" d="100"/>
        </p:scale>
        <p:origin x="-630" y="-96"/>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01D56A-2268-4FC7-869F-5F68448B0758}" type="datetimeFigureOut">
              <a:rPr lang="tr-TR" smtClean="0"/>
              <a:pPr/>
              <a:t>18.10.2021</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8A43A-DD01-4D04-BA66-6E23ECEF2EE9}" type="slidenum">
              <a:rPr lang="tr-TR" smtClean="0"/>
              <a:pPr/>
              <a:t>‹#›</a:t>
            </a:fld>
            <a:endParaRPr lang="tr-TR"/>
          </a:p>
        </p:txBody>
      </p:sp>
    </p:spTree>
    <p:extLst>
      <p:ext uri="{BB962C8B-B14F-4D97-AF65-F5344CB8AC3E}">
        <p14:creationId xmlns:p14="http://schemas.microsoft.com/office/powerpoint/2010/main" xmlns="" val="138629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269923"/>
            <a:ext cx="7406640" cy="1104138"/>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38045DEC-3EC0-40A1-9D8E-1AEAFA43B4C9}" type="datetime1">
              <a:rPr lang="tr-TR" smtClean="0"/>
              <a:pPr/>
              <a:t>18.10.2021</a:t>
            </a:fld>
            <a:endParaRPr lang="tr-TR"/>
          </a:p>
        </p:txBody>
      </p:sp>
      <p:sp>
        <p:nvSpPr>
          <p:cNvPr id="20" name="Altbilgi Yer Tutucusu 19"/>
          <p:cNvSpPr>
            <a:spLocks noGrp="1"/>
          </p:cNvSpPr>
          <p:nvPr>
            <p:ph type="ftr" sz="quarter" idx="11"/>
          </p:nvPr>
        </p:nvSpPr>
        <p:spPr/>
        <p:txBody>
          <a:bodyPr/>
          <a:lstStyle>
            <a:extLst/>
          </a:lstStyle>
          <a:p>
            <a:r>
              <a:rPr lang="tr-TR" smtClean="0"/>
              <a:t>www.rehberlikservisim.com</a:t>
            </a:r>
            <a:endParaRPr lang="tr-TR"/>
          </a:p>
        </p:txBody>
      </p:sp>
      <p:sp>
        <p:nvSpPr>
          <p:cNvPr id="10" name="Slayt Numarası Yer Tutucusu 9"/>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Oval 7"/>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2EE48C07-97EA-4BE5-BE45-99815D3AAA9A}" type="datetime1">
              <a:rPr lang="tr-TR" smtClean="0"/>
              <a:pPr/>
              <a:t>18.10.2021</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05980"/>
            <a:ext cx="1828800" cy="4388644"/>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05980"/>
            <a:ext cx="5562600" cy="4388644"/>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1599688F-A6DF-44A2-A18F-F729C09A5FFD}" type="datetime1">
              <a:rPr lang="tr-TR" smtClean="0"/>
              <a:pPr/>
              <a:t>18.10.2021</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954625034"/>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B5DAFEC4-80CB-4FD5-A318-12BCFECB82CF}" type="datetime1">
              <a:rPr lang="tr-TR" smtClean="0"/>
              <a:pPr/>
              <a:t>18.10.2021</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2F08B323-91EB-43B9-840E-CC39EEE62541}" type="datetime1">
              <a:rPr lang="tr-TR" smtClean="0"/>
              <a:pPr/>
              <a:t>18.10.2021</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10" name="Dikdörtgen 9"/>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D7BBB585-6AE9-436E-836B-7CB9C3F29A49}" type="datetime1">
              <a:rPr lang="tr-TR" smtClean="0"/>
              <a:pPr/>
              <a:t>18.10.2021</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71C0F148-6971-4B6F-8851-6C076EF869F2}" type="datetime1">
              <a:rPr lang="tr-TR" smtClean="0"/>
              <a:pPr/>
              <a:t>18.10.2021</a:t>
            </a:fld>
            <a:endParaRPr lang="tr-TR"/>
          </a:p>
        </p:txBody>
      </p:sp>
      <p:sp>
        <p:nvSpPr>
          <p:cNvPr id="8" name="Altbilgi Yer Tutucusu 7"/>
          <p:cNvSpPr>
            <a:spLocks noGrp="1"/>
          </p:cNvSpPr>
          <p:nvPr>
            <p:ph type="ftr" sz="quarter" idx="11"/>
          </p:nvPr>
        </p:nvSpPr>
        <p:spPr/>
        <p:txBody>
          <a:bodyPr/>
          <a:lstStyle>
            <a:extLst/>
          </a:lstStyle>
          <a:p>
            <a:r>
              <a:rPr lang="tr-TR" smtClean="0"/>
              <a:t>www.rehberlikservisim.com</a:t>
            </a:r>
            <a:endParaRPr lang="tr-TR"/>
          </a:p>
        </p:txBody>
      </p:sp>
      <p:sp>
        <p:nvSpPr>
          <p:cNvPr id="9" name="Slayt Numarası Yer Tutucusu 8"/>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BEE1CDEF-278D-4F12-8A65-42EAFFD2A347}" type="datetime1">
              <a:rPr lang="tr-TR" smtClean="0"/>
              <a:pPr/>
              <a:t>18.10.2021</a:t>
            </a:fld>
            <a:endParaRPr lang="tr-TR"/>
          </a:p>
        </p:txBody>
      </p:sp>
      <p:sp>
        <p:nvSpPr>
          <p:cNvPr id="4" name="Altbilgi Yer Tutucusu 3"/>
          <p:cNvSpPr>
            <a:spLocks noGrp="1"/>
          </p:cNvSpPr>
          <p:nvPr>
            <p:ph type="ftr" sz="quarter" idx="11"/>
          </p:nvPr>
        </p:nvSpPr>
        <p:spPr/>
        <p:txBody>
          <a:bodyPr/>
          <a:lstStyle>
            <a:extLst/>
          </a:lstStyle>
          <a:p>
            <a:r>
              <a:rPr lang="tr-TR" smtClean="0"/>
              <a:t>www.rehberlikservisim.com</a:t>
            </a:r>
            <a:endParaRPr lang="tr-TR"/>
          </a:p>
        </p:txBody>
      </p:sp>
      <p:sp>
        <p:nvSpPr>
          <p:cNvPr id="5" name="Slayt Numarası Yer Tutucusu 4"/>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F0EE24D1-D119-481D-A7C6-C9E82E4570C9}" type="datetime1">
              <a:rPr lang="tr-TR" smtClean="0"/>
              <a:pPr/>
              <a:t>18.10.2021</a:t>
            </a:fld>
            <a:endParaRPr lang="tr-TR"/>
          </a:p>
        </p:txBody>
      </p:sp>
      <p:sp>
        <p:nvSpPr>
          <p:cNvPr id="3" name="Altbilgi Yer Tutucusu 2"/>
          <p:cNvSpPr>
            <a:spLocks noGrp="1"/>
          </p:cNvSpPr>
          <p:nvPr>
            <p:ph type="ftr" sz="quarter" idx="11"/>
          </p:nvPr>
        </p:nvSpPr>
        <p:spPr/>
        <p:txBody>
          <a:bodyPr/>
          <a:lstStyle>
            <a:extLst/>
          </a:lstStyle>
          <a:p>
            <a:r>
              <a:rPr lang="tr-TR" smtClean="0"/>
              <a:t>www.rehberlikservisim.com</a:t>
            </a:r>
            <a:endParaRPr lang="tr-TR"/>
          </a:p>
        </p:txBody>
      </p:sp>
      <p:sp>
        <p:nvSpPr>
          <p:cNvPr id="4" name="Slayt Numarası Yer Tutucusu 3"/>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6" name="Dikdörtgen 5"/>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18D1A883-3578-4B40-8935-E05B54B7261B}" type="datetime1">
              <a:rPr lang="tr-TR" smtClean="0"/>
              <a:pPr/>
              <a:t>18.10.2021</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7765C6E2-4727-4A7F-B002-896AA5263948}" type="datetime1">
              <a:rPr lang="tr-TR" smtClean="0"/>
              <a:pPr/>
              <a:t>18.10.2021</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Dikdörtgen 7"/>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05979"/>
            <a:ext cx="7498080" cy="85725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085850"/>
            <a:ext cx="7498080" cy="360045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0F6FB99-E324-43C7-9113-C93604CE3D66}" type="datetime1">
              <a:rPr lang="tr-TR" smtClean="0"/>
              <a:pPr/>
              <a:t>18.10.2021</a:t>
            </a:fld>
            <a:endParaRPr lang="tr-TR"/>
          </a:p>
        </p:txBody>
      </p:sp>
      <p:sp>
        <p:nvSpPr>
          <p:cNvPr id="10" name="Altbilgi Yer Tutucusu 9"/>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tr-TR" smtClean="0"/>
              <a:t>www.rehberlikservisim.com</a:t>
            </a:r>
            <a:endParaRPr lang="tr-TR"/>
          </a:p>
        </p:txBody>
      </p:sp>
      <p:sp>
        <p:nvSpPr>
          <p:cNvPr id="22" name="Slayt Numarası Yer Tutucusu 21"/>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9E12E18-8884-4BB9-8948-A832E9E47FF1}" type="slidenum">
              <a:rPr lang="tr-TR" smtClean="0"/>
              <a:pPr/>
              <a:t>‹#›</a:t>
            </a:fld>
            <a:endParaRPr lang="tr-TR"/>
          </a:p>
        </p:txBody>
      </p:sp>
      <p:sp>
        <p:nvSpPr>
          <p:cNvPr id="15" name="Dikdörtgen 14"/>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 Id="rId9" Type="http://schemas.openxmlformats.org/officeDocument/2006/relationships/image" Target="../media/image9.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D:\Users\Hp\Desktop\pics-photos-instagram-logo-png-4.pn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93243" y="1084230"/>
            <a:ext cx="450907" cy="432048"/>
          </a:xfrm>
          <a:prstGeom prst="rect">
            <a:avLst/>
          </a:prstGeom>
          <a:noFill/>
          <a:ln>
            <a:noFill/>
          </a:ln>
        </p:spPr>
      </p:pic>
      <p:sp>
        <p:nvSpPr>
          <p:cNvPr id="4" name="Metin kutusu 3"/>
          <p:cNvSpPr txBox="1"/>
          <p:nvPr/>
        </p:nvSpPr>
        <p:spPr>
          <a:xfrm>
            <a:off x="983595" y="1096168"/>
            <a:ext cx="1694002" cy="369332"/>
          </a:xfrm>
          <a:prstGeom prst="rect">
            <a:avLst/>
          </a:prstGeom>
          <a:noFill/>
        </p:spPr>
        <p:txBody>
          <a:bodyPr wrap="square" rtlCol="0">
            <a:spAutoFit/>
          </a:bodyPr>
          <a:lstStyle/>
          <a:p>
            <a:r>
              <a:rPr lang="tr-TR" dirty="0" smtClean="0">
                <a:latin typeface="Trebuchet MS" pitchFamily="34" charset="0"/>
              </a:rPr>
              <a:t>nevsehirram</a:t>
            </a:r>
            <a:endParaRPr lang="tr-TR" dirty="0">
              <a:latin typeface="Trebuchet MS" pitchFamily="34" charset="0"/>
            </a:endParaRPr>
          </a:p>
        </p:txBody>
      </p:sp>
      <p:pic>
        <p:nvPicPr>
          <p:cNvPr id="11" name="Resim 10" descr="D:\Users\Hp\Desktop\google-haritalar-konum-ekleme-nasil-yapilir-1578491639.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40019" y="195486"/>
            <a:ext cx="467177" cy="324036"/>
          </a:xfrm>
          <a:prstGeom prst="rect">
            <a:avLst/>
          </a:prstGeom>
          <a:noFill/>
          <a:ln>
            <a:noFill/>
          </a:ln>
        </p:spPr>
      </p:pic>
      <p:sp>
        <p:nvSpPr>
          <p:cNvPr id="12" name="Metin kutusu 11"/>
          <p:cNvSpPr txBox="1"/>
          <p:nvPr/>
        </p:nvSpPr>
        <p:spPr>
          <a:xfrm>
            <a:off x="910136" y="141480"/>
            <a:ext cx="3465902" cy="923330"/>
          </a:xfrm>
          <a:prstGeom prst="rect">
            <a:avLst/>
          </a:prstGeom>
          <a:noFill/>
        </p:spPr>
        <p:txBody>
          <a:bodyPr wrap="square" rtlCol="0">
            <a:spAutoFit/>
          </a:bodyPr>
          <a:lstStyle/>
          <a:p>
            <a:r>
              <a:rPr lang="tr-TR" dirty="0" smtClean="0">
                <a:latin typeface="Trebuchet MS" pitchFamily="34" charset="0"/>
                <a:cs typeface="Calibri" pitchFamily="34" charset="0"/>
              </a:rPr>
              <a:t>Bahçelievler Mah. Nar Yolu Bulvarı Milli Eğitim Lojmanları Yanı No:17/1 Merkez/NEVŞEHİR</a:t>
            </a:r>
            <a:endParaRPr lang="tr-TR" dirty="0">
              <a:latin typeface="Trebuchet MS" pitchFamily="34" charset="0"/>
              <a:cs typeface="Calibri" pitchFamily="34" charset="0"/>
            </a:endParaRPr>
          </a:p>
        </p:txBody>
      </p:sp>
      <p:pic>
        <p:nvPicPr>
          <p:cNvPr id="13" name="Resim 12" descr="D:\Users\Hp\Desktop\social-media-computer-icons-tulane-university-facebook-drawing-vector-twitter-thumbnail.jp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34052" y="1589556"/>
            <a:ext cx="369290" cy="337958"/>
          </a:xfrm>
          <a:prstGeom prst="rect">
            <a:avLst/>
          </a:prstGeom>
          <a:noFill/>
          <a:ln>
            <a:noFill/>
          </a:ln>
        </p:spPr>
      </p:pic>
      <p:sp>
        <p:nvSpPr>
          <p:cNvPr id="14" name="Metin kutusu 13"/>
          <p:cNvSpPr txBox="1"/>
          <p:nvPr/>
        </p:nvSpPr>
        <p:spPr>
          <a:xfrm>
            <a:off x="983594" y="1558182"/>
            <a:ext cx="1941802" cy="369332"/>
          </a:xfrm>
          <a:prstGeom prst="rect">
            <a:avLst/>
          </a:prstGeom>
          <a:noFill/>
        </p:spPr>
        <p:txBody>
          <a:bodyPr wrap="square" rtlCol="0">
            <a:spAutoFit/>
          </a:bodyPr>
          <a:lstStyle/>
          <a:p>
            <a:r>
              <a:rPr lang="tr-TR" dirty="0" smtClean="0">
                <a:latin typeface="Trebuchet MS" pitchFamily="34" charset="0"/>
              </a:rPr>
              <a:t>@NevsehirRam</a:t>
            </a:r>
            <a:endParaRPr lang="tr-TR" dirty="0">
              <a:latin typeface="Trebuchet MS" pitchFamily="34" charset="0"/>
            </a:endParaRPr>
          </a:p>
        </p:txBody>
      </p:sp>
      <p:pic>
        <p:nvPicPr>
          <p:cNvPr id="1031" name="Picture 7" descr="D:\Users\Hp\Desktop\Facebook_icon.svg.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95741" y="2073769"/>
            <a:ext cx="311455" cy="324036"/>
          </a:xfrm>
          <a:prstGeom prst="rect">
            <a:avLst/>
          </a:prstGeom>
          <a:noFill/>
          <a:extLst>
            <a:ext uri="{909E8E84-426E-40DD-AFC4-6F175D3DCCD1}">
              <a14:hiddenFill xmlns:a14="http://schemas.microsoft.com/office/drawing/2010/main" xmlns="">
                <a:solidFill>
                  <a:srgbClr val="FFFFFF"/>
                </a:solidFill>
              </a14:hiddenFill>
            </a:ext>
          </a:extLst>
        </p:spPr>
      </p:pic>
      <p:sp>
        <p:nvSpPr>
          <p:cNvPr id="16" name="Metin kutusu 15"/>
          <p:cNvSpPr txBox="1"/>
          <p:nvPr/>
        </p:nvSpPr>
        <p:spPr>
          <a:xfrm>
            <a:off x="983595" y="2051121"/>
            <a:ext cx="1860361" cy="369332"/>
          </a:xfrm>
          <a:prstGeom prst="rect">
            <a:avLst/>
          </a:prstGeom>
          <a:noFill/>
        </p:spPr>
        <p:txBody>
          <a:bodyPr wrap="square" rtlCol="0">
            <a:spAutoFit/>
          </a:bodyPr>
          <a:lstStyle/>
          <a:p>
            <a:r>
              <a:rPr lang="tr-TR" dirty="0" smtClean="0">
                <a:latin typeface="Trebuchet MS" pitchFamily="34" charset="0"/>
              </a:rPr>
              <a:t>Nevşehir Ram</a:t>
            </a:r>
            <a:endParaRPr lang="tr-TR" dirty="0">
              <a:latin typeface="Trebuchet MS" pitchFamily="34" charset="0"/>
            </a:endParaRPr>
          </a:p>
        </p:txBody>
      </p:sp>
      <p:pic>
        <p:nvPicPr>
          <p:cNvPr id="1032" name="Picture 8" descr="D:\Users\Hp\Desktop\unnamed.pn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84510" y="2673666"/>
            <a:ext cx="370500" cy="346621"/>
          </a:xfrm>
          <a:prstGeom prst="rect">
            <a:avLst/>
          </a:prstGeom>
          <a:noFill/>
          <a:extLst>
            <a:ext uri="{909E8E84-426E-40DD-AFC4-6F175D3DCCD1}">
              <a14:hiddenFill xmlns:a14="http://schemas.microsoft.com/office/drawing/2010/main" xmlns="">
                <a:solidFill>
                  <a:srgbClr val="FFFFFF"/>
                </a:solidFill>
              </a14:hiddenFill>
            </a:ext>
          </a:extLst>
        </p:spPr>
      </p:pic>
      <p:sp>
        <p:nvSpPr>
          <p:cNvPr id="18" name="Metin kutusu 17"/>
          <p:cNvSpPr txBox="1"/>
          <p:nvPr/>
        </p:nvSpPr>
        <p:spPr>
          <a:xfrm>
            <a:off x="983595" y="2679162"/>
            <a:ext cx="2591877" cy="369332"/>
          </a:xfrm>
          <a:prstGeom prst="rect">
            <a:avLst/>
          </a:prstGeom>
          <a:noFill/>
        </p:spPr>
        <p:txBody>
          <a:bodyPr wrap="square" rtlCol="0">
            <a:spAutoFit/>
          </a:bodyPr>
          <a:lstStyle/>
          <a:p>
            <a:r>
              <a:rPr lang="tr-TR" dirty="0" smtClean="0">
                <a:latin typeface="Trebuchet MS" pitchFamily="34" charset="0"/>
              </a:rPr>
              <a:t>0384 213 05 59</a:t>
            </a:r>
            <a:endParaRPr lang="tr-TR" dirty="0">
              <a:latin typeface="Trebuchet MS" pitchFamily="34" charset="0"/>
            </a:endParaRPr>
          </a:p>
        </p:txBody>
      </p:sp>
      <p:sp>
        <p:nvSpPr>
          <p:cNvPr id="6" name="Metin kutusu 5"/>
          <p:cNvSpPr txBox="1"/>
          <p:nvPr/>
        </p:nvSpPr>
        <p:spPr>
          <a:xfrm>
            <a:off x="2428860" y="1142990"/>
            <a:ext cx="4104456" cy="1938992"/>
          </a:xfrm>
          <a:prstGeom prst="rect">
            <a:avLst/>
          </a:prstGeom>
          <a:noFill/>
        </p:spPr>
        <p:txBody>
          <a:bodyPr wrap="square" rtlCol="0">
            <a:spAutoFit/>
          </a:bodyPr>
          <a:lstStyle/>
          <a:p>
            <a:pPr algn="ctr"/>
            <a:r>
              <a:rPr lang="tr-TR" sz="2400" b="1" dirty="0" smtClean="0">
                <a:solidFill>
                  <a:srgbClr val="FF0000"/>
                </a:solidFill>
              </a:rPr>
              <a:t>CİNSEL İSTİSMAR </a:t>
            </a:r>
          </a:p>
          <a:p>
            <a:pPr algn="ctr"/>
            <a:r>
              <a:rPr lang="tr-TR" sz="2400" b="1" dirty="0" smtClean="0">
                <a:solidFill>
                  <a:srgbClr val="FF0000"/>
                </a:solidFill>
              </a:rPr>
              <a:t>TRAVMASI VE ÖNLENMESİ</a:t>
            </a:r>
          </a:p>
          <a:p>
            <a:pPr algn="ctr"/>
            <a:r>
              <a:rPr lang="tr-TR" sz="2400" b="1" dirty="0" smtClean="0">
                <a:solidFill>
                  <a:srgbClr val="FF0000"/>
                </a:solidFill>
              </a:rPr>
              <a:t>(ÖĞRETMENLERE YÖNELİK)</a:t>
            </a:r>
            <a:endParaRPr lang="tr-TR" sz="2400" b="1" dirty="0">
              <a:solidFill>
                <a:srgbClr val="FF0000"/>
              </a:solidFill>
            </a:endParaRPr>
          </a:p>
        </p:txBody>
      </p:sp>
      <p:pic>
        <p:nvPicPr>
          <p:cNvPr id="2" name="Picture 2" descr="D:\Users\Hp\Desktop\IMG-20201027-WA0011.jp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3059832" y="3096716"/>
            <a:ext cx="3421117" cy="1924378"/>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5" descr="D:\Users\Hp\Desktop\387-3872599_interview-improving-the-customer-branch-head-development-program.png"/>
          <p:cNvPicPr>
            <a:picLocks noChangeAspect="1" noChangeArrowheads="1"/>
          </p:cNvPicPr>
          <p:nvPr/>
        </p:nvPicPr>
        <p:blipFill>
          <a:blip r:embed="rId8">
            <a:extLst>
              <a:ext uri="{28A0092B-C50C-407E-A947-70E740481C1C}">
                <a14:useLocalDpi xmlns:a14="http://schemas.microsoft.com/office/drawing/2010/main" xmlns="" val="0"/>
              </a:ext>
            </a:extLst>
          </a:blip>
          <a:srcRect/>
          <a:stretch>
            <a:fillRect/>
          </a:stretch>
        </p:blipFill>
        <p:spPr bwMode="auto">
          <a:xfrm>
            <a:off x="751468" y="3093983"/>
            <a:ext cx="3023037" cy="2049517"/>
          </a:xfrm>
          <a:prstGeom prst="rect">
            <a:avLst/>
          </a:prstGeom>
          <a:noFill/>
          <a:extLst>
            <a:ext uri="{909E8E84-426E-40DD-AFC4-6F175D3DCCD1}">
              <a14:hiddenFill xmlns:a14="http://schemas.microsoft.com/office/drawing/2010/main" xmlns="">
                <a:solidFill>
                  <a:srgbClr val="FFFFFF"/>
                </a:solidFill>
              </a14:hiddenFill>
            </a:ext>
          </a:extLst>
        </p:spPr>
      </p:pic>
      <p:pic>
        <p:nvPicPr>
          <p:cNvPr id="19" name="Picture 3" descr="D:\Users\Hp\Desktop\unnamed.jpg"/>
          <p:cNvPicPr>
            <a:picLocks noChangeAspect="1" noChangeArrowheads="1"/>
          </p:cNvPicPr>
          <p:nvPr/>
        </p:nvPicPr>
        <p:blipFill>
          <a:blip r:embed="rId9">
            <a:extLst>
              <a:ext uri="{28A0092B-C50C-407E-A947-70E740481C1C}">
                <a14:useLocalDpi xmlns="" xmlns:a14="http://schemas.microsoft.com/office/drawing/2010/main" val="0"/>
              </a:ext>
            </a:extLst>
          </a:blip>
          <a:srcRect/>
          <a:stretch>
            <a:fillRect/>
          </a:stretch>
        </p:blipFill>
        <p:spPr bwMode="auto">
          <a:xfrm>
            <a:off x="6072198" y="642924"/>
            <a:ext cx="2920988" cy="164305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xmlns="" val="3566388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0011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b="1" dirty="0" smtClean="0"/>
              <a:t>CİNSEL İSTİSMARIN PSİKOLOJİK VE DAVRANIŞSAL ETKİLERİ</a:t>
            </a:r>
            <a:endParaRPr lang="tr-TR" sz="2000" b="1" dirty="0"/>
          </a:p>
        </p:txBody>
      </p:sp>
      <p:sp>
        <p:nvSpPr>
          <p:cNvPr id="6" name="Dikdörtgen 5"/>
          <p:cNvSpPr/>
          <p:nvPr/>
        </p:nvSpPr>
        <p:spPr>
          <a:xfrm>
            <a:off x="1214414" y="785800"/>
            <a:ext cx="6503665" cy="646331"/>
          </a:xfrm>
          <a:prstGeom prst="rect">
            <a:avLst/>
          </a:prstGeom>
        </p:spPr>
        <p:txBody>
          <a:bodyPr wrap="square">
            <a:spAutoFit/>
          </a:bodyPr>
          <a:lstStyle/>
          <a:p>
            <a:r>
              <a:rPr lang="tr-TR" dirty="0" smtClean="0"/>
              <a:t/>
            </a:r>
            <a:br>
              <a:rPr lang="tr-TR" dirty="0" smtClean="0"/>
            </a:br>
            <a:endParaRPr lang="tr-TR" dirty="0" smtClean="0"/>
          </a:p>
        </p:txBody>
      </p:sp>
      <p:sp>
        <p:nvSpPr>
          <p:cNvPr id="4" name="Dikdörtgen 11"/>
          <p:cNvSpPr/>
          <p:nvPr/>
        </p:nvSpPr>
        <p:spPr>
          <a:xfrm>
            <a:off x="1285852" y="857238"/>
            <a:ext cx="3286148" cy="3785652"/>
          </a:xfrm>
          <a:prstGeom prst="rect">
            <a:avLst/>
          </a:prstGeom>
          <a:ln>
            <a:solidFill>
              <a:schemeClr val="tx1"/>
            </a:solidFill>
          </a:ln>
        </p:spPr>
        <p:txBody>
          <a:bodyPr wrap="square">
            <a:spAutoFit/>
          </a:bodyPr>
          <a:lstStyle/>
          <a:p>
            <a:pPr lvl="0" algn="just">
              <a:buFont typeface="Arial" pitchFamily="34" charset="0"/>
              <a:buChar char="•"/>
            </a:pPr>
            <a:r>
              <a:rPr lang="tr-TR" sz="1600" dirty="0" smtClean="0"/>
              <a:t> Korku</a:t>
            </a:r>
          </a:p>
          <a:p>
            <a:pPr algn="just"/>
            <a:r>
              <a:rPr lang="tr-TR" sz="1600" dirty="0" smtClean="0"/>
              <a:t> </a:t>
            </a:r>
          </a:p>
          <a:p>
            <a:pPr lvl="0" algn="just">
              <a:buFont typeface="Arial" pitchFamily="34" charset="0"/>
              <a:buChar char="•"/>
            </a:pPr>
            <a:r>
              <a:rPr lang="tr-TR" sz="1600" dirty="0" smtClean="0"/>
              <a:t> Depresyon</a:t>
            </a:r>
          </a:p>
          <a:p>
            <a:pPr algn="just"/>
            <a:r>
              <a:rPr lang="tr-TR" sz="1600" dirty="0" smtClean="0"/>
              <a:t> </a:t>
            </a:r>
          </a:p>
          <a:p>
            <a:pPr lvl="0" algn="just">
              <a:buFont typeface="Arial" pitchFamily="34" charset="0"/>
              <a:buChar char="•"/>
            </a:pPr>
            <a:r>
              <a:rPr lang="tr-TR" sz="1600" dirty="0" smtClean="0"/>
              <a:t> Dikkat eksikliği</a:t>
            </a:r>
          </a:p>
          <a:p>
            <a:pPr algn="just"/>
            <a:r>
              <a:rPr lang="tr-TR" sz="1600" dirty="0" smtClean="0"/>
              <a:t> </a:t>
            </a:r>
          </a:p>
          <a:p>
            <a:pPr lvl="0" algn="just">
              <a:buFont typeface="Arial" pitchFamily="34" charset="0"/>
              <a:buChar char="•"/>
            </a:pPr>
            <a:r>
              <a:rPr lang="tr-TR" sz="1600" dirty="0" smtClean="0"/>
              <a:t> Düşük benlik algısı</a:t>
            </a:r>
          </a:p>
          <a:p>
            <a:pPr algn="just"/>
            <a:r>
              <a:rPr lang="tr-TR" sz="1600" dirty="0" smtClean="0"/>
              <a:t> </a:t>
            </a:r>
          </a:p>
          <a:p>
            <a:pPr lvl="0" algn="just">
              <a:buFont typeface="Arial" pitchFamily="34" charset="0"/>
              <a:buChar char="•"/>
            </a:pPr>
            <a:r>
              <a:rPr lang="tr-TR" sz="1600" dirty="0" smtClean="0"/>
              <a:t> Arkadaşlık kurmada ve devam ettirmede sorun</a:t>
            </a:r>
          </a:p>
          <a:p>
            <a:pPr algn="just"/>
            <a:r>
              <a:rPr lang="tr-TR" sz="1600" dirty="0" smtClean="0"/>
              <a:t> </a:t>
            </a:r>
          </a:p>
          <a:p>
            <a:pPr lvl="0" algn="just">
              <a:buFont typeface="Arial" pitchFamily="34" charset="0"/>
              <a:buChar char="•"/>
            </a:pPr>
            <a:r>
              <a:rPr lang="tr-TR" sz="1600" dirty="0" smtClean="0"/>
              <a:t> Başkalarına güvenmeme</a:t>
            </a:r>
          </a:p>
          <a:p>
            <a:pPr algn="just"/>
            <a:r>
              <a:rPr lang="tr-TR" sz="1600" dirty="0" smtClean="0"/>
              <a:t> </a:t>
            </a:r>
          </a:p>
          <a:p>
            <a:pPr lvl="0" algn="just">
              <a:buFont typeface="Arial" pitchFamily="34" charset="0"/>
              <a:buChar char="•"/>
            </a:pPr>
            <a:r>
              <a:rPr lang="tr-TR" sz="1600" dirty="0" smtClean="0"/>
              <a:t> Kendine zarar verme</a:t>
            </a:r>
          </a:p>
          <a:p>
            <a:pPr lvl="0" algn="just">
              <a:buFont typeface="Arial" pitchFamily="34" charset="0"/>
              <a:buChar char="•"/>
            </a:pPr>
            <a:endParaRPr lang="tr-TR" sz="1600" dirty="0"/>
          </a:p>
        </p:txBody>
      </p:sp>
      <p:sp>
        <p:nvSpPr>
          <p:cNvPr id="5" name="Dikdörtgen 11"/>
          <p:cNvSpPr/>
          <p:nvPr/>
        </p:nvSpPr>
        <p:spPr>
          <a:xfrm>
            <a:off x="5214942" y="857238"/>
            <a:ext cx="3286148" cy="3785652"/>
          </a:xfrm>
          <a:prstGeom prst="rect">
            <a:avLst/>
          </a:prstGeom>
          <a:ln>
            <a:solidFill>
              <a:schemeClr val="tx1"/>
            </a:solidFill>
          </a:ln>
        </p:spPr>
        <p:txBody>
          <a:bodyPr wrap="square">
            <a:spAutoFit/>
          </a:bodyPr>
          <a:lstStyle/>
          <a:p>
            <a:pPr lvl="0">
              <a:buFont typeface="Arial" pitchFamily="34" charset="0"/>
              <a:buChar char="•"/>
            </a:pPr>
            <a:r>
              <a:rPr lang="tr-TR" sz="1600" dirty="0" smtClean="0"/>
              <a:t>  Alkol ve uyuşturucu kullanımı</a:t>
            </a:r>
          </a:p>
          <a:p>
            <a:r>
              <a:rPr lang="tr-TR" sz="1600" dirty="0" smtClean="0"/>
              <a:t> </a:t>
            </a:r>
          </a:p>
          <a:p>
            <a:pPr lvl="0">
              <a:buFont typeface="Arial" pitchFamily="34" charset="0"/>
              <a:buChar char="•"/>
            </a:pPr>
            <a:r>
              <a:rPr lang="tr-TR" sz="1600" dirty="0" smtClean="0"/>
              <a:t> Riskli davranışlar gösterme</a:t>
            </a:r>
          </a:p>
          <a:p>
            <a:r>
              <a:rPr lang="tr-TR" sz="1600" dirty="0" smtClean="0"/>
              <a:t> </a:t>
            </a:r>
          </a:p>
          <a:p>
            <a:pPr lvl="0">
              <a:buFont typeface="Arial" pitchFamily="34" charset="0"/>
              <a:buChar char="•"/>
            </a:pPr>
            <a:r>
              <a:rPr lang="tr-TR" sz="1600" dirty="0" smtClean="0"/>
              <a:t> Kendi değeri, kimliği ve cinselliği hakkında kafasının karışık olması</a:t>
            </a:r>
          </a:p>
          <a:p>
            <a:r>
              <a:rPr lang="tr-TR" sz="1600" dirty="0" smtClean="0"/>
              <a:t> </a:t>
            </a:r>
          </a:p>
          <a:p>
            <a:pPr lvl="0">
              <a:buFont typeface="Arial" pitchFamily="34" charset="0"/>
              <a:buChar char="•"/>
            </a:pPr>
            <a:r>
              <a:rPr lang="tr-TR" sz="1600" dirty="0" smtClean="0"/>
              <a:t> Okulda öğrenme ve odaklanma sorunları</a:t>
            </a:r>
          </a:p>
          <a:p>
            <a:r>
              <a:rPr lang="tr-TR" sz="1600" dirty="0" smtClean="0"/>
              <a:t> </a:t>
            </a:r>
          </a:p>
          <a:p>
            <a:pPr lvl="0">
              <a:buFont typeface="Arial" pitchFamily="34" charset="0"/>
              <a:buChar char="•"/>
            </a:pPr>
            <a:r>
              <a:rPr lang="tr-TR" sz="1600" dirty="0" smtClean="0"/>
              <a:t> Kendisinden yüksek beklentilerinin olması</a:t>
            </a:r>
          </a:p>
          <a:p>
            <a:r>
              <a:rPr lang="tr-TR" sz="1600" dirty="0" smtClean="0"/>
              <a:t> </a:t>
            </a:r>
          </a:p>
          <a:p>
            <a:pPr lvl="0">
              <a:buFont typeface="Arial" pitchFamily="34" charset="0"/>
              <a:buChar char="•"/>
            </a:pPr>
            <a:r>
              <a:rPr lang="tr-TR" sz="1600" dirty="0" smtClean="0"/>
              <a:t> İhtiyaçlarını tanımlama ve ifade etmede sorunlar.</a:t>
            </a:r>
            <a:endParaRPr lang="tr-TR" sz="1600" dirty="0"/>
          </a:p>
        </p:txBody>
      </p:sp>
    </p:spTree>
    <p:extLst>
      <p:ext uri="{BB962C8B-B14F-4D97-AF65-F5344CB8AC3E}">
        <p14:creationId xmlns:p14="http://schemas.microsoft.com/office/powerpoint/2010/main" xmlns="" val="35449496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CİNSEL İSTİSMAR TRAVMASI VE ÖNLENMESİ</a:t>
            </a:r>
          </a:p>
        </p:txBody>
      </p:sp>
      <p:sp>
        <p:nvSpPr>
          <p:cNvPr id="6" name="Dikdörtgen 5"/>
          <p:cNvSpPr/>
          <p:nvPr/>
        </p:nvSpPr>
        <p:spPr>
          <a:xfrm>
            <a:off x="1142976" y="1428742"/>
            <a:ext cx="3187823" cy="2062103"/>
          </a:xfrm>
          <a:prstGeom prst="rect">
            <a:avLst/>
          </a:prstGeom>
        </p:spPr>
        <p:txBody>
          <a:bodyPr wrap="square">
            <a:spAutoFit/>
          </a:bodyPr>
          <a:lstStyle/>
          <a:p>
            <a:r>
              <a:rPr lang="tr-TR" sz="1600" dirty="0" smtClean="0"/>
              <a:t>Cinsel istismarın, hem çocuklar hem de aileleri ve tüm toplum üzerinde kısa ve uzun vadeli çok ciddi psikolojik, fiziksel ve toplumsal sonuçları vardır. Çocuğun cinsel istismarı bir çocuk hakları ihlali olduğu gibi, aynı zamanda bir adalet, halk sağlığı ve ekonomi sorunudur.</a:t>
            </a:r>
            <a:endParaRPr lang="tr-TR" sz="1600" dirty="0"/>
          </a:p>
        </p:txBody>
      </p:sp>
      <p:pic>
        <p:nvPicPr>
          <p:cNvPr id="1026" name="Picture 2" descr="C:\Users\dell\Desktop\istismar-ve-travma.jpg"/>
          <p:cNvPicPr>
            <a:picLocks noChangeAspect="1" noChangeArrowheads="1"/>
          </p:cNvPicPr>
          <p:nvPr/>
        </p:nvPicPr>
        <p:blipFill>
          <a:blip r:embed="rId2"/>
          <a:srcRect/>
          <a:stretch>
            <a:fillRect/>
          </a:stretch>
        </p:blipFill>
        <p:spPr bwMode="auto">
          <a:xfrm>
            <a:off x="4714876" y="1285866"/>
            <a:ext cx="3916362" cy="2623962"/>
          </a:xfrm>
          <a:prstGeom prst="rect">
            <a:avLst/>
          </a:prstGeom>
          <a:noFill/>
        </p:spPr>
      </p:pic>
    </p:spTree>
    <p:extLst>
      <p:ext uri="{BB962C8B-B14F-4D97-AF65-F5344CB8AC3E}">
        <p14:creationId xmlns:p14="http://schemas.microsoft.com/office/powerpoint/2010/main" xmlns=""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CİNSEL İSTİSMAR TRAVMASI VE ÖNLENMESİ</a:t>
            </a:r>
          </a:p>
        </p:txBody>
      </p:sp>
      <p:sp>
        <p:nvSpPr>
          <p:cNvPr id="6" name="Dikdörtgen 5"/>
          <p:cNvSpPr/>
          <p:nvPr/>
        </p:nvSpPr>
        <p:spPr>
          <a:xfrm>
            <a:off x="1142977" y="928676"/>
            <a:ext cx="4071966" cy="2308324"/>
          </a:xfrm>
          <a:prstGeom prst="rect">
            <a:avLst/>
          </a:prstGeom>
        </p:spPr>
        <p:txBody>
          <a:bodyPr wrap="square">
            <a:spAutoFit/>
          </a:bodyPr>
          <a:lstStyle/>
          <a:p>
            <a:r>
              <a:rPr lang="tr-TR" sz="1600" b="1" i="1" dirty="0" smtClean="0"/>
              <a:t>1-Cinsellik konusunda çocuklarınızı bilgilendirin. </a:t>
            </a:r>
          </a:p>
          <a:p>
            <a:endParaRPr lang="tr-TR" sz="1600" b="1" i="1" dirty="0" smtClean="0"/>
          </a:p>
          <a:p>
            <a:r>
              <a:rPr lang="tr-TR" sz="1600" dirty="0" smtClean="0"/>
              <a:t>Çocuğun muhtemel tacizlere karşı korunabilmesi için sağlıklı bir cinsel bilgiye ve aile içerisinde şartsız sevgiye ihtiyacı vardır. Cinsel konuları paylaşmaktan çocuklarınızın sorularını cevaplamaktan çekinmeyin. Gelişim dönemlerine uygun bilgiler verin.</a:t>
            </a:r>
          </a:p>
        </p:txBody>
      </p:sp>
      <p:pic>
        <p:nvPicPr>
          <p:cNvPr id="1026" name="Picture 2" descr="C:\Users\dell\Desktop\492-4923483_books-with-a-question-mark-hd-png-download.png"/>
          <p:cNvPicPr>
            <a:picLocks noChangeAspect="1" noChangeArrowheads="1"/>
          </p:cNvPicPr>
          <p:nvPr/>
        </p:nvPicPr>
        <p:blipFill>
          <a:blip r:embed="rId2"/>
          <a:srcRect/>
          <a:stretch>
            <a:fillRect/>
          </a:stretch>
        </p:blipFill>
        <p:spPr bwMode="auto">
          <a:xfrm>
            <a:off x="5357818" y="1285866"/>
            <a:ext cx="3544871" cy="2456678"/>
          </a:xfrm>
          <a:prstGeom prst="rect">
            <a:avLst/>
          </a:prstGeom>
          <a:noFill/>
        </p:spPr>
      </p:pic>
    </p:spTree>
    <p:extLst>
      <p:ext uri="{BB962C8B-B14F-4D97-AF65-F5344CB8AC3E}">
        <p14:creationId xmlns:p14="http://schemas.microsoft.com/office/powerpoint/2010/main" xmlns=""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CİNSEL İSTİSMAR TRAVMASI VE ÖNLENMESİ</a:t>
            </a:r>
          </a:p>
        </p:txBody>
      </p:sp>
      <p:sp>
        <p:nvSpPr>
          <p:cNvPr id="6" name="Dikdörtgen 5"/>
          <p:cNvSpPr/>
          <p:nvPr/>
        </p:nvSpPr>
        <p:spPr>
          <a:xfrm>
            <a:off x="1098425" y="843558"/>
            <a:ext cx="3973641" cy="4278094"/>
          </a:xfrm>
          <a:prstGeom prst="rect">
            <a:avLst/>
          </a:prstGeom>
        </p:spPr>
        <p:txBody>
          <a:bodyPr wrap="square">
            <a:spAutoFit/>
          </a:bodyPr>
          <a:lstStyle/>
          <a:p>
            <a:pPr algn="just"/>
            <a:r>
              <a:rPr lang="tr-TR" sz="1600" b="1" i="1" dirty="0" smtClean="0"/>
              <a:t>2-Güvenliklerini sağlamayı öğretin.</a:t>
            </a:r>
          </a:p>
          <a:p>
            <a:pPr algn="just"/>
            <a:endParaRPr lang="tr-TR" sz="1600" b="1" i="1" dirty="0" smtClean="0"/>
          </a:p>
          <a:p>
            <a:pPr algn="just"/>
            <a:r>
              <a:rPr lang="tr-TR" sz="1600" dirty="0" smtClean="0"/>
              <a:t>Çocuklara güvende olma hakları olduğunu ve kimsenin bunu ellerinden alamayacağını söyleyin. Güvenliklerini korumak için gerekirse kendilerine zarar veren kişiden kaçmak, yüksek sesle bağırmak ve onu tekmelemek gibi bazı kural dışı davranışlarda bulunabileceklerini anlatın</a:t>
            </a:r>
            <a:r>
              <a:rPr lang="tr-TR" sz="1600" b="1" i="1" dirty="0" smtClean="0"/>
              <a:t>: </a:t>
            </a:r>
            <a:r>
              <a:rPr lang="tr-TR" sz="1600" dirty="0" smtClean="0"/>
              <a:t>‘’İnşaatlarda, boş, terk edilmiş evlerde, bodrumlarda, ailenin bilgisi olmadan oynamamalısın, ayrıca ailenden izinsiz arkadaş ve komşu evlerine gitmemen gerekir. Çevrede kötü insanlar olabilir ve seni kandırmak için çeşitli hikayelerle anlatabilirler ama buna inanmaman gerekir. ‘Annen kaza geçirdi; ben doktorum, seni yanına götüreceğim’ vb.’’</a:t>
            </a:r>
            <a:endParaRPr lang="tr-TR" sz="1600" dirty="0"/>
          </a:p>
        </p:txBody>
      </p:sp>
      <p:pic>
        <p:nvPicPr>
          <p:cNvPr id="2050" name="Picture 2" descr="C:\Users\dell\Desktop\17782773_303.jpg"/>
          <p:cNvPicPr>
            <a:picLocks noChangeAspect="1" noChangeArrowheads="1"/>
          </p:cNvPicPr>
          <p:nvPr/>
        </p:nvPicPr>
        <p:blipFill>
          <a:blip r:embed="rId2"/>
          <a:srcRect/>
          <a:stretch>
            <a:fillRect/>
          </a:stretch>
        </p:blipFill>
        <p:spPr bwMode="auto">
          <a:xfrm>
            <a:off x="5572132" y="1714494"/>
            <a:ext cx="3299928" cy="1857388"/>
          </a:xfrm>
          <a:prstGeom prst="rect">
            <a:avLst/>
          </a:prstGeom>
          <a:noFill/>
        </p:spPr>
      </p:pic>
    </p:spTree>
    <p:extLst>
      <p:ext uri="{BB962C8B-B14F-4D97-AF65-F5344CB8AC3E}">
        <p14:creationId xmlns:p14="http://schemas.microsoft.com/office/powerpoint/2010/main" xmlns=""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CİNSEL İSTİSMAR TRAVMASI VE ÖNLENMESİ</a:t>
            </a:r>
          </a:p>
        </p:txBody>
      </p:sp>
      <p:sp>
        <p:nvSpPr>
          <p:cNvPr id="6" name="Dikdörtgen 5"/>
          <p:cNvSpPr/>
          <p:nvPr/>
        </p:nvSpPr>
        <p:spPr>
          <a:xfrm>
            <a:off x="1098425" y="843558"/>
            <a:ext cx="4473707" cy="3785652"/>
          </a:xfrm>
          <a:prstGeom prst="rect">
            <a:avLst/>
          </a:prstGeom>
        </p:spPr>
        <p:txBody>
          <a:bodyPr wrap="square">
            <a:spAutoFit/>
          </a:bodyPr>
          <a:lstStyle/>
          <a:p>
            <a:r>
              <a:rPr lang="tr-TR" sz="1600" b="1" i="1" dirty="0" smtClean="0"/>
              <a:t>3-Bedenlerini korumayı öğretin. </a:t>
            </a:r>
          </a:p>
          <a:p>
            <a:endParaRPr lang="tr-TR" sz="1600" b="1" i="1" dirty="0" smtClean="0"/>
          </a:p>
          <a:p>
            <a:r>
              <a:rPr lang="tr-TR" sz="1600" dirty="0" smtClean="0"/>
              <a:t>Çocuklara bedenlerinin kendilerine ait olduğunu, özellikle iç çamaşırları ile kapatılan bölgelerin çok özel bölgeler olduğunu ve kimsenin bu bölgelere dokunma hakkının olmadığını anlatın. Dokunulmayı reddetmeyi ve sınırlar koymayı öğretin:</a:t>
            </a:r>
          </a:p>
          <a:p>
            <a:r>
              <a:rPr lang="tr-TR" sz="1600" dirty="0" smtClean="0"/>
              <a:t>Çocuğa bedeninin kendisine ait olduğunu, ellenmek veya öpülmek istemiyorsa buna hayır deme hakkının olduğunu öğretin. Çocuklara, kimlerin kendisine dokunabileceğine, öpebileceğine ve sarılabileceğine kendisinin karar verme ve “hayır” deme hakkını vermeli, bu hakkının olduğunu bilmesini sağlamalıyız. Herhangi birinin uygunsuz bir şekilde dokunması halinde yapabileceklerini öğretmeliyiz. </a:t>
            </a:r>
          </a:p>
        </p:txBody>
      </p:sp>
      <p:pic>
        <p:nvPicPr>
          <p:cNvPr id="3074" name="Picture 2" descr="C:\Users\dell\Desktop\images (1).jpg"/>
          <p:cNvPicPr>
            <a:picLocks noChangeAspect="1" noChangeArrowheads="1"/>
          </p:cNvPicPr>
          <p:nvPr/>
        </p:nvPicPr>
        <p:blipFill>
          <a:blip r:embed="rId2"/>
          <a:srcRect/>
          <a:stretch>
            <a:fillRect/>
          </a:stretch>
        </p:blipFill>
        <p:spPr bwMode="auto">
          <a:xfrm>
            <a:off x="5715008" y="1500180"/>
            <a:ext cx="3006750" cy="2000855"/>
          </a:xfrm>
          <a:prstGeom prst="rect">
            <a:avLst/>
          </a:prstGeom>
          <a:noFill/>
        </p:spPr>
      </p:pic>
    </p:spTree>
    <p:extLst>
      <p:ext uri="{BB962C8B-B14F-4D97-AF65-F5344CB8AC3E}">
        <p14:creationId xmlns:p14="http://schemas.microsoft.com/office/powerpoint/2010/main" xmlns=""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CİNSEL İSTİSMAR TRAVMASI VE ÖNLENMESİ</a:t>
            </a:r>
          </a:p>
        </p:txBody>
      </p:sp>
      <p:sp>
        <p:nvSpPr>
          <p:cNvPr id="6" name="Dikdörtgen 5"/>
          <p:cNvSpPr/>
          <p:nvPr/>
        </p:nvSpPr>
        <p:spPr>
          <a:xfrm>
            <a:off x="1071538" y="1000114"/>
            <a:ext cx="7402665" cy="3293209"/>
          </a:xfrm>
          <a:prstGeom prst="rect">
            <a:avLst/>
          </a:prstGeom>
        </p:spPr>
        <p:txBody>
          <a:bodyPr wrap="square">
            <a:spAutoFit/>
          </a:bodyPr>
          <a:lstStyle/>
          <a:p>
            <a:r>
              <a:rPr lang="tr-TR" sz="1600" dirty="0" smtClean="0"/>
              <a:t>‘’ Sevdiğin kişilerin sarılması ve öpmesi güzel bir şeydir. Uyandığında annenin sana sarılması ve öpmesi, babanın iyi geceler dilemek için sarılması ve öpmesi, anneanne ve dedenin ziyarete geldiklerinde herkesin birbirini kucaklaması ve öpmesi… Canını acıtan dokunma kötü dokunmadır. Dokunulmasını istemediğin halde sana dokunulursa bu bir kötü dokunmadır. Dokunan kişi kendini rahatsız hissetmene neden oluyorsa, bu kötü bir dokunmadır. Dokunma seni korkutuyor ve sinirlendiriyorsa bu bir kötü dokunmadır. Dokunan kişi bunu hiç kimseye söylememeni istiyorsa bu bir kötü dokunmadır. Dokunan kişi bunu başkasına söylersen sana bir zarar vereceğini tehdidinde bulunuyorsa bu bir kötü dokunmadır. Böyle bir durum ne olursa olsun senin suçun olamaz. Yapılan şey kısa bir süre insanda hoş duygular uyandırabilir. Bir an bundan hoşlansan, hatta sana söylenenleri bilmediğin bir nedenle yapsan dahi BU SENİ ASLA SUÇ ORTAĞI YAPMAZ. Çünkü SEN ÇOCUKSUN VE BÖYLE DURUMLARDA ASLA SUÇLU OLAMAZSIN. BUNUN DIŞINDA DA BAŞKA BİR GERÇEK YOKTUR.’’</a:t>
            </a:r>
          </a:p>
        </p:txBody>
      </p:sp>
    </p:spTree>
    <p:extLst>
      <p:ext uri="{BB962C8B-B14F-4D97-AF65-F5344CB8AC3E}">
        <p14:creationId xmlns:p14="http://schemas.microsoft.com/office/powerpoint/2010/main" xmlns=""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CİNSEL İSTİSMAR TRAVMASI VE ÖNLENMESİ</a:t>
            </a:r>
          </a:p>
        </p:txBody>
      </p:sp>
      <p:sp>
        <p:nvSpPr>
          <p:cNvPr id="6" name="Dikdörtgen 5"/>
          <p:cNvSpPr/>
          <p:nvPr/>
        </p:nvSpPr>
        <p:spPr>
          <a:xfrm>
            <a:off x="1071538" y="1000114"/>
            <a:ext cx="7402665" cy="1323439"/>
          </a:xfrm>
          <a:prstGeom prst="rect">
            <a:avLst/>
          </a:prstGeom>
        </p:spPr>
        <p:txBody>
          <a:bodyPr wrap="square">
            <a:spAutoFit/>
          </a:bodyPr>
          <a:lstStyle/>
          <a:p>
            <a:pPr algn="just"/>
            <a:r>
              <a:rPr lang="tr-TR" sz="1600" b="1" i="1" dirty="0" smtClean="0"/>
              <a:t>4-’Hayır’ demeyi öğretin. </a:t>
            </a:r>
          </a:p>
          <a:p>
            <a:pPr algn="just"/>
            <a:endParaRPr lang="tr-TR" sz="1600" dirty="0" smtClean="0"/>
          </a:p>
          <a:p>
            <a:pPr algn="just"/>
            <a:r>
              <a:rPr lang="tr-TR" sz="1600" dirty="0" smtClean="0"/>
              <a:t>Çocuklara herhangi birisi onları incitmeye kalkarsa hayır demeleri gerektiğini söyleyin.</a:t>
            </a:r>
          </a:p>
          <a:p>
            <a:pPr algn="just"/>
            <a:endParaRPr lang="tr-TR" sz="1600" b="1" i="1" dirty="0" smtClean="0"/>
          </a:p>
          <a:p>
            <a:pPr algn="just"/>
            <a:r>
              <a:rPr lang="tr-TR" sz="1600" b="1" i="1" dirty="0" smtClean="0"/>
              <a:t>‘HAYIR’ Diyebilme Yöntemleri</a:t>
            </a:r>
            <a:endParaRPr lang="tr-TR" sz="1600" b="1" i="1"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57290" y="2428874"/>
            <a:ext cx="4814243" cy="23566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CİNSEL İSTİSMAR TRAVMASI VE ÖNLENMESİ</a:t>
            </a:r>
          </a:p>
        </p:txBody>
      </p:sp>
      <p:sp>
        <p:nvSpPr>
          <p:cNvPr id="6" name="Dikdörtgen 5"/>
          <p:cNvSpPr/>
          <p:nvPr/>
        </p:nvSpPr>
        <p:spPr>
          <a:xfrm>
            <a:off x="1071538" y="1000114"/>
            <a:ext cx="7402665" cy="3539430"/>
          </a:xfrm>
          <a:prstGeom prst="rect">
            <a:avLst/>
          </a:prstGeom>
        </p:spPr>
        <p:txBody>
          <a:bodyPr wrap="square">
            <a:spAutoFit/>
          </a:bodyPr>
          <a:lstStyle/>
          <a:p>
            <a:r>
              <a:rPr lang="tr-TR" sz="1600" b="1" i="1" dirty="0" smtClean="0"/>
              <a:t>5-Yardım istemeyi öğretin. </a:t>
            </a:r>
            <a:r>
              <a:rPr lang="tr-TR" sz="1600" dirty="0" smtClean="0"/>
              <a:t>Biri onlara kötü, rahatsız edici bir şey yaparsa arkadaşlarından ya da büyüklerinden yardım istemeyi öğretin. Onlara sizinle her türlü sorunu paylaşabileceği inancını yerleştirin. Ona doğru gelmeyen şeyleri size rahatlıkla söyleyebileceğini ifade edin. Bazen çocukların olayları abarttığını düşünürüz ne olursa olsun söylediklerini kulak ardı etmeyin. Çocuğa inanın eğer yardım istiyorsa bunu geri çevirmeyin. Çocuklar bu konularda çok ender yalan söylerler. </a:t>
            </a:r>
          </a:p>
          <a:p>
            <a:endParaRPr lang="tr-TR" sz="1600" b="1" i="1" dirty="0" smtClean="0"/>
          </a:p>
          <a:p>
            <a:r>
              <a:rPr lang="tr-TR" sz="1600" b="1" i="1" dirty="0" smtClean="0"/>
              <a:t>6-Her zaman sır saklanmayacağını öğretin. </a:t>
            </a:r>
            <a:r>
              <a:rPr lang="tr-TR" sz="1600" dirty="0" smtClean="0"/>
              <a:t>Çocuklara bazı sırların hiçbir zaman saklanmaması gerektiğini öğretin. ‘’Hiç kimsenin senin, özel yerlerine dokunmaya hakkı yoktur. Hiç kimsenin seni, kendi özel yerlerine dokundurtmaya  da hakkı yoktur. Birisinin senden özel yerlerine dokunmanı istemesi ya da seninkilere dokunması saklayacağın bir sır değildir. Anlatmama sözü vermiş olsan bile, anlatırsan başına çok kötü şeyler geleceği söylenmiş olsa bile, böyle bir şey olursa anlatmalısın. Mutlaka söylemelisin. Sır saklaman gerektiği doğrudur. Ama bu saklanmaması gereken kötü bir sırdır.’’</a:t>
            </a:r>
          </a:p>
        </p:txBody>
      </p:sp>
    </p:spTree>
    <p:extLst>
      <p:ext uri="{BB962C8B-B14F-4D97-AF65-F5344CB8AC3E}">
        <p14:creationId xmlns:p14="http://schemas.microsoft.com/office/powerpoint/2010/main" xmlns=""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CİNSEL </a:t>
            </a:r>
            <a:r>
              <a:rPr lang="tr-TR" sz="2400" b="1" dirty="0" smtClean="0">
                <a:solidFill>
                  <a:schemeClr val="bg1"/>
                </a:solidFill>
              </a:rPr>
              <a:t>İSTİSMAR TRAVMASI </a:t>
            </a:r>
            <a:r>
              <a:rPr lang="tr-TR" sz="2400" b="1" dirty="0" smtClean="0">
                <a:solidFill>
                  <a:schemeClr val="bg1"/>
                </a:solidFill>
              </a:rPr>
              <a:t>VE ÖNLENMESİ</a:t>
            </a:r>
          </a:p>
        </p:txBody>
      </p:sp>
      <p:graphicFrame>
        <p:nvGraphicFramePr>
          <p:cNvPr id="7" name="6 Tablo"/>
          <p:cNvGraphicFramePr>
            <a:graphicFrameLocks noGrp="1"/>
          </p:cNvGraphicFramePr>
          <p:nvPr/>
        </p:nvGraphicFramePr>
        <p:xfrm>
          <a:off x="1285852" y="785800"/>
          <a:ext cx="7572428" cy="4275528"/>
        </p:xfrm>
        <a:graphic>
          <a:graphicData uri="http://schemas.openxmlformats.org/drawingml/2006/table">
            <a:tbl>
              <a:tblPr firstRow="1" bandRow="1">
                <a:tableStyleId>{5C22544A-7EE6-4342-B048-85BDC9FD1C3A}</a:tableStyleId>
              </a:tblPr>
              <a:tblGrid>
                <a:gridCol w="3266538"/>
                <a:gridCol w="4305890"/>
              </a:tblGrid>
              <a:tr h="386031">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dirty="0" smtClean="0"/>
                        <a:t>OLUMLU BAŞ ETME YÖNTEMLERİ</a:t>
                      </a:r>
                    </a:p>
                    <a:p>
                      <a:pPr algn="ctr"/>
                      <a:endParaRPr lang="tr-TR" sz="1400" dirty="0"/>
                    </a:p>
                  </a:txBody>
                  <a:tcPr/>
                </a:tc>
                <a:tc hMerge="1">
                  <a:txBody>
                    <a:bodyPr/>
                    <a:lstStyle/>
                    <a:p>
                      <a:endParaRPr lang="tr-TR"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Oyun Oynamak </a:t>
                      </a:r>
                    </a:p>
                  </a:txBody>
                  <a:tcPr/>
                </a:tc>
                <a:tc>
                  <a:txBody>
                    <a:bodyPr/>
                    <a:lstStyle/>
                    <a:p>
                      <a:r>
                        <a:rPr lang="tr-TR" sz="1400" dirty="0" smtClean="0"/>
                        <a:t>Akraba Ziyareti </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Spor Yapmak </a:t>
                      </a:r>
                    </a:p>
                  </a:txBody>
                  <a:tcPr/>
                </a:tc>
                <a:tc>
                  <a:txBody>
                    <a:bodyPr/>
                    <a:lstStyle/>
                    <a:p>
                      <a:r>
                        <a:rPr lang="tr-TR" sz="1400" dirty="0" smtClean="0"/>
                        <a:t>Video İzlemek </a:t>
                      </a:r>
                      <a:endParaRPr lang="tr-TR" sz="1400" dirty="0"/>
                    </a:p>
                  </a:txBody>
                  <a:tcPr/>
                </a:tc>
              </a:tr>
              <a:tr h="313114">
                <a:tc>
                  <a:txBody>
                    <a:bodyPr/>
                    <a:lstStyle/>
                    <a:p>
                      <a:r>
                        <a:rPr lang="tr-TR" sz="1400" dirty="0" smtClean="0"/>
                        <a:t>Kitap Okumak</a:t>
                      </a:r>
                      <a:endParaRPr lang="tr-TR" sz="1400" dirty="0"/>
                    </a:p>
                  </a:txBody>
                  <a:tcPr/>
                </a:tc>
                <a:tc>
                  <a:txBody>
                    <a:bodyPr/>
                    <a:lstStyle/>
                    <a:p>
                      <a:r>
                        <a:rPr lang="tr-TR" sz="1400" dirty="0" smtClean="0"/>
                        <a:t>Ailenizle Yemek Yapmak </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Arkadaşlarla Vakit Geçirmek </a:t>
                      </a:r>
                    </a:p>
                  </a:txBody>
                  <a:tcPr/>
                </a:tc>
                <a:tc>
                  <a:txBody>
                    <a:bodyPr/>
                    <a:lstStyle/>
                    <a:p>
                      <a:r>
                        <a:rPr lang="tr-TR" sz="1400" dirty="0" smtClean="0"/>
                        <a:t>Bisiklete Binmek</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Seyahat Etmek </a:t>
                      </a:r>
                    </a:p>
                  </a:txBody>
                  <a:tcPr/>
                </a:tc>
                <a:tc>
                  <a:txBody>
                    <a:bodyPr/>
                    <a:lstStyle/>
                    <a:p>
                      <a:r>
                        <a:rPr lang="tr-TR" sz="1400" dirty="0" smtClean="0"/>
                        <a:t>Enstrüman Çalmak</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Sevdiklerinizle Konuşmak </a:t>
                      </a:r>
                    </a:p>
                  </a:txBody>
                  <a:tcPr/>
                </a:tc>
                <a:tc>
                  <a:txBody>
                    <a:bodyPr/>
                    <a:lstStyle/>
                    <a:p>
                      <a:r>
                        <a:rPr lang="tr-TR" sz="1400" dirty="0" smtClean="0"/>
                        <a:t>Resim Yapmak </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Bulmaca Çözmek </a:t>
                      </a:r>
                    </a:p>
                  </a:txBody>
                  <a:tcPr/>
                </a:tc>
                <a:tc>
                  <a:txBody>
                    <a:bodyPr/>
                    <a:lstStyle/>
                    <a:p>
                      <a:r>
                        <a:rPr lang="tr-TR" sz="1400" dirty="0" smtClean="0"/>
                        <a:t>Günlük Tutmak </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Ev İşleri Yapmak </a:t>
                      </a:r>
                    </a:p>
                  </a:txBody>
                  <a:tcPr/>
                </a:tc>
                <a:tc>
                  <a:txBody>
                    <a:bodyPr/>
                    <a:lstStyle/>
                    <a:p>
                      <a:r>
                        <a:rPr lang="tr-TR" sz="1400" dirty="0" smtClean="0"/>
                        <a:t>Müzik Dinlemek </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Balık Tutmak </a:t>
                      </a:r>
                    </a:p>
                  </a:txBody>
                  <a:tcPr/>
                </a:tc>
                <a:tc>
                  <a:txBody>
                    <a:bodyPr/>
                    <a:lstStyle/>
                    <a:p>
                      <a:r>
                        <a:rPr lang="tr-TR" sz="1400" dirty="0" smtClean="0"/>
                        <a:t>Tamir İşleri Yapmak</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Ailenizle Konuşmak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Puzzle Yapmak</a:t>
                      </a:r>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Hayvan Beslemek </a:t>
                      </a:r>
                    </a:p>
                  </a:txBody>
                  <a:tcPr/>
                </a:tc>
                <a:tc>
                  <a:txBody>
                    <a:bodyPr/>
                    <a:lstStyle/>
                    <a:p>
                      <a:r>
                        <a:rPr lang="tr-TR" sz="1400" dirty="0" smtClean="0"/>
                        <a:t>Şarkı Söylemek </a:t>
                      </a:r>
                      <a:endParaRPr lang="tr-TR" sz="1400" dirty="0"/>
                    </a:p>
                  </a:txBody>
                  <a:tcPr/>
                </a:tc>
              </a:tr>
              <a:tr h="313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Piknik Yapmak </a:t>
                      </a:r>
                    </a:p>
                  </a:txBody>
                  <a:tcPr/>
                </a:tc>
                <a:tc>
                  <a:txBody>
                    <a:bodyPr/>
                    <a:lstStyle/>
                    <a:p>
                      <a:r>
                        <a:rPr lang="tr-TR" sz="1400" dirty="0" smtClean="0"/>
                        <a:t>Film İzlemek</a:t>
                      </a:r>
                      <a:endParaRPr lang="tr-TR" sz="1400" dirty="0"/>
                    </a:p>
                  </a:txBody>
                  <a:tcPr/>
                </a:tc>
              </a:tr>
            </a:tbl>
          </a:graphicData>
        </a:graphic>
      </p:graphicFrame>
    </p:spTree>
    <p:extLst>
      <p:ext uri="{BB962C8B-B14F-4D97-AF65-F5344CB8AC3E}">
        <p14:creationId xmlns:p14="http://schemas.microsoft.com/office/powerpoint/2010/main" xmlns=""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646331"/>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solidFill>
                  <a:schemeClr val="bg1"/>
                </a:solidFill>
              </a:rPr>
              <a:t>HAYATINIZI ETKİLEYEN ZORLAYICI YAŞAM OLAYLARI SONRASINDA HANGİ GÜÇLÜ YANLARINIZI KULLANIRSINIZ?</a:t>
            </a:r>
            <a:endParaRPr lang="tr-TR" b="1" dirty="0">
              <a:solidFill>
                <a:schemeClr val="bg1"/>
              </a:solidFill>
            </a:endParaRPr>
          </a:p>
        </p:txBody>
      </p:sp>
      <p:graphicFrame>
        <p:nvGraphicFramePr>
          <p:cNvPr id="4" name="Tablo 4">
            <a:extLst>
              <a:ext uri="{FF2B5EF4-FFF2-40B4-BE49-F238E27FC236}">
                <a16:creationId xmlns="" xmlns:a16="http://schemas.microsoft.com/office/drawing/2014/main" id="{E2C73407-0DB7-F644-AA3E-244523E689C7}"/>
              </a:ext>
            </a:extLst>
          </p:cNvPr>
          <p:cNvGraphicFramePr>
            <a:graphicFrameLocks noGrp="1"/>
          </p:cNvGraphicFramePr>
          <p:nvPr/>
        </p:nvGraphicFramePr>
        <p:xfrm>
          <a:off x="1357290" y="857238"/>
          <a:ext cx="7215216" cy="4161611"/>
        </p:xfrm>
        <a:graphic>
          <a:graphicData uri="http://schemas.openxmlformats.org/drawingml/2006/table">
            <a:tbl>
              <a:tblPr firstRow="1" bandRow="1">
                <a:tableStyleId>{93296810-A885-4BE3-A3E7-6D5BEEA58F35}</a:tableStyleId>
              </a:tblPr>
              <a:tblGrid>
                <a:gridCol w="3607608">
                  <a:extLst>
                    <a:ext uri="{9D8B030D-6E8A-4147-A177-3AD203B41FA5}">
                      <a16:colId xmlns="" xmlns:a16="http://schemas.microsoft.com/office/drawing/2014/main" val="20000"/>
                    </a:ext>
                  </a:extLst>
                </a:gridCol>
                <a:gridCol w="3607608">
                  <a:extLst>
                    <a:ext uri="{9D8B030D-6E8A-4147-A177-3AD203B41FA5}">
                      <a16:colId xmlns="" xmlns:a16="http://schemas.microsoft.com/office/drawing/2014/main" val="20001"/>
                    </a:ext>
                  </a:extLst>
                </a:gridCol>
              </a:tblGrid>
              <a:tr h="283037">
                <a:tc gridSpan="2">
                  <a:txBody>
                    <a:bodyPr/>
                    <a:lstStyle/>
                    <a:p>
                      <a:pPr algn="ctr"/>
                      <a:r>
                        <a:rPr lang="tr-TR" sz="1200" dirty="0"/>
                        <a:t>GÜÇLÜ YANLAR</a:t>
                      </a:r>
                    </a:p>
                  </a:txBody>
                  <a:tcPr marL="91427" marR="91427" marT="45737" marB="45737"/>
                </a:tc>
                <a:tc hMerge="1">
                  <a:txBody>
                    <a:bodyPr/>
                    <a:lstStyle/>
                    <a:p>
                      <a:endParaRPr lang="tr-TR" dirty="0"/>
                    </a:p>
                  </a:txBody>
                  <a:tcPr/>
                </a:tc>
                <a:extLst>
                  <a:ext uri="{0D108BD9-81ED-4DB2-BD59-A6C34878D82A}">
                    <a16:rowId xmlns="" xmlns:a16="http://schemas.microsoft.com/office/drawing/2014/main" val="10000"/>
                  </a:ext>
                </a:extLst>
              </a:tr>
              <a:tr h="277041">
                <a:tc>
                  <a:txBody>
                    <a:bodyPr/>
                    <a:lstStyle/>
                    <a:p>
                      <a:pPr algn="ctr"/>
                      <a:r>
                        <a:rPr lang="tr-TR" sz="1200" b="1" dirty="0" smtClean="0"/>
                        <a:t>GİRİŞKENLİK</a:t>
                      </a:r>
                      <a:endParaRPr lang="tr-TR" sz="1200" b="1" dirty="0"/>
                    </a:p>
                  </a:txBody>
                  <a:tcPr marL="91427" marR="91427" marT="45737" marB="45737"/>
                </a:tc>
                <a:tc>
                  <a:txBody>
                    <a:bodyPr/>
                    <a:lstStyle/>
                    <a:p>
                      <a:pPr algn="ctr"/>
                      <a:r>
                        <a:rPr lang="tr-TR" sz="1200" b="1" dirty="0" smtClean="0"/>
                        <a:t>ADİL OLMAK</a:t>
                      </a:r>
                      <a:endParaRPr lang="tr-TR" sz="1200" b="1" dirty="0"/>
                    </a:p>
                  </a:txBody>
                  <a:tcPr marL="91427" marR="91427" marT="45737" marB="45737"/>
                </a:tc>
                <a:extLst>
                  <a:ext uri="{0D108BD9-81ED-4DB2-BD59-A6C34878D82A}">
                    <a16:rowId xmlns="" xmlns:a16="http://schemas.microsoft.com/office/drawing/2014/main" val="10001"/>
                  </a:ext>
                </a:extLst>
              </a:tr>
              <a:tr h="277041">
                <a:tc>
                  <a:txBody>
                    <a:bodyPr/>
                    <a:lstStyle/>
                    <a:p>
                      <a:pPr algn="ctr"/>
                      <a:r>
                        <a:rPr lang="tr-TR" sz="1200" b="1" dirty="0" smtClean="0"/>
                        <a:t>İYİMSERLİK</a:t>
                      </a:r>
                      <a:endParaRPr lang="tr-TR" sz="1200" b="1" dirty="0"/>
                    </a:p>
                  </a:txBody>
                  <a:tcPr marL="91427" marR="91427" marT="45737" marB="45737"/>
                </a:tc>
                <a:tc>
                  <a:txBody>
                    <a:bodyPr/>
                    <a:lstStyle/>
                    <a:p>
                      <a:pPr algn="ctr"/>
                      <a:r>
                        <a:rPr lang="tr-TR" sz="1200" b="1" dirty="0" smtClean="0"/>
                        <a:t>SAKİN KALABİLMEK</a:t>
                      </a:r>
                      <a:endParaRPr lang="tr-TR" sz="1200" b="1" dirty="0"/>
                    </a:p>
                  </a:txBody>
                  <a:tcPr marL="91427" marR="91427" marT="45737" marB="45737"/>
                </a:tc>
                <a:extLst>
                  <a:ext uri="{0D108BD9-81ED-4DB2-BD59-A6C34878D82A}">
                    <a16:rowId xmlns="" xmlns:a16="http://schemas.microsoft.com/office/drawing/2014/main" val="10002"/>
                  </a:ext>
                </a:extLst>
              </a:tr>
              <a:tr h="277041">
                <a:tc>
                  <a:txBody>
                    <a:bodyPr/>
                    <a:lstStyle/>
                    <a:p>
                      <a:pPr algn="ctr"/>
                      <a:r>
                        <a:rPr lang="tr-TR" sz="1200" b="1" dirty="0" smtClean="0"/>
                        <a:t>KOLAY İLETİŞİM KURABİLMEK</a:t>
                      </a:r>
                      <a:endParaRPr lang="tr-TR" sz="1200" b="1" dirty="0"/>
                    </a:p>
                  </a:txBody>
                  <a:tcPr marL="91427" marR="91427" marT="45737" marB="45737"/>
                </a:tc>
                <a:tc>
                  <a:txBody>
                    <a:bodyPr/>
                    <a:lstStyle/>
                    <a:p>
                      <a:pPr algn="ctr"/>
                      <a:r>
                        <a:rPr lang="tr-TR" sz="1200" b="1" dirty="0" smtClean="0"/>
                        <a:t>SABIRLI OLMAK</a:t>
                      </a:r>
                      <a:endParaRPr lang="tr-TR" sz="1200" b="1" dirty="0"/>
                    </a:p>
                  </a:txBody>
                  <a:tcPr marL="91427" marR="91427" marT="45737" marB="45737"/>
                </a:tc>
                <a:extLst>
                  <a:ext uri="{0D108BD9-81ED-4DB2-BD59-A6C34878D82A}">
                    <a16:rowId xmlns="" xmlns:a16="http://schemas.microsoft.com/office/drawing/2014/main" val="10003"/>
                  </a:ext>
                </a:extLst>
              </a:tr>
              <a:tr h="277041">
                <a:tc>
                  <a:txBody>
                    <a:bodyPr/>
                    <a:lstStyle/>
                    <a:p>
                      <a:pPr algn="ctr"/>
                      <a:r>
                        <a:rPr lang="tr-TR" sz="1200" b="1" dirty="0" smtClean="0"/>
                        <a:t>MERHAMETLİ OLMAK</a:t>
                      </a:r>
                      <a:endParaRPr lang="tr-TR" sz="1200" b="1" dirty="0"/>
                    </a:p>
                  </a:txBody>
                  <a:tcPr marL="91427" marR="91427" marT="45737" marB="45737"/>
                </a:tc>
                <a:tc>
                  <a:txBody>
                    <a:bodyPr/>
                    <a:lstStyle/>
                    <a:p>
                      <a:pPr algn="ctr"/>
                      <a:r>
                        <a:rPr lang="tr-TR" sz="1200" b="1" dirty="0" smtClean="0"/>
                        <a:t>İŞBİRLİĞİNE YATKINLIK</a:t>
                      </a:r>
                      <a:endParaRPr lang="tr-TR" sz="1200" b="1" dirty="0"/>
                    </a:p>
                  </a:txBody>
                  <a:tcPr marL="91427" marR="91427" marT="45737" marB="45737"/>
                </a:tc>
                <a:extLst>
                  <a:ext uri="{0D108BD9-81ED-4DB2-BD59-A6C34878D82A}">
                    <a16:rowId xmlns="" xmlns:a16="http://schemas.microsoft.com/office/drawing/2014/main" val="10004"/>
                  </a:ext>
                </a:extLst>
              </a:tr>
              <a:tr h="277041">
                <a:tc>
                  <a:txBody>
                    <a:bodyPr/>
                    <a:lstStyle/>
                    <a:p>
                      <a:pPr algn="ctr"/>
                      <a:r>
                        <a:rPr lang="tr-TR" sz="1200" b="1" dirty="0" smtClean="0"/>
                        <a:t>SOĞUKKANLILIK</a:t>
                      </a:r>
                      <a:endParaRPr lang="tr-TR" sz="1200" b="1" dirty="0"/>
                    </a:p>
                  </a:txBody>
                  <a:tcPr marL="91427" marR="91427" marT="45737" marB="45737"/>
                </a:tc>
                <a:tc>
                  <a:txBody>
                    <a:bodyPr/>
                    <a:lstStyle/>
                    <a:p>
                      <a:pPr algn="ctr"/>
                      <a:r>
                        <a:rPr lang="tr-TR" sz="1200" b="1" dirty="0" smtClean="0"/>
                        <a:t>DÜZENLİ OLMAK</a:t>
                      </a:r>
                      <a:endParaRPr lang="tr-TR" sz="1200" b="1" dirty="0"/>
                    </a:p>
                  </a:txBody>
                  <a:tcPr marL="91427" marR="91427" marT="45737" marB="45737"/>
                </a:tc>
                <a:extLst>
                  <a:ext uri="{0D108BD9-81ED-4DB2-BD59-A6C34878D82A}">
                    <a16:rowId xmlns="" xmlns:a16="http://schemas.microsoft.com/office/drawing/2014/main" val="10005"/>
                  </a:ext>
                </a:extLst>
              </a:tr>
              <a:tr h="277041">
                <a:tc>
                  <a:txBody>
                    <a:bodyPr/>
                    <a:lstStyle/>
                    <a:p>
                      <a:pPr algn="ctr"/>
                      <a:r>
                        <a:rPr lang="tr-TR" sz="1200" b="1" dirty="0" smtClean="0"/>
                        <a:t>KARARLILIK</a:t>
                      </a:r>
                      <a:endParaRPr lang="tr-TR" sz="1200" b="1" dirty="0"/>
                    </a:p>
                  </a:txBody>
                  <a:tcPr marL="91427" marR="91427" marT="45737" marB="45737"/>
                </a:tc>
                <a:tc>
                  <a:txBody>
                    <a:bodyPr/>
                    <a:lstStyle/>
                    <a:p>
                      <a:pPr algn="ctr"/>
                      <a:r>
                        <a:rPr lang="tr-TR" sz="1200" b="1" dirty="0" smtClean="0"/>
                        <a:t>YARDIMSEVERLİK</a:t>
                      </a:r>
                      <a:endParaRPr lang="tr-TR" sz="1200" b="1" dirty="0"/>
                    </a:p>
                  </a:txBody>
                  <a:tcPr marL="91427" marR="91427" marT="45737" marB="45737"/>
                </a:tc>
                <a:extLst>
                  <a:ext uri="{0D108BD9-81ED-4DB2-BD59-A6C34878D82A}">
                    <a16:rowId xmlns="" xmlns:a16="http://schemas.microsoft.com/office/drawing/2014/main" val="10006"/>
                  </a:ext>
                </a:extLst>
              </a:tr>
              <a:tr h="277041">
                <a:tc>
                  <a:txBody>
                    <a:bodyPr/>
                    <a:lstStyle/>
                    <a:p>
                      <a:pPr algn="ctr"/>
                      <a:r>
                        <a:rPr lang="tr-TR" sz="1200" b="1" dirty="0" smtClean="0"/>
                        <a:t>TEDBİRLİ OLMAK</a:t>
                      </a:r>
                      <a:endParaRPr lang="tr-TR" sz="1200" b="1" dirty="0"/>
                    </a:p>
                  </a:txBody>
                  <a:tcPr marL="91427" marR="91427" marT="45737" marB="45737"/>
                </a:tc>
                <a:tc>
                  <a:txBody>
                    <a:bodyPr/>
                    <a:lstStyle/>
                    <a:p>
                      <a:pPr algn="ctr"/>
                      <a:r>
                        <a:rPr lang="tr-TR" sz="1200" b="1" dirty="0" smtClean="0"/>
                        <a:t>DUYARLILIK</a:t>
                      </a:r>
                      <a:endParaRPr lang="tr-TR" sz="1200" b="1" dirty="0"/>
                    </a:p>
                  </a:txBody>
                  <a:tcPr marL="91427" marR="91427" marT="45737" marB="45737"/>
                </a:tc>
                <a:extLst>
                  <a:ext uri="{0D108BD9-81ED-4DB2-BD59-A6C34878D82A}">
                    <a16:rowId xmlns="" xmlns:a16="http://schemas.microsoft.com/office/drawing/2014/main" val="10007"/>
                  </a:ext>
                </a:extLst>
              </a:tr>
              <a:tr h="277041">
                <a:tc>
                  <a:txBody>
                    <a:bodyPr/>
                    <a:lstStyle/>
                    <a:p>
                      <a:pPr algn="ctr"/>
                      <a:r>
                        <a:rPr lang="tr-TR" sz="1200" b="1" dirty="0" smtClean="0"/>
                        <a:t>SORUMLULUK SAHİBİ</a:t>
                      </a:r>
                      <a:endParaRPr lang="tr-TR" sz="1200" b="1" dirty="0"/>
                    </a:p>
                  </a:txBody>
                  <a:tcPr marL="91427" marR="91427" marT="45737" marB="45737"/>
                </a:tc>
                <a:tc>
                  <a:txBody>
                    <a:bodyPr/>
                    <a:lstStyle/>
                    <a:p>
                      <a:pPr algn="ctr"/>
                      <a:r>
                        <a:rPr lang="tr-TR" sz="1200" b="1" dirty="0" smtClean="0"/>
                        <a:t>GENİŞ İLGİ ALANLARI</a:t>
                      </a:r>
                      <a:endParaRPr lang="tr-TR" sz="1200" b="1" dirty="0"/>
                    </a:p>
                  </a:txBody>
                  <a:tcPr marL="91427" marR="91427" marT="45737" marB="45737"/>
                </a:tc>
                <a:extLst>
                  <a:ext uri="{0D108BD9-81ED-4DB2-BD59-A6C34878D82A}">
                    <a16:rowId xmlns="" xmlns:a16="http://schemas.microsoft.com/office/drawing/2014/main" val="10008"/>
                  </a:ext>
                </a:extLst>
              </a:tr>
              <a:tr h="277041">
                <a:tc>
                  <a:txBody>
                    <a:bodyPr/>
                    <a:lstStyle/>
                    <a:p>
                      <a:pPr algn="ctr"/>
                      <a:r>
                        <a:rPr lang="tr-TR" sz="1200" b="1" dirty="0" smtClean="0"/>
                        <a:t>YENİLİĞE AÇIKLIK</a:t>
                      </a:r>
                      <a:endParaRPr lang="tr-TR" sz="1200" b="1" dirty="0"/>
                    </a:p>
                  </a:txBody>
                  <a:tcPr marL="91427" marR="91427" marT="45737" marB="45737"/>
                </a:tc>
                <a:tc>
                  <a:txBody>
                    <a:bodyPr/>
                    <a:lstStyle/>
                    <a:p>
                      <a:pPr algn="ctr"/>
                      <a:r>
                        <a:rPr lang="tr-TR" sz="1200" b="1" dirty="0" smtClean="0"/>
                        <a:t>CESARET</a:t>
                      </a:r>
                      <a:endParaRPr lang="tr-TR" sz="1200" b="1" dirty="0">
                        <a:solidFill>
                          <a:srgbClr val="FF0000"/>
                        </a:solidFill>
                      </a:endParaRPr>
                    </a:p>
                  </a:txBody>
                  <a:tcPr marL="91427" marR="91427" marT="45737" marB="45737"/>
                </a:tc>
                <a:extLst>
                  <a:ext uri="{0D108BD9-81ED-4DB2-BD59-A6C34878D82A}">
                    <a16:rowId xmlns="" xmlns:a16="http://schemas.microsoft.com/office/drawing/2014/main" val="10009"/>
                  </a:ext>
                </a:extLst>
              </a:tr>
              <a:tr h="277041">
                <a:tc>
                  <a:txBody>
                    <a:bodyPr/>
                    <a:lstStyle/>
                    <a:p>
                      <a:pPr algn="ctr"/>
                      <a:r>
                        <a:rPr lang="tr-TR" sz="1200" b="1" dirty="0" smtClean="0"/>
                        <a:t>YARATICI, MERAKLI OLMAK</a:t>
                      </a:r>
                      <a:endParaRPr lang="tr-TR" sz="1200" b="1" dirty="0"/>
                    </a:p>
                  </a:txBody>
                  <a:tcPr marL="91427" marR="91427" marT="45737" marB="45737"/>
                </a:tc>
                <a:tc>
                  <a:txBody>
                    <a:bodyPr/>
                    <a:lstStyle/>
                    <a:p>
                      <a:pPr algn="ctr"/>
                      <a:r>
                        <a:rPr lang="tr-TR" sz="1200" b="1" dirty="0" smtClean="0"/>
                        <a:t>DÜRÜSTLÜK</a:t>
                      </a:r>
                      <a:endParaRPr lang="tr-TR" sz="1200" b="1" dirty="0"/>
                    </a:p>
                  </a:txBody>
                  <a:tcPr marL="91427" marR="91427" marT="45737" marB="45737"/>
                </a:tc>
                <a:extLst>
                  <a:ext uri="{0D108BD9-81ED-4DB2-BD59-A6C34878D82A}">
                    <a16:rowId xmlns="" xmlns:a16="http://schemas.microsoft.com/office/drawing/2014/main" val="10010"/>
                  </a:ext>
                </a:extLst>
              </a:tr>
              <a:tr h="277041">
                <a:tc>
                  <a:txBody>
                    <a:bodyPr/>
                    <a:lstStyle/>
                    <a:p>
                      <a:pPr algn="ctr"/>
                      <a:r>
                        <a:rPr lang="tr-TR" sz="1200" b="1" dirty="0" smtClean="0"/>
                        <a:t>YAŞAM SEVİNCİ</a:t>
                      </a:r>
                      <a:endParaRPr lang="tr-TR" sz="1200" b="1" dirty="0"/>
                    </a:p>
                  </a:txBody>
                  <a:tcPr marL="91427" marR="91427" marT="45737" marB="45737"/>
                </a:tc>
                <a:tc>
                  <a:txBody>
                    <a:bodyPr/>
                    <a:lstStyle/>
                    <a:p>
                      <a:pPr algn="ctr"/>
                      <a:r>
                        <a:rPr lang="tr-TR" sz="1200" b="1" dirty="0" smtClean="0"/>
                        <a:t>İYİLİKSEVERLİK</a:t>
                      </a:r>
                      <a:endParaRPr lang="tr-TR" sz="1200" b="1" dirty="0"/>
                    </a:p>
                  </a:txBody>
                  <a:tcPr marL="91427" marR="91427" marT="45737" marB="45737"/>
                </a:tc>
                <a:extLst>
                  <a:ext uri="{0D108BD9-81ED-4DB2-BD59-A6C34878D82A}">
                    <a16:rowId xmlns="" xmlns:a16="http://schemas.microsoft.com/office/drawing/2014/main" val="10011"/>
                  </a:ext>
                </a:extLst>
              </a:tr>
              <a:tr h="277041">
                <a:tc>
                  <a:txBody>
                    <a:bodyPr/>
                    <a:lstStyle/>
                    <a:p>
                      <a:pPr algn="ctr"/>
                      <a:r>
                        <a:rPr lang="tr-TR" sz="1200" b="1" dirty="0" smtClean="0"/>
                        <a:t>AFFEDİCİLİK</a:t>
                      </a:r>
                      <a:endParaRPr lang="tr-TR" sz="1200" b="1" dirty="0"/>
                    </a:p>
                  </a:txBody>
                  <a:tcPr marL="91427" marR="91427" marT="45737" marB="45737"/>
                </a:tc>
                <a:tc>
                  <a:txBody>
                    <a:bodyPr/>
                    <a:lstStyle/>
                    <a:p>
                      <a:pPr algn="ctr"/>
                      <a:r>
                        <a:rPr lang="tr-TR" sz="1200" b="1" dirty="0" smtClean="0"/>
                        <a:t>LİDERLİK</a:t>
                      </a:r>
                      <a:endParaRPr lang="tr-TR" sz="1200" b="1" dirty="0"/>
                    </a:p>
                  </a:txBody>
                  <a:tcPr marL="91427" marR="91427" marT="45737" marB="45737"/>
                </a:tc>
                <a:extLst>
                  <a:ext uri="{0D108BD9-81ED-4DB2-BD59-A6C34878D82A}">
                    <a16:rowId xmlns="" xmlns:a16="http://schemas.microsoft.com/office/drawing/2014/main" val="10012"/>
                  </a:ext>
                </a:extLst>
              </a:tr>
              <a:tr h="277041">
                <a:tc>
                  <a:txBody>
                    <a:bodyPr/>
                    <a:lstStyle/>
                    <a:p>
                      <a:pPr algn="ctr"/>
                      <a:r>
                        <a:rPr lang="tr-TR" sz="1200" b="1" dirty="0" smtClean="0"/>
                        <a:t>ALÇAK GÖNÜLLÜLÜK</a:t>
                      </a:r>
                      <a:endParaRPr lang="tr-TR" sz="1200" b="1" dirty="0"/>
                    </a:p>
                  </a:txBody>
                  <a:tcPr marL="91427" marR="91427" marT="45737" marB="45737"/>
                </a:tc>
                <a:tc>
                  <a:txBody>
                    <a:bodyPr/>
                    <a:lstStyle/>
                    <a:p>
                      <a:pPr algn="ctr"/>
                      <a:r>
                        <a:rPr lang="tr-TR" sz="1200" b="1" dirty="0" smtClean="0"/>
                        <a:t>UMUTLU</a:t>
                      </a:r>
                      <a:endParaRPr lang="tr-TR" sz="1200" b="1" dirty="0"/>
                    </a:p>
                  </a:txBody>
                  <a:tcPr marL="91427" marR="91427" marT="45737" marB="45737"/>
                </a:tc>
                <a:extLst>
                  <a:ext uri="{0D108BD9-81ED-4DB2-BD59-A6C34878D82A}">
                    <a16:rowId xmlns="" xmlns:a16="http://schemas.microsoft.com/office/drawing/2014/main" val="10013"/>
                  </a:ext>
                </a:extLst>
              </a:tr>
              <a:tr h="277041">
                <a:tc>
                  <a:txBody>
                    <a:bodyPr/>
                    <a:lstStyle/>
                    <a:p>
                      <a:pPr algn="ctr"/>
                      <a:r>
                        <a:rPr lang="tr-TR" sz="1200" b="1" dirty="0" smtClean="0"/>
                        <a:t>DEĞERLER/MANEVİYAT</a:t>
                      </a:r>
                      <a:endParaRPr lang="tr-TR" sz="1200" b="1" dirty="0"/>
                    </a:p>
                  </a:txBody>
                  <a:tcPr marL="91427" marR="91427" marT="45737" marB="45737"/>
                </a:tc>
                <a:tc>
                  <a:txBody>
                    <a:bodyPr/>
                    <a:lstStyle/>
                    <a:p>
                      <a:pPr algn="ctr"/>
                      <a:r>
                        <a:rPr lang="tr-TR" sz="1200" b="1" dirty="0" smtClean="0"/>
                        <a:t>MİZAH YETENEĞİ</a:t>
                      </a:r>
                      <a:endParaRPr lang="tr-TR" sz="1200" b="1" dirty="0"/>
                    </a:p>
                  </a:txBody>
                  <a:tcPr marL="91427" marR="91427" marT="45737" marB="45737"/>
                </a:tc>
                <a:extLst>
                  <a:ext uri="{0D108BD9-81ED-4DB2-BD59-A6C34878D82A}">
                    <a16:rowId xmlns="" xmlns:a16="http://schemas.microsoft.com/office/drawing/2014/main" val="10014"/>
                  </a:ext>
                </a:extLst>
              </a:tr>
            </a:tbl>
          </a:graphicData>
        </a:graphic>
      </p:graphicFrame>
    </p:spTree>
    <p:extLst>
      <p:ext uri="{BB962C8B-B14F-4D97-AF65-F5344CB8AC3E}">
        <p14:creationId xmlns:p14="http://schemas.microsoft.com/office/powerpoint/2010/main" xmlns=""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smtClean="0">
                <a:solidFill>
                  <a:schemeClr val="bg1"/>
                </a:solidFill>
              </a:rPr>
              <a:t>TRAVMA NEDİR?</a:t>
            </a:r>
          </a:p>
        </p:txBody>
      </p:sp>
      <p:sp>
        <p:nvSpPr>
          <p:cNvPr id="6" name="Dikdörtgen 5"/>
          <p:cNvSpPr/>
          <p:nvPr/>
        </p:nvSpPr>
        <p:spPr>
          <a:xfrm>
            <a:off x="1214414" y="896183"/>
            <a:ext cx="7670656" cy="3970318"/>
          </a:xfrm>
          <a:prstGeom prst="rect">
            <a:avLst/>
          </a:prstGeom>
        </p:spPr>
        <p:txBody>
          <a:bodyPr wrap="square">
            <a:spAutoFit/>
          </a:bodyPr>
          <a:lstStyle/>
          <a:p>
            <a:pPr lvl="0" algn="just"/>
            <a:r>
              <a:rPr lang="tr-TR" dirty="0" smtClean="0">
                <a:solidFill>
                  <a:prstClr val="black"/>
                </a:solidFill>
              </a:rPr>
              <a:t>Günlük hayatımızda zaman zaman duygusal olarak ciddi biçimde zorlandığımız dönemler olur. Bizi zorlayan bu yaşantılar değişik biçimlerde ortaya çıkabilir. </a:t>
            </a:r>
          </a:p>
          <a:p>
            <a:pPr lvl="0" algn="just"/>
            <a:endParaRPr lang="tr-TR" dirty="0" smtClean="0">
              <a:solidFill>
                <a:prstClr val="black"/>
              </a:solidFill>
            </a:endParaRPr>
          </a:p>
          <a:p>
            <a:pPr lvl="0" algn="just"/>
            <a:r>
              <a:rPr lang="tr-TR" dirty="0" smtClean="0">
                <a:solidFill>
                  <a:prstClr val="black"/>
                </a:solidFill>
              </a:rPr>
              <a:t>Olumsuz yaşantılar bazen deprem, sel gibi doğal afetler sonucu oluşmakta bazen de savaş, göç, terör, cinsel istismar, trafik kazası, rehin alınma gibi insan eliyle ortaya çıkmaktadır. Bu tür yaşantılara bazen doğrudan maruz kalıyor bazen de tanıklık ederek dolaylı olarak etkilenebiliyoruz. </a:t>
            </a:r>
          </a:p>
          <a:p>
            <a:pPr lvl="0" algn="just"/>
            <a:endParaRPr lang="tr-TR" dirty="0" smtClean="0">
              <a:solidFill>
                <a:prstClr val="black"/>
              </a:solidFill>
            </a:endParaRPr>
          </a:p>
          <a:p>
            <a:pPr lvl="0" algn="just"/>
            <a:r>
              <a:rPr lang="tr-TR" dirty="0" smtClean="0">
                <a:solidFill>
                  <a:prstClr val="black"/>
                </a:solidFill>
              </a:rPr>
              <a:t>Günümüzde kitle iletişim araçlarının yaygınlaşması ile bu tür olaylardan her zamankinden daha fazla haberdar oluyoruz. Dolayısıyla, sadece kendi yaşam alanımızdaki yaşanan travmatik olaylara doğrudan maruz kalmıyor aynı zamanda dünyanın dört bir yanında yaşanan olaylardan da anında haberdar olabiliyoruz. Bazen görece çok az kişinin doğrudan mağdur olduğu travmatik olayların bile genel ruh sağlığını tehdit edici yaygın ve uzun süreli etkileri olabilmektedir.</a:t>
            </a:r>
          </a:p>
        </p:txBody>
      </p:sp>
    </p:spTree>
    <p:extLst>
      <p:ext uri="{BB962C8B-B14F-4D97-AF65-F5344CB8AC3E}">
        <p14:creationId xmlns:p14="http://schemas.microsoft.com/office/powerpoint/2010/main" xmlns=""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smtClean="0">
                <a:solidFill>
                  <a:schemeClr val="bg1"/>
                </a:solidFill>
              </a:rPr>
              <a:t>TRAVMA NEDİR?</a:t>
            </a:r>
          </a:p>
        </p:txBody>
      </p:sp>
      <p:sp>
        <p:nvSpPr>
          <p:cNvPr id="6" name="Dikdörtgen 5"/>
          <p:cNvSpPr/>
          <p:nvPr/>
        </p:nvSpPr>
        <p:spPr>
          <a:xfrm>
            <a:off x="1214414" y="896183"/>
            <a:ext cx="7670656" cy="646331"/>
          </a:xfrm>
          <a:prstGeom prst="rect">
            <a:avLst/>
          </a:prstGeom>
        </p:spPr>
        <p:txBody>
          <a:bodyPr wrap="square">
            <a:spAutoFit/>
          </a:bodyPr>
          <a:lstStyle/>
          <a:p>
            <a:pPr lvl="0" algn="just"/>
            <a:r>
              <a:rPr lang="tr-TR" b="1" i="1" dirty="0" smtClean="0">
                <a:solidFill>
                  <a:srgbClr val="FF0000"/>
                </a:solidFill>
              </a:rPr>
              <a:t>Travma; </a:t>
            </a:r>
            <a:r>
              <a:rPr lang="tr-TR" dirty="0" smtClean="0">
                <a:solidFill>
                  <a:prstClr val="black"/>
                </a:solidFill>
              </a:rPr>
              <a:t>kişinin hayatını ya da ruhsal dengesini tehdit eden ve duygusal anlamda üstesinden gelmekte zorlandığı olaylar, deneyimler veya durumlardır. </a:t>
            </a:r>
            <a:endParaRPr lang="tr-TR" dirty="0">
              <a:solidFill>
                <a:prstClr val="black"/>
              </a:solidFill>
            </a:endParaRPr>
          </a:p>
        </p:txBody>
      </p:sp>
      <p:pic>
        <p:nvPicPr>
          <p:cNvPr id="4" name="Picture 3"/>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357422" y="1643056"/>
            <a:ext cx="5475458" cy="337991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xmlns=""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smtClean="0">
                <a:solidFill>
                  <a:schemeClr val="bg1"/>
                </a:solidFill>
              </a:rPr>
              <a:t>TRAVMATİK OLAY ANINDA VERİLEN TEPKİLER</a:t>
            </a:r>
          </a:p>
        </p:txBody>
      </p:sp>
      <p:graphicFrame>
        <p:nvGraphicFramePr>
          <p:cNvPr id="4" name="Tablo 1"/>
          <p:cNvGraphicFramePr>
            <a:graphicFrameLocks noGrp="1"/>
          </p:cNvGraphicFramePr>
          <p:nvPr>
            <p:extLst>
              <p:ext uri="{D42A27DB-BD31-4B8C-83A1-F6EECF244321}">
                <p14:modId xmlns="" xmlns:p14="http://schemas.microsoft.com/office/powerpoint/2010/main" val="4002949957"/>
              </p:ext>
            </p:extLst>
          </p:nvPr>
        </p:nvGraphicFramePr>
        <p:xfrm>
          <a:off x="1928794" y="1071552"/>
          <a:ext cx="5878281" cy="3000396"/>
        </p:xfrm>
        <a:graphic>
          <a:graphicData uri="http://schemas.openxmlformats.org/drawingml/2006/table">
            <a:tbl>
              <a:tblPr>
                <a:tableStyleId>{5C22544A-7EE6-4342-B048-85BDC9FD1C3A}</a:tableStyleId>
              </a:tblPr>
              <a:tblGrid>
                <a:gridCol w="2771398"/>
                <a:gridCol w="306312"/>
                <a:gridCol w="2800571"/>
              </a:tblGrid>
              <a:tr h="260904">
                <a:tc>
                  <a:txBody>
                    <a:bodyPr/>
                    <a:lstStyle/>
                    <a:p>
                      <a:pPr algn="ctr">
                        <a:spcAft>
                          <a:spcPts val="0"/>
                        </a:spcAft>
                      </a:pPr>
                      <a:r>
                        <a:rPr lang="tr-TR" sz="1400" b="1" dirty="0">
                          <a:effectLst/>
                        </a:rPr>
                        <a:t>FİZİKSEL</a:t>
                      </a:r>
                      <a:endParaRPr lang="tr-TR" sz="1400" b="1" dirty="0">
                        <a:effectLst/>
                        <a:latin typeface="Calibri"/>
                        <a:ea typeface="Calibri"/>
                        <a:cs typeface="Arial"/>
                      </a:endParaRPr>
                    </a:p>
                  </a:txBody>
                  <a:tcPr marL="0" marR="0" marT="0" marB="0" anchor="b"/>
                </a:tc>
                <a:tc gridSpan="2">
                  <a:txBody>
                    <a:bodyPr/>
                    <a:lstStyle/>
                    <a:p>
                      <a:pPr marL="139700" algn="ctr">
                        <a:spcAft>
                          <a:spcPts val="0"/>
                        </a:spcAft>
                      </a:pPr>
                      <a:r>
                        <a:rPr lang="tr-TR" sz="1400" b="1" dirty="0">
                          <a:effectLst/>
                        </a:rPr>
                        <a:t>ZİHİNSEL</a:t>
                      </a:r>
                      <a:endParaRPr lang="tr-TR" sz="1400" b="1" dirty="0">
                        <a:effectLst/>
                        <a:latin typeface="Calibri"/>
                        <a:ea typeface="Calibri"/>
                        <a:cs typeface="Arial"/>
                      </a:endParaRPr>
                    </a:p>
                  </a:txBody>
                  <a:tcPr marL="0" marR="0" marT="0" marB="0" anchor="b"/>
                </a:tc>
                <a:tc hMerge="1">
                  <a:txBody>
                    <a:bodyPr/>
                    <a:lstStyle/>
                    <a:p>
                      <a:endParaRPr lang="tr-TR"/>
                    </a:p>
                  </a:txBody>
                  <a:tcPr/>
                </a:tc>
              </a:tr>
              <a:tr h="568398">
                <a:tc>
                  <a:txBody>
                    <a:bodyPr/>
                    <a:lstStyle/>
                    <a:p>
                      <a:pPr>
                        <a:spcAft>
                          <a:spcPts val="0"/>
                        </a:spcAft>
                      </a:pPr>
                      <a:r>
                        <a:rPr lang="tr-TR" sz="1400" i="1" dirty="0">
                          <a:effectLst/>
                        </a:rPr>
                        <a:t>Bedenin harekete geçmesi</a:t>
                      </a:r>
                      <a:endParaRPr lang="tr-TR" sz="1400" i="1" dirty="0">
                        <a:effectLst/>
                        <a:latin typeface="Calibri"/>
                        <a:ea typeface="Calibri"/>
                        <a:cs typeface="Arial"/>
                      </a:endParaRPr>
                    </a:p>
                  </a:txBody>
                  <a:tcPr marL="0" marR="0" marT="0" marB="0" anchor="b"/>
                </a:tc>
                <a:tc gridSpan="2">
                  <a:txBody>
                    <a:bodyPr/>
                    <a:lstStyle/>
                    <a:p>
                      <a:pPr marL="139700">
                        <a:spcAft>
                          <a:spcPts val="0"/>
                        </a:spcAft>
                      </a:pPr>
                      <a:r>
                        <a:rPr lang="tr-TR" sz="1400" i="1" dirty="0">
                          <a:effectLst/>
                        </a:rPr>
                        <a:t>Zihnin harekete geçmesi</a:t>
                      </a:r>
                      <a:endParaRPr lang="tr-TR" sz="1400" i="1" dirty="0">
                        <a:effectLst/>
                        <a:latin typeface="Calibri"/>
                        <a:ea typeface="Calibri"/>
                        <a:cs typeface="Arial"/>
                      </a:endParaRPr>
                    </a:p>
                  </a:txBody>
                  <a:tcPr marL="0" marR="0" marT="0" marB="0" anchor="b"/>
                </a:tc>
                <a:tc hMerge="1">
                  <a:txBody>
                    <a:bodyPr/>
                    <a:lstStyle/>
                    <a:p>
                      <a:endParaRPr lang="tr-TR"/>
                    </a:p>
                  </a:txBody>
                  <a:tcPr/>
                </a:tc>
              </a:tr>
              <a:tr h="521808">
                <a:tc>
                  <a:txBody>
                    <a:bodyPr/>
                    <a:lstStyle/>
                    <a:p>
                      <a:pPr>
                        <a:spcAft>
                          <a:spcPts val="0"/>
                        </a:spcAft>
                      </a:pPr>
                      <a:r>
                        <a:rPr lang="tr-TR" sz="1400" dirty="0">
                          <a:effectLst/>
                        </a:rPr>
                        <a:t>•   </a:t>
                      </a:r>
                      <a:r>
                        <a:rPr lang="tr-TR" sz="1400" dirty="0" smtClean="0">
                          <a:effectLst/>
                        </a:rPr>
                        <a:t>Adrenalin/noradrenalin salgısında değişim</a:t>
                      </a:r>
                      <a:endParaRPr lang="tr-TR" sz="1400" dirty="0">
                        <a:effectLst/>
                        <a:latin typeface="Calibri"/>
                        <a:ea typeface="Calibri"/>
                        <a:cs typeface="Arial"/>
                      </a:endParaRPr>
                    </a:p>
                  </a:txBody>
                  <a:tcPr marL="0" marR="0" marT="0" marB="0" anchor="b"/>
                </a:tc>
                <a:tc gridSpan="2">
                  <a:txBody>
                    <a:bodyPr/>
                    <a:lstStyle/>
                    <a:p>
                      <a:pPr marL="139700" marR="0" indent="0" algn="l" defTabSz="914400" rtl="0" eaLnBrk="1" fontAlgn="auto" latinLnBrk="0" hangingPunct="1">
                        <a:lnSpc>
                          <a:spcPct val="100000"/>
                        </a:lnSpc>
                        <a:spcBef>
                          <a:spcPts val="0"/>
                        </a:spcBef>
                        <a:spcAft>
                          <a:spcPts val="0"/>
                        </a:spcAft>
                        <a:buClrTx/>
                        <a:buSzTx/>
                        <a:buFontTx/>
                        <a:buNone/>
                        <a:tabLst/>
                        <a:defRPr/>
                      </a:pPr>
                      <a:r>
                        <a:rPr lang="tr-TR" sz="1400" dirty="0">
                          <a:effectLst/>
                        </a:rPr>
                        <a:t>•   Faydalı olabilecek önceki tecrübeler </a:t>
                      </a:r>
                      <a:r>
                        <a:rPr lang="tr-TR" sz="1400" dirty="0" smtClean="0">
                          <a:effectLst/>
                        </a:rPr>
                        <a:t>ve bilgilerin zihne çağrılması</a:t>
                      </a:r>
                      <a:endParaRPr lang="tr-TR" sz="1400" dirty="0" smtClean="0">
                        <a:effectLst/>
                        <a:latin typeface="+mn-lt"/>
                        <a:ea typeface="Calibri"/>
                        <a:cs typeface="Arial"/>
                      </a:endParaRPr>
                    </a:p>
                  </a:txBody>
                  <a:tcPr marL="0" marR="0" marT="0" marB="0" anchor="b"/>
                </a:tc>
                <a:tc hMerge="1">
                  <a:txBody>
                    <a:bodyPr/>
                    <a:lstStyle/>
                    <a:p>
                      <a:endParaRPr lang="tr-TR"/>
                    </a:p>
                  </a:txBody>
                  <a:tcPr/>
                </a:tc>
              </a:tr>
              <a:tr h="288858">
                <a:tc>
                  <a:txBody>
                    <a:bodyPr/>
                    <a:lstStyle/>
                    <a:p>
                      <a:pPr>
                        <a:spcAft>
                          <a:spcPts val="0"/>
                        </a:spcAft>
                      </a:pPr>
                      <a:r>
                        <a:rPr lang="tr-TR" sz="1400" i="1" dirty="0">
                          <a:effectLst/>
                        </a:rPr>
                        <a:t>Fiziksel harekete geçme</a:t>
                      </a:r>
                      <a:endParaRPr lang="tr-TR" sz="1400" i="1" dirty="0">
                        <a:effectLst/>
                        <a:latin typeface="Calibri"/>
                        <a:ea typeface="Calibri"/>
                        <a:cs typeface="Arial"/>
                      </a:endParaRPr>
                    </a:p>
                  </a:txBody>
                  <a:tcPr marL="0" marR="0" marT="0" marB="0" anchor="b"/>
                </a:tc>
                <a:tc>
                  <a:txBody>
                    <a:bodyPr/>
                    <a:lstStyle/>
                    <a:p>
                      <a:pPr marL="139700">
                        <a:spcAft>
                          <a:spcPts val="0"/>
                        </a:spcAft>
                      </a:pPr>
                      <a:r>
                        <a:rPr lang="tr-TR" sz="1400" dirty="0">
                          <a:effectLst/>
                        </a:rPr>
                        <a:t>•</a:t>
                      </a:r>
                      <a:endParaRPr lang="tr-TR" sz="1400" dirty="0">
                        <a:effectLst/>
                        <a:latin typeface="Calibri"/>
                        <a:ea typeface="Calibri"/>
                        <a:cs typeface="Arial"/>
                      </a:endParaRPr>
                    </a:p>
                  </a:txBody>
                  <a:tcPr marL="0" marR="0" marT="0" marB="0" anchor="b"/>
                </a:tc>
                <a:tc>
                  <a:txBody>
                    <a:bodyPr/>
                    <a:lstStyle/>
                    <a:p>
                      <a:pPr marL="50800">
                        <a:spcAft>
                          <a:spcPts val="0"/>
                        </a:spcAft>
                      </a:pPr>
                      <a:r>
                        <a:rPr lang="tr-TR" sz="1400" dirty="0">
                          <a:effectLst/>
                        </a:rPr>
                        <a:t>Duyusal farkındalığın artması</a:t>
                      </a:r>
                      <a:endParaRPr lang="tr-TR" sz="1400" dirty="0">
                        <a:effectLst/>
                        <a:latin typeface="Calibri"/>
                        <a:ea typeface="Calibri"/>
                        <a:cs typeface="Arial"/>
                      </a:endParaRPr>
                    </a:p>
                  </a:txBody>
                  <a:tcPr marL="0" marR="0" marT="0" marB="0" anchor="b"/>
                </a:tc>
              </a:tr>
              <a:tr h="270222">
                <a:tc>
                  <a:txBody>
                    <a:bodyPr/>
                    <a:lstStyle/>
                    <a:p>
                      <a:pPr>
                        <a:spcAft>
                          <a:spcPts val="0"/>
                        </a:spcAft>
                      </a:pPr>
                      <a:r>
                        <a:rPr lang="tr-TR" sz="1400" dirty="0">
                          <a:effectLst/>
                        </a:rPr>
                        <a:t>•   Hızlı ve ani tepki verme</a:t>
                      </a:r>
                      <a:endParaRPr lang="tr-TR" sz="1400" dirty="0">
                        <a:effectLst/>
                        <a:latin typeface="Calibri"/>
                        <a:ea typeface="Calibri"/>
                        <a:cs typeface="Arial"/>
                      </a:endParaRPr>
                    </a:p>
                  </a:txBody>
                  <a:tcPr marL="0" marR="0" marT="0" marB="0" anchor="b"/>
                </a:tc>
                <a:tc>
                  <a:txBody>
                    <a:bodyPr/>
                    <a:lstStyle/>
                    <a:p>
                      <a:pPr marL="139700">
                        <a:spcAft>
                          <a:spcPts val="0"/>
                        </a:spcAft>
                      </a:pPr>
                      <a:r>
                        <a:rPr lang="tr-TR" sz="1400" dirty="0">
                          <a:effectLst/>
                        </a:rPr>
                        <a:t>•</a:t>
                      </a:r>
                      <a:endParaRPr lang="tr-TR" sz="1400" dirty="0">
                        <a:effectLst/>
                        <a:latin typeface="Calibri"/>
                        <a:ea typeface="Calibri"/>
                        <a:cs typeface="Arial"/>
                      </a:endParaRPr>
                    </a:p>
                  </a:txBody>
                  <a:tcPr marL="0" marR="0" marT="0" marB="0" anchor="b"/>
                </a:tc>
                <a:tc>
                  <a:txBody>
                    <a:bodyPr/>
                    <a:lstStyle/>
                    <a:p>
                      <a:pPr marL="50800">
                        <a:spcAft>
                          <a:spcPts val="0"/>
                        </a:spcAft>
                      </a:pPr>
                      <a:r>
                        <a:rPr lang="tr-TR" sz="1400" dirty="0">
                          <a:effectLst/>
                        </a:rPr>
                        <a:t>Dikkatin odaklanması</a:t>
                      </a:r>
                      <a:endParaRPr lang="tr-TR" sz="1400" dirty="0">
                        <a:effectLst/>
                        <a:latin typeface="Calibri"/>
                        <a:ea typeface="Calibri"/>
                        <a:cs typeface="Arial"/>
                      </a:endParaRPr>
                    </a:p>
                  </a:txBody>
                  <a:tcPr marL="0" marR="0" marT="0" marB="0" anchor="b"/>
                </a:tc>
              </a:tr>
              <a:tr h="521808">
                <a:tc>
                  <a:txBody>
                    <a:bodyPr/>
                    <a:lstStyle/>
                    <a:p>
                      <a:pPr>
                        <a:spcAft>
                          <a:spcPts val="0"/>
                        </a:spcAft>
                      </a:pPr>
                      <a:r>
                        <a:rPr lang="tr-TR" sz="1400" dirty="0">
                          <a:effectLst/>
                        </a:rPr>
                        <a:t>•   Tehlikeyi bertaraf etmeye hazır </a:t>
                      </a:r>
                      <a:r>
                        <a:rPr lang="tr-TR" sz="1400" dirty="0" smtClean="0">
                          <a:effectLst/>
                        </a:rPr>
                        <a:t>olma</a:t>
                      </a:r>
                      <a:endParaRPr lang="tr-TR" sz="1400" dirty="0">
                        <a:effectLst/>
                        <a:latin typeface="Calibri"/>
                        <a:ea typeface="Calibri"/>
                        <a:cs typeface="Arial"/>
                      </a:endParaRPr>
                    </a:p>
                  </a:txBody>
                  <a:tcPr marL="0" marR="0" marT="0" marB="0" anchor="b"/>
                </a:tc>
                <a:tc gridSpan="2">
                  <a:txBody>
                    <a:bodyPr/>
                    <a:lstStyle/>
                    <a:p>
                      <a:pPr marL="139700">
                        <a:spcAft>
                          <a:spcPts val="0"/>
                        </a:spcAft>
                      </a:pPr>
                      <a:r>
                        <a:rPr lang="tr-TR" sz="1400" dirty="0">
                          <a:effectLst/>
                        </a:rPr>
                        <a:t>•   Zihnin ve hafızanın canlanması</a:t>
                      </a:r>
                      <a:endParaRPr lang="tr-TR" sz="1400" dirty="0">
                        <a:effectLst/>
                        <a:latin typeface="Calibri"/>
                        <a:ea typeface="Calibri"/>
                        <a:cs typeface="Arial"/>
                      </a:endParaRPr>
                    </a:p>
                  </a:txBody>
                  <a:tcPr marL="0" marR="0" marT="0" marB="0" anchor="b"/>
                </a:tc>
                <a:tc hMerge="1">
                  <a:txBody>
                    <a:bodyPr/>
                    <a:lstStyle/>
                    <a:p>
                      <a:endParaRPr lang="tr-TR"/>
                    </a:p>
                  </a:txBody>
                  <a:tcPr/>
                </a:tc>
              </a:tr>
              <a:tr h="279540">
                <a:tc>
                  <a:txBody>
                    <a:bodyPr/>
                    <a:lstStyle/>
                    <a:p>
                      <a:pPr marL="177800">
                        <a:spcAft>
                          <a:spcPts val="0"/>
                        </a:spcAft>
                      </a:pPr>
                      <a:endParaRPr lang="tr-TR" sz="1400" dirty="0">
                        <a:effectLst/>
                        <a:latin typeface="Calibri"/>
                        <a:ea typeface="Calibri"/>
                        <a:cs typeface="Arial"/>
                      </a:endParaRPr>
                    </a:p>
                  </a:txBody>
                  <a:tcPr marL="0" marR="0" marT="0" marB="0" anchor="b"/>
                </a:tc>
                <a:tc gridSpan="2">
                  <a:txBody>
                    <a:bodyPr/>
                    <a:lstStyle/>
                    <a:p>
                      <a:pPr marL="139700">
                        <a:spcAft>
                          <a:spcPts val="0"/>
                        </a:spcAft>
                      </a:pPr>
                      <a:r>
                        <a:rPr lang="tr-TR" sz="1400" dirty="0">
                          <a:effectLst/>
                        </a:rPr>
                        <a:t>•   Bilgiyi hızlı işlemeye hazır olma</a:t>
                      </a:r>
                      <a:endParaRPr lang="tr-TR" sz="1400" dirty="0">
                        <a:effectLst/>
                        <a:latin typeface="Calibri"/>
                        <a:ea typeface="Calibri"/>
                        <a:cs typeface="Arial"/>
                      </a:endParaRPr>
                    </a:p>
                  </a:txBody>
                  <a:tcPr marL="0" marR="0" marT="0" marB="0" anchor="b"/>
                </a:tc>
                <a:tc hMerge="1">
                  <a:txBody>
                    <a:bodyPr/>
                    <a:lstStyle/>
                    <a:p>
                      <a:endParaRPr lang="tr-TR"/>
                    </a:p>
                  </a:txBody>
                  <a:tcPr/>
                </a:tc>
              </a:tr>
              <a:tr h="288858">
                <a:tc>
                  <a:txBody>
                    <a:bodyPr/>
                    <a:lstStyle/>
                    <a:p>
                      <a:pPr>
                        <a:spcAft>
                          <a:spcPts val="0"/>
                        </a:spcAft>
                      </a:pPr>
                      <a:r>
                        <a:rPr lang="tr-TR" sz="1400" i="1" dirty="0">
                          <a:effectLst/>
                        </a:rPr>
                        <a:t>Ağrı/acıyı engelleme/azaltma</a:t>
                      </a:r>
                      <a:endParaRPr lang="tr-TR" sz="1400" i="1" dirty="0">
                        <a:effectLst/>
                        <a:latin typeface="Calibri"/>
                        <a:ea typeface="Calibri"/>
                        <a:cs typeface="Arial"/>
                      </a:endParaRPr>
                    </a:p>
                  </a:txBody>
                  <a:tcPr marL="0" marR="0" marT="0" marB="0" anchor="b"/>
                </a:tc>
                <a:tc gridSpan="2">
                  <a:txBody>
                    <a:bodyPr/>
                    <a:lstStyle/>
                    <a:p>
                      <a:pPr marL="139700">
                        <a:spcAft>
                          <a:spcPts val="0"/>
                        </a:spcAft>
                      </a:pPr>
                      <a:r>
                        <a:rPr lang="tr-TR" sz="1400" i="1" dirty="0">
                          <a:effectLst/>
                        </a:rPr>
                        <a:t>Duyguları bastırma</a:t>
                      </a:r>
                      <a:endParaRPr lang="tr-TR" sz="1400" i="1" dirty="0">
                        <a:effectLst/>
                        <a:latin typeface="Calibri"/>
                        <a:ea typeface="Calibri"/>
                        <a:cs typeface="Arial"/>
                      </a:endParaRPr>
                    </a:p>
                  </a:txBody>
                  <a:tcPr marL="0" marR="0" marT="0" marB="0" anchor="b"/>
                </a:tc>
                <a:tc hMerge="1">
                  <a:txBody>
                    <a:bodyPr/>
                    <a:lstStyle/>
                    <a:p>
                      <a:endParaRPr lang="tr-TR"/>
                    </a:p>
                  </a:txBody>
                  <a:tcPr/>
                </a:tc>
              </a:tr>
            </a:tbl>
          </a:graphicData>
        </a:graphic>
      </p:graphicFrame>
    </p:spTree>
    <p:extLst>
      <p:ext uri="{BB962C8B-B14F-4D97-AF65-F5344CB8AC3E}">
        <p14:creationId xmlns:p14="http://schemas.microsoft.com/office/powerpoint/2010/main" xmlns=""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TRAVMATİK OLAY SONRASINDA VERİLEN TEPKİLER</a:t>
            </a:r>
          </a:p>
        </p:txBody>
      </p:sp>
      <p:sp>
        <p:nvSpPr>
          <p:cNvPr id="5" name="Dikdörtgen 2"/>
          <p:cNvSpPr/>
          <p:nvPr/>
        </p:nvSpPr>
        <p:spPr>
          <a:xfrm>
            <a:off x="1571604" y="857238"/>
            <a:ext cx="3571900" cy="3970318"/>
          </a:xfrm>
          <a:prstGeom prst="rect">
            <a:avLst/>
          </a:prstGeom>
          <a:ln>
            <a:solidFill>
              <a:schemeClr val="tx1"/>
            </a:solidFill>
          </a:ln>
        </p:spPr>
        <p:txBody>
          <a:bodyPr wrap="square">
            <a:spAutoFit/>
          </a:bodyPr>
          <a:lstStyle/>
          <a:p>
            <a:pPr marL="171450" lvl="0" indent="-171450" algn="just">
              <a:spcAft>
                <a:spcPts val="0"/>
              </a:spcAft>
              <a:buFont typeface="Arial" pitchFamily="34" charset="0"/>
              <a:buChar char="•"/>
              <a:tabLst>
                <a:tab pos="228600" algn="l"/>
                <a:tab pos="825500" algn="l"/>
              </a:tabLst>
            </a:pPr>
            <a:r>
              <a:rPr lang="tr-TR" sz="1400" dirty="0">
                <a:ea typeface="Arial"/>
                <a:cs typeface="Arial"/>
              </a:rPr>
              <a:t>Kırılganlık, korku, kaygı</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İstenmeden tekrarlanan güçlü anılar</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Uyku sorunları</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Suçluluk duygusu ya da kendini suçlama</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Kaçınma davranışları</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Konsantrasyon güçlükleri</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Öfke</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Üzüntü</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Bedensel tepkiler</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Gerileme (regresyon)</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Olayı tekrar tekrar zihninde canlandırma</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Sosyal ilişkilerde sorun yaşama</a:t>
            </a:r>
            <a:endParaRPr lang="tr-TR" sz="1400" dirty="0">
              <a:ea typeface="Calibri"/>
              <a:cs typeface="Arial"/>
            </a:endParaRPr>
          </a:p>
          <a:p>
            <a:pPr algn="just">
              <a:lnSpc>
                <a:spcPts val="650"/>
              </a:lnSpc>
              <a:spcAft>
                <a:spcPts val="0"/>
              </a:spcAft>
            </a:pPr>
            <a:r>
              <a:rPr lang="tr-TR" sz="1400" dirty="0">
                <a:ea typeface="Arial"/>
                <a:cs typeface="Arial"/>
              </a:rPr>
              <a:t> </a:t>
            </a:r>
            <a:endParaRPr lang="tr-TR" sz="1400" dirty="0">
              <a:ea typeface="Calibri"/>
              <a:cs typeface="Arial"/>
            </a:endParaRPr>
          </a:p>
          <a:p>
            <a:pPr marL="171450" lvl="0" indent="-171450" algn="just">
              <a:spcAft>
                <a:spcPts val="0"/>
              </a:spcAft>
              <a:buFont typeface="Arial" pitchFamily="34" charset="0"/>
              <a:buChar char="•"/>
              <a:tabLst>
                <a:tab pos="228600" algn="l"/>
                <a:tab pos="825500" algn="l"/>
              </a:tabLst>
            </a:pPr>
            <a:r>
              <a:rPr lang="tr-TR" sz="1400" dirty="0">
                <a:ea typeface="Arial"/>
                <a:cs typeface="Arial"/>
              </a:rPr>
              <a:t>Anlam ve değerlerde değişim</a:t>
            </a:r>
            <a:endParaRPr lang="tr-TR" sz="1400" dirty="0">
              <a:ea typeface="Calibri"/>
              <a:cs typeface="Arial"/>
            </a:endParaRPr>
          </a:p>
        </p:txBody>
      </p:sp>
      <p:pic>
        <p:nvPicPr>
          <p:cNvPr id="1026" name="Picture 2" descr="C:\Users\dell\Desktop\NX4XNoCN4ShxTjK1AQUE.jpeg"/>
          <p:cNvPicPr>
            <a:picLocks noChangeAspect="1" noChangeArrowheads="1"/>
          </p:cNvPicPr>
          <p:nvPr/>
        </p:nvPicPr>
        <p:blipFill>
          <a:blip r:embed="rId2"/>
          <a:srcRect/>
          <a:stretch>
            <a:fillRect/>
          </a:stretch>
        </p:blipFill>
        <p:spPr bwMode="auto">
          <a:xfrm>
            <a:off x="5286375" y="1214428"/>
            <a:ext cx="3857625" cy="2571750"/>
          </a:xfrm>
          <a:prstGeom prst="rect">
            <a:avLst/>
          </a:prstGeom>
          <a:noFill/>
        </p:spPr>
      </p:pic>
    </p:spTree>
    <p:extLst>
      <p:ext uri="{BB962C8B-B14F-4D97-AF65-F5344CB8AC3E}">
        <p14:creationId xmlns:p14="http://schemas.microsoft.com/office/powerpoint/2010/main" xmlns=""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TRAVMANIN UZUN DÖNEM ETKİLERİ</a:t>
            </a:r>
          </a:p>
        </p:txBody>
      </p:sp>
      <p:sp>
        <p:nvSpPr>
          <p:cNvPr id="6" name="Dikdörtgen 9"/>
          <p:cNvSpPr/>
          <p:nvPr/>
        </p:nvSpPr>
        <p:spPr>
          <a:xfrm>
            <a:off x="1142976" y="1214428"/>
            <a:ext cx="4429156" cy="3046988"/>
          </a:xfrm>
          <a:prstGeom prst="rect">
            <a:avLst/>
          </a:prstGeom>
          <a:ln>
            <a:solidFill>
              <a:schemeClr val="tx1"/>
            </a:solidFill>
          </a:ln>
        </p:spPr>
        <p:txBody>
          <a:bodyPr wrap="square">
            <a:spAutoFit/>
          </a:bodyPr>
          <a:lstStyle/>
          <a:p>
            <a:pPr marL="171450" lvl="0" indent="-171450">
              <a:buFont typeface="Arial" pitchFamily="34" charset="0"/>
              <a:buChar char="•"/>
            </a:pPr>
            <a:r>
              <a:rPr lang="tr-TR" sz="1600" dirty="0"/>
              <a:t>Kişilik ve karakter </a:t>
            </a:r>
            <a:r>
              <a:rPr lang="tr-TR" sz="1600" dirty="0" smtClean="0"/>
              <a:t>gelişiminde sorunlar</a:t>
            </a:r>
            <a:endParaRPr lang="tr-TR" sz="1600" dirty="0"/>
          </a:p>
          <a:p>
            <a:r>
              <a:rPr lang="tr-TR" sz="1600" dirty="0"/>
              <a:t> </a:t>
            </a:r>
          </a:p>
          <a:p>
            <a:pPr marL="171450" lvl="0" indent="-171450">
              <a:buFont typeface="Arial" pitchFamily="34" charset="0"/>
              <a:buChar char="•"/>
            </a:pPr>
            <a:r>
              <a:rPr lang="tr-TR" sz="1600" dirty="0"/>
              <a:t>Dünya ve kendisine ilişkin kötümserlik</a:t>
            </a:r>
          </a:p>
          <a:p>
            <a:r>
              <a:rPr lang="tr-TR" sz="1600" dirty="0"/>
              <a:t> </a:t>
            </a:r>
          </a:p>
          <a:p>
            <a:pPr marL="171450" lvl="0" indent="-171450">
              <a:buFont typeface="Arial" pitchFamily="34" charset="0"/>
              <a:buChar char="•"/>
            </a:pPr>
            <a:r>
              <a:rPr lang="tr-TR" sz="1600" dirty="0"/>
              <a:t>Gelecekte benzer olayların tekrar başına gelebileceğine ilişkin </a:t>
            </a:r>
            <a:r>
              <a:rPr lang="tr-TR" sz="1600" dirty="0" smtClean="0"/>
              <a:t>karamsarlık</a:t>
            </a:r>
            <a:endParaRPr lang="tr-TR" sz="1600" dirty="0"/>
          </a:p>
          <a:p>
            <a:r>
              <a:rPr lang="tr-TR" sz="1600" dirty="0"/>
              <a:t> </a:t>
            </a:r>
          </a:p>
          <a:p>
            <a:pPr marL="171450" lvl="0" indent="-171450">
              <a:buFont typeface="Arial" pitchFamily="34" charset="0"/>
              <a:buChar char="•"/>
            </a:pPr>
            <a:r>
              <a:rPr lang="tr-TR" sz="1600" dirty="0"/>
              <a:t>Diğer insanlarla ilişkilerde sorunlar</a:t>
            </a:r>
          </a:p>
          <a:p>
            <a:r>
              <a:rPr lang="tr-TR" sz="1600" dirty="0"/>
              <a:t> </a:t>
            </a:r>
          </a:p>
          <a:p>
            <a:pPr marL="171450" lvl="0" indent="-171450">
              <a:buFont typeface="Arial" pitchFamily="34" charset="0"/>
              <a:buChar char="•"/>
            </a:pPr>
            <a:r>
              <a:rPr lang="tr-TR" sz="1600" dirty="0"/>
              <a:t>Ahlaki gelişimde sorunlar</a:t>
            </a:r>
          </a:p>
          <a:p>
            <a:r>
              <a:rPr lang="tr-TR" sz="1600" dirty="0"/>
              <a:t> </a:t>
            </a:r>
          </a:p>
          <a:p>
            <a:pPr marL="171450" lvl="0" indent="-171450">
              <a:buFont typeface="Arial" pitchFamily="34" charset="0"/>
              <a:buChar char="•"/>
            </a:pPr>
            <a:r>
              <a:rPr lang="tr-TR" sz="1600" dirty="0"/>
              <a:t>Biyolojik gelişimde </a:t>
            </a:r>
            <a:r>
              <a:rPr lang="tr-TR" sz="1600" dirty="0" smtClean="0"/>
              <a:t>sorunlar</a:t>
            </a:r>
          </a:p>
        </p:txBody>
      </p:sp>
      <p:pic>
        <p:nvPicPr>
          <p:cNvPr id="2050" name="Picture 2" descr="C:\Users\dell\Desktop\indir.png"/>
          <p:cNvPicPr>
            <a:picLocks noChangeAspect="1" noChangeArrowheads="1"/>
          </p:cNvPicPr>
          <p:nvPr/>
        </p:nvPicPr>
        <p:blipFill>
          <a:blip r:embed="rId2"/>
          <a:srcRect/>
          <a:stretch>
            <a:fillRect/>
          </a:stretch>
        </p:blipFill>
        <p:spPr bwMode="auto">
          <a:xfrm>
            <a:off x="6286512" y="785800"/>
            <a:ext cx="1892688" cy="3379800"/>
          </a:xfrm>
          <a:prstGeom prst="rect">
            <a:avLst/>
          </a:prstGeom>
          <a:noFill/>
        </p:spPr>
      </p:pic>
    </p:spTree>
    <p:extLst>
      <p:ext uri="{BB962C8B-B14F-4D97-AF65-F5344CB8AC3E}">
        <p14:creationId xmlns:p14="http://schemas.microsoft.com/office/powerpoint/2010/main" xmlns=""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0" y="21429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TRAVMANIN UZUN DÖNEM ETKİLERİ</a:t>
            </a:r>
          </a:p>
        </p:txBody>
      </p:sp>
      <p:sp>
        <p:nvSpPr>
          <p:cNvPr id="6" name="Dikdörtgen 9"/>
          <p:cNvSpPr/>
          <p:nvPr/>
        </p:nvSpPr>
        <p:spPr>
          <a:xfrm>
            <a:off x="1071538" y="1000114"/>
            <a:ext cx="3786214" cy="3508653"/>
          </a:xfrm>
          <a:prstGeom prst="rect">
            <a:avLst/>
          </a:prstGeom>
          <a:ln>
            <a:solidFill>
              <a:schemeClr val="tx1"/>
            </a:solidFill>
          </a:ln>
        </p:spPr>
        <p:txBody>
          <a:bodyPr wrap="square">
            <a:spAutoFit/>
          </a:bodyPr>
          <a:lstStyle/>
          <a:p>
            <a:pPr lvl="0"/>
            <a:endParaRPr lang="tr-TR" sz="1600" dirty="0" smtClean="0"/>
          </a:p>
          <a:p>
            <a:pPr marL="171450" lvl="0" indent="-171450">
              <a:buFont typeface="Arial" pitchFamily="34" charset="0"/>
              <a:buChar char="•"/>
            </a:pPr>
            <a:r>
              <a:rPr lang="tr-TR" sz="1600" dirty="0" smtClean="0"/>
              <a:t>Duyguların </a:t>
            </a:r>
            <a:r>
              <a:rPr lang="tr-TR" sz="1600" dirty="0"/>
              <a:t>düzenlenmesinde yaşanan sorunlar</a:t>
            </a:r>
          </a:p>
          <a:p>
            <a:pPr marL="171450" lvl="0" indent="-171450">
              <a:buFont typeface="Arial" pitchFamily="34" charset="0"/>
              <a:buChar char="•"/>
            </a:pPr>
            <a:endParaRPr lang="tr-TR" sz="1600" dirty="0"/>
          </a:p>
          <a:p>
            <a:pPr marL="171450" lvl="0" indent="-171450">
              <a:buFont typeface="Arial" pitchFamily="34" charset="0"/>
              <a:buChar char="•"/>
            </a:pPr>
            <a:r>
              <a:rPr lang="tr-TR" sz="1600" dirty="0" smtClean="0"/>
              <a:t>Olumsuz </a:t>
            </a:r>
            <a:r>
              <a:rPr lang="tr-TR" sz="1600" dirty="0"/>
              <a:t>benlik algısı, öz-güven yetersizliği</a:t>
            </a:r>
          </a:p>
          <a:p>
            <a:pPr marL="171450" lvl="0" indent="-171450">
              <a:buFont typeface="Arial" pitchFamily="34" charset="0"/>
              <a:buChar char="•"/>
            </a:pPr>
            <a:endParaRPr lang="tr-TR" sz="1600" dirty="0"/>
          </a:p>
          <a:p>
            <a:pPr marL="171450" lvl="0" indent="-171450">
              <a:buFont typeface="Arial" pitchFamily="34" charset="0"/>
              <a:buChar char="•"/>
            </a:pPr>
            <a:r>
              <a:rPr lang="tr-TR" sz="1600" dirty="0" smtClean="0"/>
              <a:t>Baş </a:t>
            </a:r>
            <a:r>
              <a:rPr lang="tr-TR" sz="1600" dirty="0"/>
              <a:t>etme becerilerinde gerileme</a:t>
            </a:r>
          </a:p>
          <a:p>
            <a:pPr marL="171450" lvl="0" indent="-171450">
              <a:buFont typeface="Arial" pitchFamily="34" charset="0"/>
              <a:buChar char="•"/>
            </a:pPr>
            <a:endParaRPr lang="tr-TR" sz="1600" dirty="0"/>
          </a:p>
          <a:p>
            <a:pPr marL="171450" lvl="0" indent="-171450">
              <a:buFont typeface="Arial" pitchFamily="34" charset="0"/>
              <a:buChar char="•"/>
            </a:pPr>
            <a:r>
              <a:rPr lang="tr-TR" sz="1600" dirty="0" smtClean="0"/>
              <a:t>Öğrenme </a:t>
            </a:r>
            <a:r>
              <a:rPr lang="tr-TR" sz="1600" dirty="0"/>
              <a:t>potansiyelinde düşüş</a:t>
            </a:r>
          </a:p>
          <a:p>
            <a:pPr marL="171450" lvl="0" indent="-171450">
              <a:buFont typeface="Arial" pitchFamily="34" charset="0"/>
              <a:buChar char="•"/>
            </a:pPr>
            <a:endParaRPr lang="tr-TR" sz="1600" dirty="0"/>
          </a:p>
          <a:p>
            <a:pPr marL="171450" lvl="0" indent="-171450">
              <a:buFont typeface="Arial" pitchFamily="34" charset="0"/>
              <a:buChar char="•"/>
            </a:pPr>
            <a:r>
              <a:rPr lang="tr-TR" sz="1600" dirty="0" smtClean="0"/>
              <a:t>Meslek </a:t>
            </a:r>
            <a:r>
              <a:rPr lang="tr-TR" sz="1600" dirty="0"/>
              <a:t>seçimi ve mesleki görevleri yerine getirmede sorunlar</a:t>
            </a:r>
          </a:p>
          <a:p>
            <a:pPr marL="171450" lvl="0" indent="-171450">
              <a:buFont typeface="Arial" pitchFamily="34" charset="0"/>
              <a:buChar char="•"/>
            </a:pPr>
            <a:endParaRPr lang="tr-TR" sz="1400" dirty="0"/>
          </a:p>
        </p:txBody>
      </p:sp>
      <p:pic>
        <p:nvPicPr>
          <p:cNvPr id="3074" name="Picture 2" descr="C:\Users\dell\Desktop\images.png"/>
          <p:cNvPicPr>
            <a:picLocks noChangeAspect="1" noChangeArrowheads="1"/>
          </p:cNvPicPr>
          <p:nvPr/>
        </p:nvPicPr>
        <p:blipFill>
          <a:blip r:embed="rId2"/>
          <a:srcRect/>
          <a:stretch>
            <a:fillRect/>
          </a:stretch>
        </p:blipFill>
        <p:spPr bwMode="auto">
          <a:xfrm>
            <a:off x="5072066" y="1285866"/>
            <a:ext cx="3699468" cy="2071702"/>
          </a:xfrm>
          <a:prstGeom prst="rect">
            <a:avLst/>
          </a:prstGeom>
          <a:noFill/>
        </p:spPr>
      </p:pic>
    </p:spTree>
    <p:extLst>
      <p:ext uri="{BB962C8B-B14F-4D97-AF65-F5344CB8AC3E}">
        <p14:creationId xmlns:p14="http://schemas.microsoft.com/office/powerpoint/2010/main" xmlns=""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0" y="21429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solidFill>
                  <a:schemeClr val="bg1"/>
                </a:solidFill>
              </a:rPr>
              <a:t>TRAVMANIN GENEL SONUÇLARI</a:t>
            </a:r>
          </a:p>
        </p:txBody>
      </p:sp>
      <p:sp>
        <p:nvSpPr>
          <p:cNvPr id="5" name="Dikdörtgen 11"/>
          <p:cNvSpPr/>
          <p:nvPr/>
        </p:nvSpPr>
        <p:spPr>
          <a:xfrm>
            <a:off x="1285852" y="857238"/>
            <a:ext cx="3286148" cy="4031873"/>
          </a:xfrm>
          <a:prstGeom prst="rect">
            <a:avLst/>
          </a:prstGeom>
          <a:ln>
            <a:solidFill>
              <a:schemeClr val="tx1"/>
            </a:solidFill>
          </a:ln>
        </p:spPr>
        <p:txBody>
          <a:bodyPr wrap="square">
            <a:spAutoFit/>
          </a:bodyPr>
          <a:lstStyle/>
          <a:p>
            <a:pPr marL="171450" lvl="0" indent="-171450">
              <a:buFont typeface="Arial" pitchFamily="34" charset="0"/>
              <a:buChar char="•"/>
            </a:pPr>
            <a:r>
              <a:rPr lang="tr-TR" sz="1600" dirty="0"/>
              <a:t>Hastalık ve ölüm (yaralanma, hastalık, ölüm)</a:t>
            </a:r>
          </a:p>
          <a:p>
            <a:r>
              <a:rPr lang="tr-TR" sz="1600" dirty="0"/>
              <a:t> </a:t>
            </a:r>
          </a:p>
          <a:p>
            <a:pPr marL="171450" lvl="0" indent="-171450">
              <a:buFont typeface="Arial" pitchFamily="34" charset="0"/>
              <a:buChar char="•"/>
            </a:pPr>
            <a:r>
              <a:rPr lang="tr-TR" sz="1600" dirty="0"/>
              <a:t>Maddi kayıplar (zarar, yıkım, ekonomik kayıplar)</a:t>
            </a:r>
          </a:p>
          <a:p>
            <a:r>
              <a:rPr lang="tr-TR" sz="1600" dirty="0"/>
              <a:t> </a:t>
            </a:r>
          </a:p>
          <a:p>
            <a:pPr marL="171450" lvl="0" indent="-171450">
              <a:buFont typeface="Arial" pitchFamily="34" charset="0"/>
              <a:buChar char="•"/>
            </a:pPr>
            <a:r>
              <a:rPr lang="tr-TR" sz="1600" dirty="0"/>
              <a:t>Sosyal aksama/karmaşa (altyapı hasarları, hayatta </a:t>
            </a:r>
            <a:r>
              <a:rPr lang="tr-TR" sz="1600" dirty="0" smtClean="0"/>
              <a:t>kalmak için </a:t>
            </a:r>
            <a:r>
              <a:rPr lang="tr-TR" sz="1600" dirty="0"/>
              <a:t>gerekli olan kaynakların olmaması, nüfusun yer değiştirmesi)</a:t>
            </a:r>
          </a:p>
          <a:p>
            <a:r>
              <a:rPr lang="tr-TR" sz="1600" dirty="0"/>
              <a:t> </a:t>
            </a:r>
          </a:p>
          <a:p>
            <a:pPr marL="171450" lvl="0" indent="-171450">
              <a:buFont typeface="Arial" pitchFamily="34" charset="0"/>
              <a:buChar char="•"/>
            </a:pPr>
            <a:r>
              <a:rPr lang="tr-TR" sz="1600" dirty="0"/>
              <a:t>Psikososyal etkiler (stres, zarar veren davranış değişikliği, </a:t>
            </a:r>
            <a:r>
              <a:rPr lang="tr-TR" sz="1600" dirty="0" smtClean="0"/>
              <a:t>psikopatolojik </a:t>
            </a:r>
            <a:r>
              <a:rPr lang="tr-TR" sz="1600" dirty="0"/>
              <a:t>kayıp, yas)</a:t>
            </a:r>
          </a:p>
          <a:p>
            <a:r>
              <a:rPr lang="tr-TR" sz="1600" dirty="0"/>
              <a:t> </a:t>
            </a:r>
          </a:p>
          <a:p>
            <a:pPr marL="171450" indent="-171450">
              <a:buFont typeface="Arial" pitchFamily="34" charset="0"/>
              <a:buChar char="•"/>
            </a:pPr>
            <a:r>
              <a:rPr lang="tr-TR" sz="1600" dirty="0"/>
              <a:t>Sosyoekolojik ve kültürel etkiler</a:t>
            </a:r>
            <a:endParaRPr lang="tr-TR" sz="1600" dirty="0">
              <a:ea typeface="Calibri"/>
              <a:cs typeface="Arial"/>
            </a:endParaRPr>
          </a:p>
        </p:txBody>
      </p:sp>
      <p:pic>
        <p:nvPicPr>
          <p:cNvPr id="4098" name="Picture 2" descr="C:\Users\dell\Desktop\ptsd.jpeg"/>
          <p:cNvPicPr>
            <a:picLocks noChangeAspect="1" noChangeArrowheads="1"/>
          </p:cNvPicPr>
          <p:nvPr/>
        </p:nvPicPr>
        <p:blipFill>
          <a:blip r:embed="rId2" cstate="print"/>
          <a:srcRect/>
          <a:stretch>
            <a:fillRect/>
          </a:stretch>
        </p:blipFill>
        <p:spPr bwMode="auto">
          <a:xfrm>
            <a:off x="4857752" y="1285865"/>
            <a:ext cx="3985097" cy="2241337"/>
          </a:xfrm>
          <a:prstGeom prst="rect">
            <a:avLst/>
          </a:prstGeom>
          <a:noFill/>
        </p:spPr>
      </p:pic>
    </p:spTree>
    <p:extLst>
      <p:ext uri="{BB962C8B-B14F-4D97-AF65-F5344CB8AC3E}">
        <p14:creationId xmlns:p14="http://schemas.microsoft.com/office/powerpoint/2010/main" xmlns=""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smtClean="0">
                <a:solidFill>
                  <a:schemeClr val="bg1"/>
                </a:solidFill>
              </a:rPr>
              <a:t>CİNSEL İSTİSMAR TRAVMASI VE ÖNLENMESİ</a:t>
            </a:r>
          </a:p>
        </p:txBody>
      </p:sp>
      <p:sp>
        <p:nvSpPr>
          <p:cNvPr id="6" name="Dikdörtgen 5"/>
          <p:cNvSpPr/>
          <p:nvPr/>
        </p:nvSpPr>
        <p:spPr>
          <a:xfrm>
            <a:off x="1214414" y="896183"/>
            <a:ext cx="7670656" cy="4247317"/>
          </a:xfrm>
          <a:prstGeom prst="rect">
            <a:avLst/>
          </a:prstGeom>
        </p:spPr>
        <p:txBody>
          <a:bodyPr wrap="square">
            <a:spAutoFit/>
          </a:bodyPr>
          <a:lstStyle/>
          <a:p>
            <a:pPr algn="just"/>
            <a:r>
              <a:rPr lang="tr-TR" dirty="0" smtClean="0"/>
              <a:t>Çocuk cinsel istismarı küresel bir halk sağlığı krizi olarak kabul edilen çocuklara yönelik en yaygın şiddet biçimlerinden biridir. </a:t>
            </a:r>
          </a:p>
          <a:p>
            <a:pPr algn="just"/>
            <a:endParaRPr lang="tr-TR" dirty="0" smtClean="0"/>
          </a:p>
          <a:p>
            <a:pPr algn="just"/>
            <a:r>
              <a:rPr lang="tr-TR" dirty="0" smtClean="0"/>
              <a:t>Toplumdaki tüm demografik gruplaşmalarda ortaya çıkması, faillerin daha yaşlı ve genellikle çocuk tarafından bilinen ve güvenilen kişiler olmaları durumun endişe verici boyutlarını ortaya koymaktadır. </a:t>
            </a:r>
          </a:p>
          <a:p>
            <a:pPr algn="just"/>
            <a:endParaRPr lang="tr-TR" dirty="0" smtClean="0"/>
          </a:p>
          <a:p>
            <a:pPr algn="just"/>
            <a:r>
              <a:rPr lang="tr-TR" dirty="0" smtClean="0"/>
              <a:t>Çocuk cinsel istismarının kısa ve uzun vadeli etkileri, mağdurun sosyal, psikolojik, fiziksel ve davranışsal gelişimi üzerinde doğrudan ve dolaylı olumsuz etkilere sahiptir ve bunların aileleri ve toplulukları üzerinde bir etkisi vardır. </a:t>
            </a:r>
          </a:p>
          <a:p>
            <a:pPr algn="just"/>
            <a:endParaRPr lang="tr-TR" dirty="0" smtClean="0"/>
          </a:p>
          <a:p>
            <a:pPr algn="just"/>
            <a:r>
              <a:rPr lang="tr-TR" dirty="0" smtClean="0"/>
              <a:t>Çocuk cinsel istismarı ayrıca sağlık, ceza adaleti ve sosyal refah sistemleri üzerinde büyük bir sorun oluşturmaktadır. Bu bağlamda, birçok ülkede çocuk cinsel istismarının önlenmesine yönelik girişimler öncelik kazanmıştır.</a:t>
            </a:r>
          </a:p>
          <a:p>
            <a:pPr algn="just"/>
            <a:endParaRPr lang="tr-TR" dirty="0" smtClean="0"/>
          </a:p>
        </p:txBody>
      </p:sp>
    </p:spTree>
    <p:extLst>
      <p:ext uri="{BB962C8B-B14F-4D97-AF65-F5344CB8AC3E}">
        <p14:creationId xmlns:p14="http://schemas.microsoft.com/office/powerpoint/2010/main" xmlns=""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3944</TotalTime>
  <Words>1214</Words>
  <Application>Microsoft Office PowerPoint</Application>
  <PresentationFormat>Ekran Gösterisi (16:9)</PresentationFormat>
  <Paragraphs>210</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Gündönümü</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vector>
  </TitlesOfParts>
  <Company>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dell</cp:lastModifiedBy>
  <cp:revision>214</cp:revision>
  <dcterms:created xsi:type="dcterms:W3CDTF">2017-11-01T05:55:49Z</dcterms:created>
  <dcterms:modified xsi:type="dcterms:W3CDTF">2021-10-18T11:08:07Z</dcterms:modified>
</cp:coreProperties>
</file>