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7" r:id="rId5"/>
    <p:sldId id="288" r:id="rId6"/>
    <p:sldId id="289" r:id="rId7"/>
    <p:sldId id="290" r:id="rId8"/>
    <p:sldId id="291" r:id="rId9"/>
    <p:sldId id="292" r:id="rId10"/>
    <p:sldId id="286" r:id="rId11"/>
    <p:sldId id="271" r:id="rId12"/>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12.10.2021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12.10.2021</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42" y="4000496"/>
            <a:ext cx="5829300" cy="2517250"/>
          </a:xfrm>
        </p:spPr>
        <p:txBody>
          <a:bodyPr>
            <a:normAutofit fontScale="90000"/>
          </a:bodyPr>
          <a:lstStyle/>
          <a:p>
            <a:pPr algn="ctr"/>
            <a:r>
              <a:rPr lang="tr-TR" sz="3100" b="1" dirty="0" smtClean="0">
                <a:solidFill>
                  <a:srgbClr val="FF0000"/>
                </a:solidFill>
                <a:latin typeface="Calibri" pitchFamily="34" charset="0"/>
                <a:cs typeface="Calibri" pitchFamily="34" charset="0"/>
              </a:rPr>
              <a:t>‘’OLUMLU DAVRANIŞ GELİŞTİRME’’</a:t>
            </a:r>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
            </a:r>
            <a:br>
              <a:rPr lang="tr-TR" sz="2800" b="1" dirty="0" smtClean="0">
                <a:solidFill>
                  <a:srgbClr val="FF0000"/>
                </a:solidFill>
              </a:rPr>
            </a:br>
            <a:r>
              <a:rPr lang="tr-TR" sz="2800" dirty="0" smtClean="0">
                <a:solidFill>
                  <a:srgbClr val="002060"/>
                </a:solidFill>
              </a:rPr>
              <a:t>PROBLEM ÇÖZME BECERİLERİ</a:t>
            </a:r>
            <a:r>
              <a:rPr lang="tr-TR" sz="2800" b="1" dirty="0" smtClean="0">
                <a:solidFill>
                  <a:srgbClr val="002060"/>
                </a:solidFill>
              </a:rPr>
              <a:t/>
            </a:r>
            <a:br>
              <a:rPr lang="tr-TR" sz="2800" b="1" dirty="0" smtClean="0">
                <a:solidFill>
                  <a:srgbClr val="002060"/>
                </a:solidFill>
              </a:rPr>
            </a:br>
            <a:r>
              <a:rPr lang="tr-TR" sz="2800" b="1" dirty="0" smtClean="0">
                <a:solidFill>
                  <a:srgbClr val="002060"/>
                </a:solidFill>
              </a:rPr>
              <a:t/>
            </a:r>
            <a:br>
              <a:rPr lang="tr-TR" sz="2800" b="1" dirty="0" smtClean="0">
                <a:solidFill>
                  <a:srgbClr val="002060"/>
                </a:solidFill>
              </a:rPr>
            </a:br>
            <a:r>
              <a:rPr lang="tr-TR" sz="2800" dirty="0" smtClean="0">
                <a:solidFill>
                  <a:schemeClr val="tx1"/>
                </a:solidFill>
              </a:rPr>
              <a:t>VELİ</a:t>
            </a:r>
            <a:r>
              <a:rPr lang="tr-TR" sz="2800" b="1" dirty="0" smtClean="0">
                <a:solidFill>
                  <a:schemeClr val="tx1"/>
                </a:solidFill>
              </a:rPr>
              <a:t> </a:t>
            </a:r>
            <a:r>
              <a:rPr lang="tr-TR" sz="2800" b="1" dirty="0" smtClean="0">
                <a:solidFill>
                  <a:schemeClr val="tx1"/>
                </a:solidFill>
              </a:rPr>
              <a:t>BİLGİLENDİRME KİTAPÇIĞI</a:t>
            </a:r>
            <a:br>
              <a:rPr lang="tr-TR" sz="2800" b="1" dirty="0" smtClean="0">
                <a:solidFill>
                  <a:schemeClr val="tx1"/>
                </a:solidFill>
              </a:rPr>
            </a:br>
            <a:endParaRPr lang="tr-TR" sz="2800" b="1" dirty="0">
              <a:solidFill>
                <a:schemeClr val="tx1"/>
              </a:solidFill>
            </a:endParaRPr>
          </a:p>
        </p:txBody>
      </p:sp>
      <p:pic>
        <p:nvPicPr>
          <p:cNvPr id="1026" name="Picture 2" descr="C:\Users\dell\Desktop\basvurular_7_10_eylul_tarihleri_arasinda_yapilacak_h61703_ca7a8.png"/>
          <p:cNvPicPr>
            <a:picLocks noChangeAspect="1" noChangeArrowheads="1"/>
          </p:cNvPicPr>
          <p:nvPr/>
        </p:nvPicPr>
        <p:blipFill>
          <a:blip r:embed="rId2"/>
          <a:srcRect/>
          <a:stretch>
            <a:fillRect/>
          </a:stretch>
        </p:blipFill>
        <p:spPr bwMode="auto">
          <a:xfrm>
            <a:off x="162062" y="1357290"/>
            <a:ext cx="3767845" cy="2428892"/>
          </a:xfrm>
          <a:prstGeom prst="rect">
            <a:avLst/>
          </a:prstGeom>
          <a:noFill/>
        </p:spPr>
      </p:pic>
      <p:pic>
        <p:nvPicPr>
          <p:cNvPr id="3" name="Picture 2" descr="C:\Users\dell\Desktop\IMG-20201027-WA0011.jpg"/>
          <p:cNvPicPr>
            <a:picLocks noChangeAspect="1" noChangeArrowheads="1"/>
          </p:cNvPicPr>
          <p:nvPr/>
        </p:nvPicPr>
        <p:blipFill>
          <a:blip r:embed="rId3" cstate="print"/>
          <a:srcRect/>
          <a:stretch>
            <a:fillRect/>
          </a:stretch>
        </p:blipFill>
        <p:spPr bwMode="auto">
          <a:xfrm>
            <a:off x="3000372" y="1571604"/>
            <a:ext cx="3505159" cy="19716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1772793"/>
          </a:xfrm>
          <a:prstGeom prst="rect">
            <a:avLst/>
          </a:prstGeom>
        </p:spPr>
        <p:txBody>
          <a:bodyPr wrap="square">
            <a:spAutoFit/>
          </a:bodyPr>
          <a:lstStyle/>
          <a:p>
            <a:pPr lvl="0">
              <a:spcBef>
                <a:spcPct val="20000"/>
              </a:spcBef>
              <a:defRPr/>
            </a:pPr>
            <a:r>
              <a:rPr lang="tr-TR" b="1" dirty="0" smtClean="0">
                <a:latin typeface="Calibri"/>
              </a:rPr>
              <a:t>Problemler hayatın her alanında karşınıza çıkar. Önemli olan sonucunda zarar görmeyeceğiniz çözümler üretebilmek…</a:t>
            </a:r>
          </a:p>
          <a:p>
            <a:pPr lvl="0">
              <a:spcBef>
                <a:spcPct val="20000"/>
              </a:spcBef>
              <a:defRPr/>
            </a:pPr>
            <a:endParaRPr lang="tr-TR" b="1" dirty="0" smtClean="0">
              <a:latin typeface="Calibri"/>
            </a:endParaRPr>
          </a:p>
          <a:p>
            <a:pPr lvl="0">
              <a:spcBef>
                <a:spcPct val="20000"/>
              </a:spcBef>
              <a:defRPr/>
            </a:pPr>
            <a:r>
              <a:rPr lang="tr-TR" sz="2800" b="1" i="1" dirty="0" smtClean="0">
                <a:solidFill>
                  <a:srgbClr val="FF0000"/>
                </a:solidFill>
                <a:latin typeface="Calibri"/>
              </a:rPr>
              <a:t>       DÜŞÜN                       </a:t>
            </a:r>
            <a:r>
              <a:rPr lang="tr-TR" sz="2800" b="1" i="1" dirty="0" smtClean="0">
                <a:solidFill>
                  <a:sysClr val="windowText" lastClr="000000"/>
                </a:solidFill>
                <a:latin typeface="Calibri"/>
              </a:rPr>
              <a:t>KARAR VER</a:t>
            </a:r>
            <a:endParaRPr lang="tr-TR" sz="2800" b="1" i="1" dirty="0" smtClean="0">
              <a:solidFill>
                <a:srgbClr val="0070C0"/>
              </a:solidFill>
              <a:latin typeface="Calibri"/>
            </a:endParaRPr>
          </a:p>
          <a:p>
            <a:r>
              <a:rPr lang="tr-TR" dirty="0" smtClean="0"/>
              <a:t>.</a:t>
            </a:r>
            <a:endParaRPr lang="tr-TR" dirty="0"/>
          </a:p>
        </p:txBody>
      </p:sp>
      <p:pic>
        <p:nvPicPr>
          <p:cNvPr id="6" name="Picture 2" descr="D:\Users\Hp\Desktop\1753487-question-mark-png-question-png-768_1024_preview.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2918" y="2643174"/>
            <a:ext cx="2055292" cy="2492897"/>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3" descr="D:\Users\Hp\Desktop\3-0.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86124" y="2643174"/>
            <a:ext cx="2939762" cy="241539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Dikdörtgen"/>
          <p:cNvSpPr/>
          <p:nvPr/>
        </p:nvSpPr>
        <p:spPr>
          <a:xfrm>
            <a:off x="785794" y="5500694"/>
            <a:ext cx="3429000" cy="461665"/>
          </a:xfrm>
          <a:prstGeom prst="rect">
            <a:avLst/>
          </a:prstGeom>
        </p:spPr>
        <p:txBody>
          <a:bodyPr>
            <a:spAutoFit/>
          </a:bodyPr>
          <a:lstStyle/>
          <a:p>
            <a:r>
              <a:rPr lang="tr-TR" sz="2400" b="1" i="1" dirty="0" smtClean="0">
                <a:solidFill>
                  <a:srgbClr val="002060"/>
                </a:solidFill>
                <a:latin typeface="Calibri"/>
              </a:rPr>
              <a:t>HAREKETE GEÇ</a:t>
            </a:r>
            <a:endParaRPr lang="tr-TR" sz="2400" dirty="0"/>
          </a:p>
        </p:txBody>
      </p:sp>
      <p:sp>
        <p:nvSpPr>
          <p:cNvPr id="10" name="9 Dikdörtgen"/>
          <p:cNvSpPr/>
          <p:nvPr/>
        </p:nvSpPr>
        <p:spPr>
          <a:xfrm>
            <a:off x="3429000" y="5500694"/>
            <a:ext cx="3429000" cy="461665"/>
          </a:xfrm>
          <a:prstGeom prst="rect">
            <a:avLst/>
          </a:prstGeom>
        </p:spPr>
        <p:txBody>
          <a:bodyPr>
            <a:spAutoFit/>
          </a:bodyPr>
          <a:lstStyle/>
          <a:p>
            <a:r>
              <a:rPr lang="tr-TR" sz="2400" i="1" dirty="0" smtClean="0">
                <a:solidFill>
                  <a:sysClr val="windowText" lastClr="000000"/>
                </a:solidFill>
                <a:latin typeface="Calibri"/>
              </a:rPr>
              <a:t>  </a:t>
            </a:r>
            <a:r>
              <a:rPr lang="tr-TR" sz="2400" b="1" i="1" dirty="0" smtClean="0">
                <a:solidFill>
                  <a:srgbClr val="0070C0"/>
                </a:solidFill>
                <a:latin typeface="Calibri"/>
              </a:rPr>
              <a:t>DEĞERLENDİRME YAP</a:t>
            </a:r>
            <a:endParaRPr lang="tr-TR" sz="2400" dirty="0"/>
          </a:p>
        </p:txBody>
      </p:sp>
      <p:pic>
        <p:nvPicPr>
          <p:cNvPr id="11" name="Picture 4" descr="D:\Users\Hp\Desktop\6537467_preview.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00042" y="5929322"/>
            <a:ext cx="2131640" cy="241539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5" descr="D:\Users\Hp\Desktop\kisspng-vector-graphics-evaluation-stock-illustration-educ-spoke-live-chat-inc-online-chat-support-software-5bf42c7a17f139.603564681542728826098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71876" y="6000760"/>
            <a:ext cx="2888911" cy="207011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90" y="857224"/>
            <a:ext cx="6643710" cy="8008346"/>
          </a:xfrm>
          <a:prstGeom prst="rect">
            <a:avLst/>
          </a:prstGeom>
        </p:spPr>
        <p:txBody>
          <a:bodyPr wrap="square">
            <a:spAutoFit/>
          </a:bodyPr>
          <a:lstStyle/>
          <a:p>
            <a:pPr algn="ctr">
              <a:lnSpc>
                <a:spcPct val="170000"/>
              </a:lnSpc>
            </a:pPr>
            <a:r>
              <a:rPr lang="tr-TR" sz="2400" b="1" dirty="0" smtClean="0">
                <a:solidFill>
                  <a:srgbClr val="00B050"/>
                </a:solidFill>
              </a:rPr>
              <a:t>KATKILARINDAN DOLAYI</a:t>
            </a:r>
          </a:p>
          <a:p>
            <a:pPr>
              <a:lnSpc>
                <a:spcPct val="170000"/>
              </a:lnSpc>
              <a:buFont typeface="Wingdings" pitchFamily="2" charset="2"/>
              <a:buChar char="Ø"/>
            </a:pPr>
            <a:r>
              <a:rPr lang="tr-TR" sz="1600" b="1" dirty="0" smtClean="0"/>
              <a:t> Nevşehir Rehberlik ve Araştırma Merkezi Müdürlüğü           </a:t>
            </a:r>
            <a:r>
              <a:rPr lang="tr-TR" sz="1600" b="1" dirty="0" smtClean="0">
                <a:solidFill>
                  <a:srgbClr val="FF0000"/>
                </a:solidFill>
              </a:rPr>
              <a:t>-    Müdür Yardımcısı </a:t>
            </a:r>
            <a:r>
              <a:rPr lang="tr-TR" sz="1600" b="1" dirty="0" smtClean="0">
                <a:solidFill>
                  <a:srgbClr val="002060"/>
                </a:solidFill>
              </a:rPr>
              <a:t>Murat AYDOĞDU’ya,</a:t>
            </a:r>
          </a:p>
          <a:p>
            <a:pPr>
              <a:lnSpc>
                <a:spcPct val="170000"/>
              </a:lnSpc>
            </a:pPr>
            <a:r>
              <a:rPr lang="tr-TR" sz="1600" b="1" dirty="0" smtClean="0">
                <a:solidFill>
                  <a:srgbClr val="FF0000"/>
                </a:solidFill>
              </a:rPr>
              <a:t>Rehberlik ve Psikolojik Danışmanlık Hizmetleri Bölüm  Başkanı     </a:t>
            </a:r>
            <a:r>
              <a:rPr lang="tr-TR" sz="1600" b="1" dirty="0" smtClean="0">
                <a:solidFill>
                  <a:srgbClr val="002060"/>
                </a:solidFill>
              </a:rPr>
              <a:t>Alper KAMA’ya,</a:t>
            </a:r>
          </a:p>
          <a:p>
            <a:pPr>
              <a:lnSpc>
                <a:spcPct val="170000"/>
              </a:lnSpc>
            </a:pPr>
            <a:r>
              <a:rPr lang="tr-TR" sz="1600" b="1" dirty="0" smtClean="0">
                <a:solidFill>
                  <a:srgbClr val="FF0000"/>
                </a:solidFill>
              </a:rPr>
              <a:t>Psikolojik Danışman </a:t>
            </a:r>
            <a:r>
              <a:rPr lang="tr-TR" sz="1600" b="1" dirty="0" smtClean="0">
                <a:solidFill>
                  <a:srgbClr val="002060"/>
                </a:solidFill>
              </a:rPr>
              <a:t>Yavuz KOCA’ya,</a:t>
            </a:r>
          </a:p>
          <a:p>
            <a:pPr>
              <a:lnSpc>
                <a:spcPct val="170000"/>
              </a:lnSpc>
            </a:pPr>
            <a:endParaRPr lang="tr-TR" sz="1600" b="1" dirty="0" smtClean="0">
              <a:solidFill>
                <a:srgbClr val="002060"/>
              </a:solidFill>
            </a:endParaRPr>
          </a:p>
          <a:p>
            <a:pPr>
              <a:lnSpc>
                <a:spcPct val="170000"/>
              </a:lnSpc>
              <a:buFont typeface="Wingdings" pitchFamily="2" charset="2"/>
              <a:buChar char="Ø"/>
            </a:pPr>
            <a:r>
              <a:rPr lang="tr-TR" sz="1600" b="1" dirty="0" smtClean="0"/>
              <a:t> Cevher Dudayev Anaokulu </a:t>
            </a:r>
          </a:p>
          <a:p>
            <a:pPr>
              <a:lnSpc>
                <a:spcPct val="170000"/>
              </a:lnSpc>
            </a:pPr>
            <a:r>
              <a:rPr lang="tr-TR" sz="1600" b="1" dirty="0" smtClean="0">
                <a:solidFill>
                  <a:srgbClr val="FF0000"/>
                </a:solidFill>
              </a:rPr>
              <a:t>Okul Psikolojik Danışmanı </a:t>
            </a:r>
            <a:r>
              <a:rPr lang="tr-TR" sz="1600" b="1" dirty="0" smtClean="0">
                <a:solidFill>
                  <a:srgbClr val="002060"/>
                </a:solidFill>
              </a:rPr>
              <a:t>Gökçenur ÖZER’e, </a:t>
            </a:r>
          </a:p>
          <a:p>
            <a:pPr>
              <a:lnSpc>
                <a:spcPct val="170000"/>
              </a:lnSpc>
            </a:pPr>
            <a:endParaRPr lang="tr-TR" sz="1600" b="1" dirty="0" smtClean="0">
              <a:solidFill>
                <a:srgbClr val="FF0000"/>
              </a:solidFill>
            </a:endParaRPr>
          </a:p>
          <a:p>
            <a:pPr>
              <a:lnSpc>
                <a:spcPct val="170000"/>
              </a:lnSpc>
              <a:buFont typeface="Wingdings" pitchFamily="2" charset="2"/>
              <a:buChar char="Ø"/>
            </a:pPr>
            <a:r>
              <a:rPr lang="tr-TR" sz="1600" b="1" dirty="0" smtClean="0"/>
              <a:t> Güzelyurt Turgut Akdevelioğlu İlkokulu </a:t>
            </a:r>
          </a:p>
          <a:p>
            <a:pPr>
              <a:lnSpc>
                <a:spcPct val="170000"/>
              </a:lnSpc>
            </a:pPr>
            <a:r>
              <a:rPr lang="tr-TR" sz="1600" b="1" dirty="0" smtClean="0">
                <a:solidFill>
                  <a:srgbClr val="FF0000"/>
                </a:solidFill>
              </a:rPr>
              <a:t>Okul Psikolojik Danışmanı </a:t>
            </a:r>
            <a:r>
              <a:rPr lang="tr-TR" sz="1600" b="1" dirty="0" smtClean="0">
                <a:solidFill>
                  <a:srgbClr val="002060"/>
                </a:solidFill>
              </a:rPr>
              <a:t>Elife REHBER’e,</a:t>
            </a:r>
          </a:p>
          <a:p>
            <a:pPr>
              <a:lnSpc>
                <a:spcPct val="170000"/>
              </a:lnSpc>
              <a:buFont typeface="Wingdings" pitchFamily="2" charset="2"/>
              <a:buChar char="Ø"/>
            </a:pPr>
            <a:endParaRPr lang="tr-TR" sz="1600" b="1" dirty="0" smtClean="0">
              <a:solidFill>
                <a:srgbClr val="FF0000"/>
              </a:solidFill>
            </a:endParaRPr>
          </a:p>
          <a:p>
            <a:pPr>
              <a:lnSpc>
                <a:spcPct val="170000"/>
              </a:lnSpc>
              <a:buFont typeface="Wingdings" pitchFamily="2" charset="2"/>
              <a:buChar char="Ø"/>
            </a:pPr>
            <a:r>
              <a:rPr lang="tr-TR" sz="1600" b="1" dirty="0" smtClean="0"/>
              <a:t> Recep Tayyip Erdoğan Anadolu İmam Hatip Lisesi </a:t>
            </a:r>
          </a:p>
          <a:p>
            <a:pPr>
              <a:lnSpc>
                <a:spcPct val="170000"/>
              </a:lnSpc>
            </a:pPr>
            <a:r>
              <a:rPr lang="tr-TR" sz="1600" b="1" dirty="0" smtClean="0">
                <a:solidFill>
                  <a:srgbClr val="FF0000"/>
                </a:solidFill>
              </a:rPr>
              <a:t>Okul Psikolojik Danışmanı </a:t>
            </a:r>
            <a:r>
              <a:rPr lang="tr-TR" sz="1600" b="1" dirty="0" smtClean="0">
                <a:solidFill>
                  <a:srgbClr val="002060"/>
                </a:solidFill>
              </a:rPr>
              <a:t>Kübra KOÇAK’a</a:t>
            </a:r>
          </a:p>
          <a:p>
            <a:pPr>
              <a:lnSpc>
                <a:spcPct val="170000"/>
              </a:lnSpc>
            </a:pPr>
            <a:endParaRPr lang="tr-TR" sz="1600" b="1" dirty="0" smtClean="0">
              <a:solidFill>
                <a:srgbClr val="002060"/>
              </a:solidFill>
            </a:endParaRPr>
          </a:p>
          <a:p>
            <a:pPr>
              <a:lnSpc>
                <a:spcPct val="170000"/>
              </a:lnSpc>
            </a:pPr>
            <a:r>
              <a:rPr lang="tr-TR" sz="1600" b="1" dirty="0" smtClean="0">
                <a:solidFill>
                  <a:srgbClr val="002060"/>
                </a:solidFill>
              </a:rPr>
              <a:t>                                        </a:t>
            </a:r>
            <a:r>
              <a:rPr lang="tr-TR" sz="2800" b="1" dirty="0" smtClean="0">
                <a:solidFill>
                  <a:srgbClr val="FF0000"/>
                </a:solidFill>
              </a:rPr>
              <a:t>TEŞEKKÜR EDERİZ…</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1200329"/>
          </a:xfrm>
          <a:prstGeom prst="rect">
            <a:avLst/>
          </a:prstGeom>
        </p:spPr>
        <p:txBody>
          <a:bodyPr wrap="square">
            <a:spAutoFit/>
          </a:bodyPr>
          <a:lstStyle/>
          <a:p>
            <a:r>
              <a:rPr lang="tr-TR" b="1" i="1" dirty="0" smtClean="0">
                <a:solidFill>
                  <a:srgbClr val="FF0000"/>
                </a:solidFill>
              </a:rPr>
              <a:t>Problem; </a:t>
            </a:r>
            <a:r>
              <a:rPr lang="tr-TR" dirty="0" smtClean="0"/>
              <a:t>sizi üzerinde düşünmeye zorlayan,</a:t>
            </a:r>
          </a:p>
          <a:p>
            <a:r>
              <a:rPr lang="tr-TR" dirty="0" smtClean="0"/>
              <a:t>sizi rahatsız eden, hemen üstesinden gelemeyeceğiniz, sizi belirsizliğe sürükleyebilecek her türlü olay veya durumdur.</a:t>
            </a:r>
            <a:endParaRPr lang="tr-TR" dirty="0"/>
          </a:p>
        </p:txBody>
      </p:sp>
      <p:sp>
        <p:nvSpPr>
          <p:cNvPr id="8" name="7 Dikdörtgen"/>
          <p:cNvSpPr/>
          <p:nvPr/>
        </p:nvSpPr>
        <p:spPr>
          <a:xfrm>
            <a:off x="285728" y="2428860"/>
            <a:ext cx="6215106" cy="5078313"/>
          </a:xfrm>
          <a:prstGeom prst="rect">
            <a:avLst/>
          </a:prstGeom>
        </p:spPr>
        <p:txBody>
          <a:bodyPr wrap="square">
            <a:spAutoFit/>
          </a:bodyPr>
          <a:lstStyle/>
          <a:p>
            <a:r>
              <a:rPr lang="tr-TR" dirty="0" smtClean="0"/>
              <a:t>Hayatın doğal unsurlarından biri de problemlerdir. Problemsiz bir hayat yaşanması düşünülemez. Hatta, insan yaşamı bu problemlerle canlanır. Problemlerin olmadığı bir dünyada insanlar bir şeyler için çaba harcamaz, canlılık olmaz. </a:t>
            </a:r>
          </a:p>
          <a:p>
            <a:endParaRPr lang="tr-TR" dirty="0" smtClean="0"/>
          </a:p>
          <a:p>
            <a:r>
              <a:rPr lang="tr-TR" dirty="0" smtClean="0"/>
              <a:t>Problemler hayatımızın ayrılmaz parçası olduğuna göre yapılması gereken nedir? </a:t>
            </a:r>
          </a:p>
          <a:p>
            <a:endParaRPr lang="tr-TR" dirty="0" smtClean="0"/>
          </a:p>
          <a:p>
            <a:r>
              <a:rPr lang="tr-TR" dirty="0" smtClean="0"/>
              <a:t>Yapılması gereken  </a:t>
            </a:r>
            <a:r>
              <a:rPr lang="tr-TR" b="1" i="1" dirty="0" smtClean="0">
                <a:solidFill>
                  <a:srgbClr val="FF0000"/>
                </a:solidFill>
              </a:rPr>
              <a:t>problemlerle baş etmesini öğrenmektir. </a:t>
            </a:r>
          </a:p>
          <a:p>
            <a:endParaRPr lang="tr-TR" b="1" i="1" dirty="0" smtClean="0">
              <a:solidFill>
                <a:srgbClr val="FF0000"/>
              </a:solidFill>
            </a:endParaRPr>
          </a:p>
          <a:p>
            <a:r>
              <a:rPr lang="tr-TR" b="1" i="1" dirty="0" smtClean="0">
                <a:solidFill>
                  <a:srgbClr val="FF0000"/>
                </a:solidFill>
              </a:rPr>
              <a:t>Problem çözme;</a:t>
            </a:r>
            <a:r>
              <a:rPr lang="tr-TR" dirty="0" smtClean="0"/>
              <a:t> belli bir durum çerçevesinde düşünebilme, ne yapılacağına ve nasıl yapılacağına karar verebilme, eldeki imkanları kullanabilme ve bu yolla çözüme ulaşmaktır. </a:t>
            </a:r>
          </a:p>
          <a:p>
            <a:endParaRPr lang="tr-TR" b="1" i="1" dirty="0" smtClean="0">
              <a:solidFill>
                <a:srgbClr val="FF0000"/>
              </a:solidFill>
            </a:endParaRPr>
          </a:p>
          <a:p>
            <a:endParaRPr lang="tr-TR" dirty="0"/>
          </a:p>
        </p:txBody>
      </p:sp>
      <p:pic>
        <p:nvPicPr>
          <p:cNvPr id="6" name="Picture 2" descr="D:\Users\Hp\Desktop\480-4800084_question-mark-background-png-understanding-the-problem-transparent.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86190" y="6715140"/>
            <a:ext cx="2643182" cy="21032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3139321"/>
          </a:xfrm>
          <a:prstGeom prst="rect">
            <a:avLst/>
          </a:prstGeom>
        </p:spPr>
        <p:txBody>
          <a:bodyPr wrap="square">
            <a:spAutoFit/>
          </a:bodyPr>
          <a:lstStyle/>
          <a:p>
            <a:pPr>
              <a:buFont typeface="Wingdings" pitchFamily="2" charset="2"/>
              <a:buChar char="Ø"/>
            </a:pPr>
            <a:r>
              <a:rPr lang="tr-TR" dirty="0" smtClean="0"/>
              <a:t>Konu ile ilgili yapılan çalışmalarda, 4 yaştan itibaren çocukların uygun bir eğitimle problem çözücü düşünme biçimini kazanabileceği belirtilmektedir. Tabii bu eğitimin verilmesinde anne baba tutumlarının çok önemli olduğunu unutulmamalıdır. </a:t>
            </a:r>
          </a:p>
          <a:p>
            <a:pPr>
              <a:buFont typeface="Wingdings" pitchFamily="2" charset="2"/>
              <a:buChar char="Ø"/>
            </a:pPr>
            <a:endParaRPr lang="tr-TR" dirty="0" smtClean="0"/>
          </a:p>
          <a:p>
            <a:pPr>
              <a:buFont typeface="Wingdings" pitchFamily="2" charset="2"/>
              <a:buChar char="Ø"/>
            </a:pPr>
            <a:r>
              <a:rPr lang="tr-TR" dirty="0" smtClean="0"/>
              <a:t> Çocuğun ilk çözümü uyguladığında istediği sonucu elde edemezse diğer çözümleri düşünmesi, denemesi, denemekten vazgeçmemesi ve çözene kadar motivasyonunu kaybetmemesi için onu cesaretlendirmek çok önemlidir. </a:t>
            </a:r>
            <a:endParaRPr lang="tr-TR" dirty="0"/>
          </a:p>
        </p:txBody>
      </p:sp>
      <p:pic>
        <p:nvPicPr>
          <p:cNvPr id="7" name="Picture 2" descr="D:\Users\Hp\Desktop\585-5859910_idea-solution-png-picture-business-problems-transparent-png.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0042" y="4572000"/>
            <a:ext cx="5983908" cy="263011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6463308"/>
          </a:xfrm>
          <a:prstGeom prst="rect">
            <a:avLst/>
          </a:prstGeom>
        </p:spPr>
        <p:txBody>
          <a:bodyPr wrap="square">
            <a:spAutoFit/>
          </a:bodyPr>
          <a:lstStyle/>
          <a:p>
            <a:r>
              <a:rPr lang="tr-TR" b="1" i="1" dirty="0" smtClean="0">
                <a:solidFill>
                  <a:srgbClr val="FF0000"/>
                </a:solidFill>
              </a:rPr>
              <a:t>Çocuğunuz bir sorun ile karşılaştığında, sorunu onun için çözmek yerine; </a:t>
            </a:r>
          </a:p>
          <a:p>
            <a:endParaRPr lang="tr-TR" dirty="0" smtClean="0"/>
          </a:p>
          <a:p>
            <a:r>
              <a:rPr lang="tr-TR" b="1" dirty="0" smtClean="0"/>
              <a:t>Çocuğunuzu cesaretlendirin:</a:t>
            </a:r>
            <a:r>
              <a:rPr lang="tr-TR" dirty="0" smtClean="0"/>
              <a:t> </a:t>
            </a:r>
          </a:p>
          <a:p>
            <a:endParaRPr lang="tr-TR" dirty="0" smtClean="0"/>
          </a:p>
          <a:p>
            <a:r>
              <a:rPr lang="tr-TR" dirty="0" smtClean="0"/>
              <a:t>Bir sorunla karşılaştığında çözüm yolu bulması için çocuğunuzu cesaretlendirin ve onu konu hakkında düşünmesi için teşvik edin.</a:t>
            </a:r>
          </a:p>
          <a:p>
            <a:endParaRPr lang="tr-TR" dirty="0" smtClean="0"/>
          </a:p>
          <a:p>
            <a:r>
              <a:rPr lang="tr-TR" b="1" dirty="0" smtClean="0"/>
              <a:t>Sorunu kesinlikle siz çözmeyin</a:t>
            </a:r>
            <a:r>
              <a:rPr lang="tr-TR" dirty="0" smtClean="0"/>
              <a:t>: </a:t>
            </a:r>
          </a:p>
          <a:p>
            <a:endParaRPr lang="tr-TR" dirty="0" smtClean="0"/>
          </a:p>
          <a:p>
            <a:r>
              <a:rPr lang="tr-TR" dirty="0" smtClean="0"/>
              <a:t>Çocuğunuzun sorununu sürekli siz çözerseniz, ileride bu konuda sıkıntı yaşayacak ve çoğu zaman da bu problemlerle baş edemeyecektir. Bu nedenle kendi kendine çözüm bulması için fırsat verin. Gerektiğinde yardıma hazır olduğunuzu belirtmekten çekinmeyin.</a:t>
            </a:r>
          </a:p>
          <a:p>
            <a:endParaRPr lang="tr-TR" dirty="0" smtClean="0"/>
          </a:p>
          <a:p>
            <a:r>
              <a:rPr lang="tr-TR" b="1" dirty="0" smtClean="0"/>
              <a:t>Küçük sorumluluklar verin</a:t>
            </a:r>
            <a:r>
              <a:rPr lang="tr-TR" dirty="0" smtClean="0"/>
              <a:t>: </a:t>
            </a:r>
          </a:p>
          <a:p>
            <a:endParaRPr lang="tr-TR" dirty="0" smtClean="0"/>
          </a:p>
          <a:p>
            <a:r>
              <a:rPr lang="tr-TR" dirty="0" smtClean="0"/>
              <a:t>Kendine güveni olan çocuk sorunlarla baş ederken daha rahat olur. Bu nedenle ona ev içinde küçük sorumluluklar vererek kendine olan güveni artırmaya çalışın.</a:t>
            </a: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7571303"/>
          </a:xfrm>
          <a:prstGeom prst="rect">
            <a:avLst/>
          </a:prstGeom>
        </p:spPr>
        <p:txBody>
          <a:bodyPr wrap="square">
            <a:spAutoFit/>
          </a:bodyPr>
          <a:lstStyle/>
          <a:p>
            <a:r>
              <a:rPr lang="tr-TR" b="1" dirty="0" smtClean="0"/>
              <a:t>Düşüncelerini sorun:</a:t>
            </a:r>
            <a:r>
              <a:rPr lang="tr-TR" dirty="0" smtClean="0"/>
              <a:t> </a:t>
            </a:r>
          </a:p>
          <a:p>
            <a:endParaRPr lang="tr-TR" dirty="0" smtClean="0"/>
          </a:p>
          <a:p>
            <a:r>
              <a:rPr lang="tr-TR" dirty="0" smtClean="0"/>
              <a:t>Fikirlerini özgürce belirtebilen bir çocuk, sorun çözerken kendi kararlarının önemini anlayabilecek ve bu doğrultuda hareket edecektir. Bu nedenle her zaman çocuğunuzun fikirlerini sorun ve neden böyle düşündüğünü anlamaya çalışın.</a:t>
            </a:r>
          </a:p>
          <a:p>
            <a:endParaRPr lang="tr-TR" dirty="0" smtClean="0"/>
          </a:p>
          <a:p>
            <a:r>
              <a:rPr lang="tr-TR" b="1" dirty="0" smtClean="0"/>
              <a:t>Farklı konularda kitap okuyun ya da film izleyin:</a:t>
            </a:r>
            <a:r>
              <a:rPr lang="tr-TR" dirty="0" smtClean="0"/>
              <a:t> </a:t>
            </a:r>
            <a:endParaRPr lang="tr-TR" dirty="0" smtClean="0"/>
          </a:p>
          <a:p>
            <a:endParaRPr lang="tr-TR" dirty="0" smtClean="0"/>
          </a:p>
          <a:p>
            <a:r>
              <a:rPr lang="tr-TR" dirty="0" smtClean="0"/>
              <a:t>Çocuğunuza </a:t>
            </a:r>
            <a:r>
              <a:rPr lang="tr-TR" dirty="0" smtClean="0"/>
              <a:t>kitapta ya da filmde olan karakterlerle ilgili sorular sorun. Örneğin; kitaptaki karakter bir sorunla karşılaşmıştır, siz de çocuğunuza “Eğer, sen onun yerinde olsaydın ne yapardın?” diye sorabilirsiniz. Böylece ona farklı sorunlar hakkında düşünme fırsatı vermiş olursunuz</a:t>
            </a:r>
            <a:r>
              <a:rPr lang="tr-TR" dirty="0" smtClean="0"/>
              <a:t>.</a:t>
            </a:r>
          </a:p>
          <a:p>
            <a:endParaRPr lang="tr-TR" dirty="0" smtClean="0"/>
          </a:p>
          <a:p>
            <a:pPr>
              <a:buFont typeface="Wingdings" pitchFamily="2" charset="2"/>
              <a:buChar char="Ø"/>
            </a:pPr>
            <a:r>
              <a:rPr lang="tr-TR" dirty="0" smtClean="0"/>
              <a:t> Çocuğunuzu </a:t>
            </a:r>
            <a:r>
              <a:rPr lang="tr-TR" dirty="0" smtClean="0"/>
              <a:t>bir sorun anında mutlaka dinleyin ve onun ihtiyaçlarını, isteklerini anlamaya </a:t>
            </a:r>
            <a:r>
              <a:rPr lang="tr-TR" dirty="0" smtClean="0"/>
              <a:t>çalışın.</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Çocuğunuza onu anladığınızı belirtin, onun düşüncelerini özetleyerek doğru anlayıp anlamadığınızı ona gösterin. Çocuğunuzun duygularını isimlendirebilir, durumu daha net- sade bir şekilde toparlayabilirsiniz.</a:t>
            </a:r>
            <a:endParaRPr lang="tr-TR" dirty="0" smtClean="0"/>
          </a:p>
          <a:p>
            <a:endParaRPr lang="tr-TR" dirty="0" smtClean="0"/>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6186309"/>
          </a:xfrm>
          <a:prstGeom prst="rect">
            <a:avLst/>
          </a:prstGeom>
        </p:spPr>
        <p:txBody>
          <a:bodyPr wrap="square">
            <a:spAutoFit/>
          </a:bodyPr>
          <a:lstStyle/>
          <a:p>
            <a:pPr>
              <a:buFont typeface="Wingdings" pitchFamily="2" charset="2"/>
              <a:buChar char="Ø"/>
            </a:pPr>
            <a:r>
              <a:rPr lang="tr-TR" dirty="0" smtClean="0"/>
              <a:t>Problem hakkında kendi düşüncelerinizi çocuğunuza belirtin </a:t>
            </a:r>
          </a:p>
          <a:p>
            <a:pPr>
              <a:buFont typeface="Wingdings" pitchFamily="2" charset="2"/>
              <a:buChar char="Ø"/>
            </a:pPr>
            <a:endParaRPr lang="tr-TR" dirty="0" smtClean="0"/>
          </a:p>
          <a:p>
            <a:pPr>
              <a:buFont typeface="Wingdings" pitchFamily="2" charset="2"/>
              <a:buChar char="Ø"/>
            </a:pPr>
            <a:r>
              <a:rPr lang="tr-TR" dirty="0" smtClean="0"/>
              <a:t> Çocuğunuzla beraber beyin fırtınası yaparak çözümler bulmaya çalışın </a:t>
            </a:r>
          </a:p>
          <a:p>
            <a:pPr>
              <a:buFont typeface="Wingdings" pitchFamily="2" charset="2"/>
              <a:buChar char="Ø"/>
            </a:pPr>
            <a:endParaRPr lang="tr-TR" dirty="0" smtClean="0"/>
          </a:p>
          <a:p>
            <a:pPr>
              <a:buFont typeface="Wingdings" pitchFamily="2" charset="2"/>
              <a:buChar char="Ø"/>
            </a:pPr>
            <a:r>
              <a:rPr lang="tr-TR" dirty="0" smtClean="0"/>
              <a:t> Birlikte bulduğunuz tüm fikirleri not edin (gerçekçi olmayanları bile!!!) </a:t>
            </a:r>
          </a:p>
          <a:p>
            <a:pPr>
              <a:buFont typeface="Wingdings" pitchFamily="2" charset="2"/>
              <a:buChar char="Ø"/>
            </a:pPr>
            <a:endParaRPr lang="tr-TR" dirty="0" smtClean="0"/>
          </a:p>
          <a:p>
            <a:pPr>
              <a:buFont typeface="Wingdings" pitchFamily="2" charset="2"/>
              <a:buChar char="Ø"/>
            </a:pPr>
            <a:r>
              <a:rPr lang="tr-TR" dirty="0" smtClean="0"/>
              <a:t> Çocuğunuzla birlikte listenizi gözden geçirin ve en uygun çözümü bulun</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Ergenler, ergenlik döneminde bir yandan büyüme, olgunlaşma, değişme ve gelişme için yeni fırsat ve yaşantılar kazanırken diğer yandan akademik, kişisel ve sosyal problemlerle karşı karşıya kalabilmektedirler. Bu dönemde bireylerin karşılaşmış oldukları problemlerin üstesinden gelebilmeleri ve problemleri etkili bir şekilde çözebilmeleri için problem çözme becerisi oldukça önemlidir.</a:t>
            </a:r>
          </a:p>
          <a:p>
            <a:endParaRPr lang="tr-TR" dirty="0" smtClean="0"/>
          </a:p>
          <a:p>
            <a:endParaRPr lang="tr-TR" dirty="0" smtClean="0"/>
          </a:p>
        </p:txBody>
      </p:sp>
      <p:pic>
        <p:nvPicPr>
          <p:cNvPr id="6" name="Picture 2" descr="C:\Users\dell\Desktop\KOSGEB-İşbirliği-Güçbirliği-Destek-Programı-ile-1.500.000-TL-Destek.jpg"/>
          <p:cNvPicPr>
            <a:picLocks noChangeAspect="1" noChangeArrowheads="1"/>
          </p:cNvPicPr>
          <p:nvPr/>
        </p:nvPicPr>
        <p:blipFill>
          <a:blip r:embed="rId2" cstate="print"/>
          <a:srcRect/>
          <a:stretch>
            <a:fillRect/>
          </a:stretch>
        </p:blipFill>
        <p:spPr bwMode="auto">
          <a:xfrm>
            <a:off x="3786190" y="6715140"/>
            <a:ext cx="2193940" cy="21939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5632311"/>
          </a:xfrm>
          <a:prstGeom prst="rect">
            <a:avLst/>
          </a:prstGeom>
        </p:spPr>
        <p:txBody>
          <a:bodyPr wrap="square">
            <a:spAutoFit/>
          </a:bodyPr>
          <a:lstStyle/>
          <a:p>
            <a:pPr>
              <a:buFont typeface="Wingdings" pitchFamily="2" charset="2"/>
              <a:buChar char="Ø"/>
            </a:pPr>
            <a:r>
              <a:rPr lang="tr-TR" dirty="0" smtClean="0"/>
              <a:t> Bireylerin </a:t>
            </a:r>
            <a:r>
              <a:rPr lang="tr-TR" dirty="0" smtClean="0"/>
              <a:t>problem çözme yeteneklerinin gelişmesini sağlayan beceri ve alışkanlıkların kazanılmasında, ailenin önemli bir faktör olduğu belirtilmektedir. Yapılan araştırmalar, </a:t>
            </a:r>
            <a:r>
              <a:rPr lang="tr-TR" b="1" dirty="0" smtClean="0">
                <a:solidFill>
                  <a:srgbClr val="FF0000"/>
                </a:solidFill>
              </a:rPr>
              <a:t>aşırı koruyucu, baskıcı ve disiplinli ebeveyn tutumlarının çocuklarda problem çözme becerilerinin gelişmesini engellediğini, </a:t>
            </a:r>
            <a:r>
              <a:rPr lang="tr-TR" b="1" dirty="0" smtClean="0">
                <a:solidFill>
                  <a:srgbClr val="002060"/>
                </a:solidFill>
              </a:rPr>
              <a:t>demokratik ebeveyn tutumlarının ise çocuklarda problem çözme becerilerini geliştirdiğini</a:t>
            </a:r>
            <a:r>
              <a:rPr lang="tr-TR" dirty="0" smtClean="0"/>
              <a:t> </a:t>
            </a:r>
            <a:r>
              <a:rPr lang="tr-TR" dirty="0" smtClean="0"/>
              <a:t>göstermiştir.</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Çocuğun yaşı ilerledikçe ana-babalar her ne kadar arka plana çekilip çocuğun kendi sorununa kendi çözümlerini getirmesi gerektiğine karar verseler de, ona destek olmak gibi çok önemli bir rolleri olduğunu unutmamadırlar. Çocukların veya ergenlerin seçtiği çözümlerin doğal sonuçlarıyla karşılaşmalarına fırsat tanınması, olumluların yanında olumsuz sonuçları da görmeleri onları olgunlaştıracak, sorunlara çözüm üretme becerisine sahip, öz güvenli ve yılmaz bireyler olmalarına katkı sağlayacaktır.</a:t>
            </a:r>
          </a:p>
          <a:p>
            <a:endParaRPr lang="tr-TR" dirty="0" smtClean="0"/>
          </a:p>
        </p:txBody>
      </p:sp>
      <p:pic>
        <p:nvPicPr>
          <p:cNvPr id="7" name="Picture 2" descr="C:\Users\dell\Desktop\k_17082741_bireyselrehberlik.jpg"/>
          <p:cNvPicPr>
            <a:picLocks noChangeAspect="1" noChangeArrowheads="1"/>
          </p:cNvPicPr>
          <p:nvPr/>
        </p:nvPicPr>
        <p:blipFill>
          <a:blip r:embed="rId2"/>
          <a:srcRect/>
          <a:stretch>
            <a:fillRect/>
          </a:stretch>
        </p:blipFill>
        <p:spPr bwMode="auto">
          <a:xfrm>
            <a:off x="3286124" y="6500826"/>
            <a:ext cx="3114251" cy="23149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7294305"/>
          </a:xfrm>
          <a:prstGeom prst="rect">
            <a:avLst/>
          </a:prstGeom>
        </p:spPr>
        <p:txBody>
          <a:bodyPr wrap="square">
            <a:spAutoFit/>
          </a:bodyPr>
          <a:lstStyle/>
          <a:p>
            <a:r>
              <a:rPr lang="tr-TR" b="1" dirty="0" smtClean="0">
                <a:solidFill>
                  <a:srgbClr val="FF0000"/>
                </a:solidFill>
              </a:rPr>
              <a:t>ÖRNEK DURUM:  </a:t>
            </a:r>
            <a:r>
              <a:rPr lang="tr-TR" b="1" dirty="0" smtClean="0"/>
              <a:t>BAŞARISIZLIK</a:t>
            </a:r>
          </a:p>
          <a:p>
            <a:endParaRPr lang="tr-TR" b="1" dirty="0" smtClean="0"/>
          </a:p>
          <a:p>
            <a:r>
              <a:rPr lang="tr-TR" dirty="0" smtClean="0"/>
              <a:t>9 yaşındaki bir erkek çocuğunun sınav sonuçları kötüdür ve çocuk bu duruma çok üzülmekte ve özgüvenini kaybetmiş gözükmektedir.</a:t>
            </a:r>
            <a:r>
              <a:rPr lang="tr-TR" b="1" dirty="0" smtClean="0">
                <a:solidFill>
                  <a:srgbClr val="FF0000"/>
                </a:solidFill>
              </a:rPr>
              <a:t> </a:t>
            </a:r>
            <a:r>
              <a:rPr lang="tr-TR" dirty="0" smtClean="0"/>
              <a:t>Anne-babanın yaptığı konuşma sonucunda kendisini ağabeyinin yanında çok yetersiz gördüğü ortaya çıkar. </a:t>
            </a:r>
            <a:endParaRPr lang="tr-TR" dirty="0" smtClean="0"/>
          </a:p>
          <a:p>
            <a:endParaRPr lang="tr-TR" b="1" dirty="0" smtClean="0">
              <a:solidFill>
                <a:srgbClr val="FF0000"/>
              </a:solidFill>
            </a:endParaRPr>
          </a:p>
          <a:p>
            <a:pPr>
              <a:buFont typeface="Wingdings" pitchFamily="2" charset="2"/>
              <a:buChar char="Ø"/>
            </a:pPr>
            <a:r>
              <a:rPr lang="tr-TR" dirty="0" smtClean="0"/>
              <a:t>Anne-baba bu aşamada şu konularda yardımcı olabilir:</a:t>
            </a:r>
          </a:p>
          <a:p>
            <a:endParaRPr lang="tr-TR" dirty="0" smtClean="0"/>
          </a:p>
          <a:p>
            <a:r>
              <a:rPr lang="tr-TR" dirty="0" smtClean="0"/>
              <a:t>-“En iyi” ve “en kötü” anlarının listesini yapmak </a:t>
            </a:r>
          </a:p>
          <a:p>
            <a:endParaRPr lang="tr-TR" dirty="0" smtClean="0"/>
          </a:p>
          <a:p>
            <a:r>
              <a:rPr lang="tr-TR" dirty="0" smtClean="0"/>
              <a:t> -Başarı konusunda ilk kez kendine güvenini kaybetmeye başladığı anı not etmek. </a:t>
            </a:r>
          </a:p>
          <a:p>
            <a:endParaRPr lang="tr-TR" dirty="0" smtClean="0"/>
          </a:p>
          <a:p>
            <a:r>
              <a:rPr lang="tr-TR" dirty="0" smtClean="0"/>
              <a:t>-Bunun belli bir olaya bağlı olup olmadığının gözden geçirilmesi (Örneğin, ağabeyinin ortaokula başlaması, annesinin iş değiştirmesi, okulda futbol takımına seçilmemesi vb.) </a:t>
            </a:r>
          </a:p>
          <a:p>
            <a:endParaRPr lang="tr-TR" dirty="0" smtClean="0"/>
          </a:p>
          <a:p>
            <a:r>
              <a:rPr lang="tr-TR" dirty="0" smtClean="0"/>
              <a:t>-Başarılı ve başarısız olduğu dersleri not alıp, başarıların nasıl elde edildiğini ve başarısızlıkların nasıl başarıya dönüştürebileceğini belirlemek, </a:t>
            </a:r>
          </a:p>
          <a:p>
            <a:endParaRPr lang="tr-TR" b="1" dirty="0" smtClean="0">
              <a:solidFill>
                <a:srgbClr val="FF0000"/>
              </a:solidFill>
            </a:endParaRP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8679299"/>
          </a:xfrm>
          <a:prstGeom prst="rect">
            <a:avLst/>
          </a:prstGeom>
        </p:spPr>
        <p:txBody>
          <a:bodyPr wrap="square">
            <a:spAutoFit/>
          </a:bodyPr>
          <a:lstStyle/>
          <a:p>
            <a:r>
              <a:rPr lang="tr-TR" dirty="0" smtClean="0"/>
              <a:t>-</a:t>
            </a:r>
            <a:r>
              <a:rPr lang="tr-TR" dirty="0" smtClean="0"/>
              <a:t>Farklı öğretmenlere karşı çocuğun performansına ve duygularına göz atmak </a:t>
            </a:r>
          </a:p>
          <a:p>
            <a:endParaRPr lang="tr-TR" dirty="0" smtClean="0"/>
          </a:p>
          <a:p>
            <a:r>
              <a:rPr lang="tr-TR" dirty="0" smtClean="0"/>
              <a:t>-Harekete </a:t>
            </a:r>
            <a:r>
              <a:rPr lang="tr-TR" dirty="0" smtClean="0"/>
              <a:t>geçmek</a:t>
            </a:r>
          </a:p>
          <a:p>
            <a:endParaRPr lang="tr-TR" dirty="0" smtClean="0"/>
          </a:p>
          <a:p>
            <a:r>
              <a:rPr lang="tr-TR" b="1" dirty="0" smtClean="0"/>
              <a:t>Uzun süreli hedef:</a:t>
            </a:r>
            <a:r>
              <a:rPr lang="tr-TR" dirty="0" smtClean="0"/>
              <a:t> İlk sınavlara kadar notlarını %5 oranında yükseltmek.</a:t>
            </a:r>
          </a:p>
          <a:p>
            <a:endParaRPr lang="tr-TR" dirty="0" smtClean="0"/>
          </a:p>
          <a:p>
            <a:r>
              <a:rPr lang="tr-TR" b="1" dirty="0" smtClean="0"/>
              <a:t>Kısa süreli hedefler: </a:t>
            </a:r>
          </a:p>
          <a:p>
            <a:endParaRPr lang="tr-TR" b="1" dirty="0" smtClean="0"/>
          </a:p>
          <a:p>
            <a:r>
              <a:rPr lang="tr-TR" b="1" dirty="0" smtClean="0"/>
              <a:t>-</a:t>
            </a:r>
            <a:r>
              <a:rPr lang="tr-TR" dirty="0" smtClean="0"/>
              <a:t>Ağabeyiyle yarın konuşup matematik konusunda ondan yardım istemek </a:t>
            </a:r>
          </a:p>
          <a:p>
            <a:r>
              <a:rPr lang="tr-TR" dirty="0" smtClean="0"/>
              <a:t>-Hafta sonunda yeni bir ev ödev çizelgesi yapmak: 6 tane başarısını liste halinde hazırlayıp, yatak odası için bir poster hazırlamak ve daha sonra yeni başarılarını, eskilerinin altına eklemek </a:t>
            </a:r>
          </a:p>
          <a:p>
            <a:r>
              <a:rPr lang="tr-TR" dirty="0" smtClean="0"/>
              <a:t>-Annenin ya da babanın çocuğun öğretmeni ile </a:t>
            </a:r>
            <a:r>
              <a:rPr lang="tr-TR" dirty="0" smtClean="0"/>
              <a:t>görüşmesi</a:t>
            </a:r>
          </a:p>
          <a:p>
            <a:pPr>
              <a:buFontTx/>
              <a:buChar char="-"/>
            </a:pPr>
            <a:r>
              <a:rPr lang="tr-TR" dirty="0" smtClean="0"/>
              <a:t>Her cumartesi kahvaltıdan sonra yaptığı ilerleme hakkında konuşup postere yeni başarılarının eklenmesi </a:t>
            </a:r>
          </a:p>
          <a:p>
            <a:pPr>
              <a:buFontTx/>
              <a:buChar char="-"/>
            </a:pPr>
            <a:r>
              <a:rPr lang="tr-TR" dirty="0" smtClean="0"/>
              <a:t> 4 hafta içinde anne babanın öğretmenle tekrar görüşmesi </a:t>
            </a:r>
          </a:p>
          <a:p>
            <a:pPr>
              <a:buFontTx/>
              <a:buChar char="-"/>
            </a:pPr>
            <a:r>
              <a:rPr lang="tr-TR" dirty="0" smtClean="0"/>
              <a:t> </a:t>
            </a:r>
            <a:r>
              <a:rPr lang="tr-TR" dirty="0" smtClean="0"/>
              <a:t>Ödüllendirme: </a:t>
            </a:r>
            <a:r>
              <a:rPr lang="tr-TR" dirty="0" smtClean="0"/>
              <a:t>Ailece (ağabeyin de katılacağı) sevilen bir etkinliğe katılmak ya da bir futbol maçına gitmek.</a:t>
            </a:r>
          </a:p>
          <a:p>
            <a:endParaRPr lang="tr-TR" dirty="0" smtClean="0"/>
          </a:p>
          <a:p>
            <a:endParaRPr lang="tr-TR" dirty="0" smtClean="0"/>
          </a:p>
          <a:p>
            <a:endParaRPr lang="tr-TR" dirty="0" smtClean="0"/>
          </a:p>
          <a:p>
            <a:endParaRPr lang="tr-TR" dirty="0" smtClean="0"/>
          </a:p>
          <a:p>
            <a:endParaRPr lang="tr-TR" b="1" dirty="0" smtClean="0">
              <a:solidFill>
                <a:srgbClr val="FF0000"/>
              </a:solidFill>
            </a:endParaRP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275</TotalTime>
  <Words>751</Words>
  <PresentationFormat>Ekran Gösterisi (4:3)</PresentationFormat>
  <Paragraphs>110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Kalabalık</vt:lpstr>
      <vt:lpstr>‘’OLUMLU DAVRANIŞ GELİŞTİRME’’  PROBLEM ÇÖZME BECERİLERİ  VELİ BİLGİLENDİRME KİTAPÇIĞI </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dell</cp:lastModifiedBy>
  <cp:revision>36</cp:revision>
  <dcterms:created xsi:type="dcterms:W3CDTF">2021-10-06T09:42:30Z</dcterms:created>
  <dcterms:modified xsi:type="dcterms:W3CDTF">2021-10-11T22:26:36Z</dcterms:modified>
</cp:coreProperties>
</file>