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91" r:id="rId4"/>
    <p:sldId id="292" r:id="rId5"/>
    <p:sldId id="293" r:id="rId6"/>
    <p:sldId id="261" r:id="rId7"/>
    <p:sldId id="278" r:id="rId8"/>
    <p:sldId id="279" r:id="rId9"/>
    <p:sldId id="294" r:id="rId10"/>
    <p:sldId id="295" r:id="rId11"/>
    <p:sldId id="280" r:id="rId12"/>
    <p:sldId id="296" r:id="rId13"/>
    <p:sldId id="297" r:id="rId14"/>
    <p:sldId id="263" r:id="rId15"/>
    <p:sldId id="282" r:id="rId16"/>
    <p:sldId id="283" r:id="rId17"/>
    <p:sldId id="285" r:id="rId18"/>
    <p:sldId id="286" r:id="rId19"/>
    <p:sldId id="287" r:id="rId20"/>
    <p:sldId id="289" r:id="rId21"/>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1685" y="43"/>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13.10.2021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13.10.2021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extLst/>
          </a:lstStyle>
          <a:p>
            <a:fld id="{D9F75050-0E15-4C5B-92B0-66D068882F1F}" type="datetimeFigureOut">
              <a:rPr lang="tr-TR" smtClean="0"/>
              <a:pPr/>
              <a:t>13.10.2021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13.10.2021</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13.10.2021</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42" y="4286248"/>
            <a:ext cx="5829300" cy="2517250"/>
          </a:xfrm>
        </p:spPr>
        <p:txBody>
          <a:bodyPr>
            <a:normAutofit fontScale="90000"/>
          </a:bodyPr>
          <a:lstStyle/>
          <a:p>
            <a:pPr algn="ctr"/>
            <a:r>
              <a:rPr lang="tr-TR" sz="3100" b="1" dirty="0" smtClean="0">
                <a:solidFill>
                  <a:srgbClr val="FF0000"/>
                </a:solidFill>
                <a:latin typeface="Calibri" pitchFamily="34" charset="0"/>
                <a:cs typeface="Calibri" pitchFamily="34" charset="0"/>
              </a:rPr>
              <a:t>‘’OLUMLU DAVRANIŞ GELİŞTİRME’’</a:t>
            </a:r>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
            </a:r>
            <a:br>
              <a:rPr lang="tr-TR" sz="2800" b="1" dirty="0" smtClean="0">
                <a:solidFill>
                  <a:srgbClr val="FF0000"/>
                </a:solidFill>
              </a:rPr>
            </a:br>
            <a:r>
              <a:rPr lang="tr-TR" sz="2600" b="1" dirty="0" smtClean="0">
                <a:solidFill>
                  <a:srgbClr val="002060"/>
                </a:solidFill>
              </a:rPr>
              <a:t>OKUL BAŞARISINDA AİLENİN ROLÜ-</a:t>
            </a:r>
            <a:r>
              <a:rPr lang="tr-TR" sz="2600" dirty="0" smtClean="0">
                <a:solidFill>
                  <a:srgbClr val="002060"/>
                </a:solidFill>
              </a:rPr>
              <a:t>MOTİVASYON-HEDEF BELİRLEME-VERİMLİ DERS ÇALIŞMA TEKNİKLERİ</a:t>
            </a:r>
            <a:r>
              <a:rPr lang="tr-TR" sz="2600" b="1" dirty="0" smtClean="0">
                <a:solidFill>
                  <a:srgbClr val="002060"/>
                </a:solidFill>
              </a:rPr>
              <a:t/>
            </a:r>
            <a:br>
              <a:rPr lang="tr-TR" sz="2600" b="1" dirty="0" smtClean="0">
                <a:solidFill>
                  <a:srgbClr val="002060"/>
                </a:solidFill>
              </a:rPr>
            </a:br>
            <a:r>
              <a:rPr lang="tr-TR" sz="2600" b="1" dirty="0" smtClean="0">
                <a:solidFill>
                  <a:srgbClr val="002060"/>
                </a:solidFill>
              </a:rPr>
              <a:t/>
            </a:r>
            <a:br>
              <a:rPr lang="tr-TR" sz="2600" b="1" dirty="0" smtClean="0">
                <a:solidFill>
                  <a:srgbClr val="002060"/>
                </a:solidFill>
              </a:rPr>
            </a:br>
            <a:r>
              <a:rPr lang="tr-TR" sz="2600" dirty="0" smtClean="0">
                <a:solidFill>
                  <a:schemeClr val="tx1"/>
                </a:solidFill>
              </a:rPr>
              <a:t>VELİ</a:t>
            </a:r>
            <a:r>
              <a:rPr lang="tr-TR" sz="2600" b="1" dirty="0" smtClean="0">
                <a:solidFill>
                  <a:schemeClr val="tx1"/>
                </a:solidFill>
              </a:rPr>
              <a:t> BİLGİLENDİRME KİTAPÇIĞI</a:t>
            </a:r>
            <a:br>
              <a:rPr lang="tr-TR" sz="2600" b="1" dirty="0" smtClean="0">
                <a:solidFill>
                  <a:schemeClr val="tx1"/>
                </a:solidFill>
              </a:rPr>
            </a:br>
            <a:r>
              <a:rPr lang="tr-TR" sz="2600" b="1" dirty="0" smtClean="0">
                <a:solidFill>
                  <a:schemeClr val="tx1"/>
                </a:solidFill>
              </a:rPr>
              <a:t>(ORTAOKUL-LİSE)</a:t>
            </a:r>
            <a:endParaRPr lang="tr-TR" sz="2600" b="1" dirty="0">
              <a:solidFill>
                <a:schemeClr val="tx1"/>
              </a:solidFill>
            </a:endParaRPr>
          </a:p>
        </p:txBody>
      </p:sp>
      <p:pic>
        <p:nvPicPr>
          <p:cNvPr id="4" name="Picture 2" descr="C:\Users\dell\Desktop\basvurular_7_10_eylul_tarihleri_arasinda_yapilacak_h61703_ca7a8.png"/>
          <p:cNvPicPr>
            <a:picLocks noChangeAspect="1" noChangeArrowheads="1"/>
          </p:cNvPicPr>
          <p:nvPr/>
        </p:nvPicPr>
        <p:blipFill>
          <a:blip r:embed="rId2"/>
          <a:srcRect/>
          <a:stretch>
            <a:fillRect/>
          </a:stretch>
        </p:blipFill>
        <p:spPr bwMode="auto">
          <a:xfrm>
            <a:off x="162062" y="1357290"/>
            <a:ext cx="3767845" cy="2428892"/>
          </a:xfrm>
          <a:prstGeom prst="rect">
            <a:avLst/>
          </a:prstGeom>
          <a:noFill/>
        </p:spPr>
      </p:pic>
      <p:pic>
        <p:nvPicPr>
          <p:cNvPr id="5" name="Picture 2" descr="C:\Users\dell\Desktop\IMG-20201027-WA0011.jpg"/>
          <p:cNvPicPr>
            <a:picLocks noChangeAspect="1" noChangeArrowheads="1"/>
          </p:cNvPicPr>
          <p:nvPr/>
        </p:nvPicPr>
        <p:blipFill>
          <a:blip r:embed="rId3" cstate="print"/>
          <a:srcRect/>
          <a:stretch>
            <a:fillRect/>
          </a:stretch>
        </p:blipFill>
        <p:spPr bwMode="auto">
          <a:xfrm>
            <a:off x="3000372" y="1571604"/>
            <a:ext cx="3505159" cy="19716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MOTİVASYON</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9" name="8 Dikdörtgen"/>
          <p:cNvSpPr/>
          <p:nvPr/>
        </p:nvSpPr>
        <p:spPr>
          <a:xfrm>
            <a:off x="428604" y="1000100"/>
            <a:ext cx="6000792" cy="4524315"/>
          </a:xfrm>
          <a:prstGeom prst="rect">
            <a:avLst/>
          </a:prstGeom>
        </p:spPr>
        <p:txBody>
          <a:bodyPr wrap="square">
            <a:spAutoFit/>
          </a:bodyPr>
          <a:lstStyle/>
          <a:p>
            <a:r>
              <a:rPr lang="tr-TR" b="1" dirty="0" smtClean="0">
                <a:solidFill>
                  <a:srgbClr val="FF0000"/>
                </a:solidFill>
              </a:rPr>
              <a:t>ÇOCUĞUNUZUN MOTİVASYONUNA NASIL KATKIDA BULUNABİLİRSİNİZ?</a:t>
            </a:r>
            <a:endParaRPr lang="tr-TR" dirty="0" smtClean="0"/>
          </a:p>
          <a:p>
            <a:pPr>
              <a:buFont typeface="Wingdings" pitchFamily="2" charset="2"/>
              <a:buChar char="Ø"/>
            </a:pPr>
            <a:endParaRPr lang="tr-TR" dirty="0" smtClean="0"/>
          </a:p>
          <a:p>
            <a:pPr>
              <a:buFont typeface="Wingdings" pitchFamily="2" charset="2"/>
              <a:buChar char="Ø"/>
            </a:pPr>
            <a:r>
              <a:rPr lang="tr-TR" dirty="0" smtClean="0"/>
              <a:t> Çocuğunuzu kardeşleriyle ya da başkalarıyla kıyaslamayın.</a:t>
            </a:r>
          </a:p>
          <a:p>
            <a:pPr>
              <a:buFont typeface="Wingdings" pitchFamily="2" charset="2"/>
              <a:buChar char="Ø"/>
            </a:pPr>
            <a:endParaRPr lang="tr-TR" dirty="0" smtClean="0"/>
          </a:p>
          <a:p>
            <a:pPr>
              <a:buFont typeface="Wingdings" pitchFamily="2" charset="2"/>
              <a:buChar char="Ø"/>
            </a:pPr>
            <a:r>
              <a:rPr lang="tr-TR" dirty="0" smtClean="0"/>
              <a:t> Aile ve evle ilgili konularda ve sorunlarda çocuğunuzun düşünce ve önerilerini alıp onunla konuşun. </a:t>
            </a:r>
          </a:p>
          <a:p>
            <a:pPr>
              <a:buFont typeface="Wingdings" pitchFamily="2" charset="2"/>
              <a:buChar char="Ø"/>
            </a:pPr>
            <a:endParaRPr lang="tr-TR" dirty="0" smtClean="0"/>
          </a:p>
          <a:p>
            <a:pPr>
              <a:buFont typeface="Wingdings" pitchFamily="2" charset="2"/>
              <a:buChar char="Ø"/>
            </a:pPr>
            <a:r>
              <a:rPr lang="tr-TR" dirty="0" smtClean="0"/>
              <a:t> Öğüt vermek yerine çocuğunuza örnek davranışlarınızla iyi bir model olun.</a:t>
            </a:r>
          </a:p>
          <a:p>
            <a:pPr>
              <a:buFont typeface="Wingdings" pitchFamily="2" charset="2"/>
              <a:buChar char="Ø"/>
            </a:pPr>
            <a:endParaRPr lang="tr-TR" dirty="0" smtClean="0"/>
          </a:p>
          <a:p>
            <a:pPr>
              <a:buFont typeface="Wingdings" pitchFamily="2" charset="2"/>
              <a:buChar char="Ø"/>
            </a:pPr>
            <a:r>
              <a:rPr lang="tr-TR" dirty="0" smtClean="0"/>
              <a:t> Çocuğunuzu başarısız olması halinde tehdit etmeyin, korkutmayın.</a:t>
            </a:r>
          </a:p>
          <a:p>
            <a:endParaRPr lang="tr-TR" dirty="0"/>
          </a:p>
        </p:txBody>
      </p:sp>
      <p:pic>
        <p:nvPicPr>
          <p:cNvPr id="5" name="Picture 2" descr="D:\Users\Hp\Desktop\motivasyonun-calisma-hayatindaki-yeri-ve-onem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7364" y="5715008"/>
            <a:ext cx="2970667" cy="1857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602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HEDEF BELİRLEME</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2" name="Dikdörtgen 1"/>
          <p:cNvSpPr/>
          <p:nvPr/>
        </p:nvSpPr>
        <p:spPr>
          <a:xfrm>
            <a:off x="2428868" y="1357290"/>
            <a:ext cx="4114800" cy="923330"/>
          </a:xfrm>
          <a:prstGeom prst="rect">
            <a:avLst/>
          </a:prstGeom>
          <a:solidFill>
            <a:srgbClr val="FFFF00"/>
          </a:solidFill>
          <a:ln>
            <a:solidFill>
              <a:schemeClr val="tx1"/>
            </a:solidFill>
          </a:ln>
        </p:spPr>
        <p:txBody>
          <a:bodyPr wrap="square">
            <a:spAutoFit/>
          </a:bodyPr>
          <a:lstStyle/>
          <a:p>
            <a:r>
              <a:rPr lang="tr-TR" dirty="0"/>
              <a:t>Başarıya giden yolda en başta yapılması gereken şey </a:t>
            </a:r>
            <a:r>
              <a:rPr lang="tr-TR" b="1" i="1" dirty="0" smtClean="0">
                <a:solidFill>
                  <a:srgbClr val="FF0000"/>
                </a:solidFill>
              </a:rPr>
              <a:t>HEDEF </a:t>
            </a:r>
            <a:r>
              <a:rPr lang="tr-TR" b="1" i="1" dirty="0">
                <a:solidFill>
                  <a:srgbClr val="FF0000"/>
                </a:solidFill>
              </a:rPr>
              <a:t>BELİRLEMEK</a:t>
            </a:r>
            <a:r>
              <a:rPr lang="tr-TR" dirty="0"/>
              <a:t>tir</a:t>
            </a:r>
            <a:r>
              <a:rPr lang="tr-TR" dirty="0" smtClean="0"/>
              <a:t>.</a:t>
            </a: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356" y="1214414"/>
            <a:ext cx="1475028" cy="1355099"/>
          </a:xfrm>
          <a:prstGeom prst="rect">
            <a:avLst/>
          </a:prstGeom>
        </p:spPr>
      </p:pic>
      <p:sp>
        <p:nvSpPr>
          <p:cNvPr id="10" name="9 Dikdörtgen"/>
          <p:cNvSpPr/>
          <p:nvPr/>
        </p:nvSpPr>
        <p:spPr>
          <a:xfrm>
            <a:off x="285728" y="2786050"/>
            <a:ext cx="6286544" cy="5632311"/>
          </a:xfrm>
          <a:prstGeom prst="rect">
            <a:avLst/>
          </a:prstGeom>
        </p:spPr>
        <p:txBody>
          <a:bodyPr wrap="square">
            <a:spAutoFit/>
          </a:bodyPr>
          <a:lstStyle/>
          <a:p>
            <a:pPr marL="285750" indent="-285750">
              <a:buFont typeface="Wingdings" pitchFamily="2" charset="2"/>
              <a:buChar char="Ø"/>
            </a:pPr>
            <a:r>
              <a:rPr lang="tr-TR" dirty="0" smtClean="0"/>
              <a:t>Çocuğunuz öncelikle tam olarak neyi istediğini, yaşamda nereye varmak istediğini bilirse;</a:t>
            </a:r>
          </a:p>
          <a:p>
            <a:r>
              <a:rPr lang="tr-TR" dirty="0" smtClean="0"/>
              <a:t>     çabalarını nereye yoğunlaştırması gerektiğini </a:t>
            </a:r>
          </a:p>
          <a:p>
            <a:r>
              <a:rPr lang="tr-TR" dirty="0" smtClean="0"/>
              <a:t>     de bilir.</a:t>
            </a:r>
          </a:p>
          <a:p>
            <a:endParaRPr lang="tr-TR" dirty="0" smtClean="0"/>
          </a:p>
          <a:p>
            <a:pPr marL="285750" indent="-285750">
              <a:buFont typeface="Wingdings" pitchFamily="2" charset="2"/>
              <a:buChar char="Ø"/>
            </a:pPr>
            <a:r>
              <a:rPr lang="tr-TR" dirty="0" smtClean="0"/>
              <a:t>Hedefini açıkça belirlemiş biri, planlı ve </a:t>
            </a:r>
          </a:p>
          <a:p>
            <a:r>
              <a:rPr lang="tr-TR" dirty="0" smtClean="0"/>
              <a:t>     programlı davranmaya özen gösterir.</a:t>
            </a:r>
          </a:p>
          <a:p>
            <a:endParaRPr lang="tr-TR" dirty="0" smtClean="0"/>
          </a:p>
          <a:p>
            <a:pPr marL="285750" indent="-285750">
              <a:buFont typeface="Wingdings" pitchFamily="2" charset="2"/>
              <a:buChar char="Ø"/>
            </a:pPr>
            <a:r>
              <a:rPr lang="tr-TR" dirty="0" smtClean="0"/>
              <a:t>Hedef, insanı harekete geçiren yakıt gibidir. </a:t>
            </a:r>
          </a:p>
          <a:p>
            <a:r>
              <a:rPr lang="tr-TR" dirty="0" smtClean="0"/>
              <a:t>     İnsanı cesaretlendirir, ona yol gösterir,</a:t>
            </a:r>
          </a:p>
          <a:p>
            <a:r>
              <a:rPr lang="tr-TR" dirty="0" smtClean="0"/>
              <a:t>     planını takip etmek için onu motive eder.</a:t>
            </a:r>
          </a:p>
          <a:p>
            <a:pPr>
              <a:buFont typeface="Wingdings" pitchFamily="2" charset="2"/>
              <a:buChar char="Ø"/>
            </a:pPr>
            <a:endParaRPr lang="tr-TR" dirty="0" smtClean="0"/>
          </a:p>
          <a:p>
            <a:pPr>
              <a:buFont typeface="Wingdings" pitchFamily="2" charset="2"/>
              <a:buChar char="Ø"/>
            </a:pPr>
            <a:r>
              <a:rPr lang="tr-TR" dirty="0" smtClean="0"/>
              <a:t> Çocuğunuzun; ilgi, yetenek ve değerlerine uygun, açık ve net bir hedefi olmalı, çalışmalarını hedefini gerçekleştirmek üzerine planlamalıdır. Bu anlamda öncelikle çocuğunuzun kendisini tanımasına yardımcı olmanız gerekmektedir. Bununla birlikte sizlerin de çocuğunuzu tanımanız, çocuğunuzun ilgi, yetenek ve değerlerinin farkında olmanız gerekmektedir. </a:t>
            </a:r>
          </a:p>
          <a:p>
            <a:endParaRPr lang="tr-TR" dirty="0" smtClean="0"/>
          </a:p>
        </p:txBody>
      </p:sp>
    </p:spTree>
    <p:extLst>
      <p:ext uri="{BB962C8B-B14F-4D97-AF65-F5344CB8AC3E}">
        <p14:creationId xmlns:p14="http://schemas.microsoft.com/office/powerpoint/2010/main" val="142360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HEDEF BELİRLEME</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10" name="9 Dikdörtgen"/>
          <p:cNvSpPr/>
          <p:nvPr/>
        </p:nvSpPr>
        <p:spPr>
          <a:xfrm>
            <a:off x="285728" y="1071538"/>
            <a:ext cx="6286544" cy="3139321"/>
          </a:xfrm>
          <a:prstGeom prst="rect">
            <a:avLst/>
          </a:prstGeom>
        </p:spPr>
        <p:txBody>
          <a:bodyPr wrap="square">
            <a:spAutoFit/>
          </a:bodyPr>
          <a:lstStyle/>
          <a:p>
            <a:pPr marL="285750" indent="-285750">
              <a:buFont typeface="Wingdings" pitchFamily="2" charset="2"/>
              <a:buChar char="Ø"/>
            </a:pPr>
            <a:r>
              <a:rPr lang="tr-TR" dirty="0" smtClean="0"/>
              <a:t>Hedefi çocuğunuzun yerine siz belirlemeyin. Yapamayacakları ve hiç ilgilenmedikleri konularda onları zorlamayın. Örneğin; matematik ve fen derslerinde başarılı olamayan bir çocuğun mühendis veya doktor olması konusunda zorlanmaması gerektiği gibi.</a:t>
            </a:r>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Hedefi için çaba harcamasına ve uygun alanı keşfetmesine fırsat tanıyın.</a:t>
            </a:r>
          </a:p>
          <a:p>
            <a:endParaRPr lang="tr-TR" dirty="0" smtClean="0"/>
          </a:p>
          <a:p>
            <a:endParaRPr lang="tr-TR" dirty="0" smtClean="0"/>
          </a:p>
        </p:txBody>
      </p:sp>
      <p:pic>
        <p:nvPicPr>
          <p:cNvPr id="1026" name="Picture 2" descr="C:\Users\dell\Desktop\k_tfvhbn854188b22fa6403f85e5a9f3f8bef042.png"/>
          <p:cNvPicPr>
            <a:picLocks noChangeAspect="1" noChangeArrowheads="1"/>
          </p:cNvPicPr>
          <p:nvPr/>
        </p:nvPicPr>
        <p:blipFill>
          <a:blip r:embed="rId2"/>
          <a:srcRect/>
          <a:stretch>
            <a:fillRect/>
          </a:stretch>
        </p:blipFill>
        <p:spPr bwMode="auto">
          <a:xfrm>
            <a:off x="1857364" y="3929058"/>
            <a:ext cx="3666776" cy="3128982"/>
          </a:xfrm>
          <a:prstGeom prst="rect">
            <a:avLst/>
          </a:prstGeom>
          <a:noFill/>
        </p:spPr>
      </p:pic>
    </p:spTree>
    <p:extLst>
      <p:ext uri="{BB962C8B-B14F-4D97-AF65-F5344CB8AC3E}">
        <p14:creationId xmlns:p14="http://schemas.microsoft.com/office/powerpoint/2010/main" val="1423602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VERİMLİ DERS ÇALIŞMA TEKNİKLERİ</a:t>
            </a:r>
            <a:endParaRPr lang="tr-TR" sz="24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8" name="7 Dikdörtgen"/>
          <p:cNvSpPr/>
          <p:nvPr/>
        </p:nvSpPr>
        <p:spPr>
          <a:xfrm>
            <a:off x="285728" y="1142976"/>
            <a:ext cx="6357982" cy="3693319"/>
          </a:xfrm>
          <a:prstGeom prst="rect">
            <a:avLst/>
          </a:prstGeom>
          <a:ln>
            <a:noFill/>
          </a:ln>
        </p:spPr>
        <p:txBody>
          <a:bodyPr wrap="square">
            <a:spAutoFit/>
          </a:bodyPr>
          <a:lstStyle/>
          <a:p>
            <a:r>
              <a:rPr lang="tr-TR" dirty="0" smtClean="0"/>
              <a:t>Hedef belirlendikten sonra, çocuğunuzun hedefine ulaşması için  </a:t>
            </a:r>
            <a:r>
              <a:rPr lang="tr-TR" b="1" dirty="0" smtClean="0">
                <a:solidFill>
                  <a:srgbClr val="FF0000"/>
                </a:solidFill>
              </a:rPr>
              <a:t>PLANLI, VERİMLİ VE ETKİLİ DERS ÇALIŞMA</a:t>
            </a:r>
            <a:r>
              <a:rPr lang="tr-TR" dirty="0" smtClean="0"/>
              <a:t> sisteminin olması gerekir. Bununla birlikte; </a:t>
            </a:r>
          </a:p>
          <a:p>
            <a:endParaRPr lang="tr-TR" dirty="0" smtClean="0"/>
          </a:p>
          <a:p>
            <a:pPr>
              <a:buFont typeface="Wingdings" pitchFamily="2" charset="2"/>
              <a:buChar char="Ø"/>
            </a:pPr>
            <a:r>
              <a:rPr lang="tr-TR" dirty="0" smtClean="0"/>
              <a:t> Çocuğunuzun evde ders çalışmasını kontrol edin. Ancak sürekli şekilde “ders çalış” ikazı olumsuz etki yapmaktadır.</a:t>
            </a:r>
          </a:p>
          <a:p>
            <a:pPr>
              <a:buFont typeface="Wingdings" pitchFamily="2" charset="2"/>
              <a:buChar char="Ø"/>
            </a:pPr>
            <a:endParaRPr lang="tr-TR" dirty="0" smtClean="0"/>
          </a:p>
          <a:p>
            <a:pPr>
              <a:buFont typeface="Wingdings" pitchFamily="2" charset="2"/>
              <a:buChar char="Ø"/>
            </a:pPr>
            <a:r>
              <a:rPr lang="tr-TR" dirty="0" smtClean="0"/>
              <a:t> Televizyon, bilgisayar gibi etkinliklerin kullanımına sınırlama getirin.</a:t>
            </a:r>
          </a:p>
          <a:p>
            <a:pPr>
              <a:buFont typeface="Wingdings" pitchFamily="2" charset="2"/>
              <a:buChar char="Ø"/>
            </a:pPr>
            <a:endParaRPr lang="tr-TR" dirty="0" smtClean="0"/>
          </a:p>
          <a:p>
            <a:pPr>
              <a:buFont typeface="Wingdings" pitchFamily="2" charset="2"/>
              <a:buChar char="Ø"/>
            </a:pPr>
            <a:r>
              <a:rPr lang="tr-TR" dirty="0" smtClean="0"/>
              <a:t> Ders çalışırken çocuğunuzu ev işi, çarşı, pazar işi için kaldırmayın.</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0240" y="5072066"/>
            <a:ext cx="3905277" cy="29289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VERİMLİ DERS ÇALIŞMA TEKNİKLERİ</a:t>
            </a:r>
            <a:endParaRPr lang="tr-TR" sz="24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5" name="4 Dikdörtgen"/>
          <p:cNvSpPr/>
          <p:nvPr/>
        </p:nvSpPr>
        <p:spPr>
          <a:xfrm>
            <a:off x="214290" y="1071538"/>
            <a:ext cx="3429024" cy="3693319"/>
          </a:xfrm>
          <a:prstGeom prst="rect">
            <a:avLst/>
          </a:prstGeom>
        </p:spPr>
        <p:txBody>
          <a:bodyPr wrap="square">
            <a:spAutoFit/>
          </a:bodyPr>
          <a:lstStyle/>
          <a:p>
            <a:r>
              <a:rPr lang="tr-TR" b="1" dirty="0" smtClean="0">
                <a:solidFill>
                  <a:srgbClr val="FF0000"/>
                </a:solidFill>
              </a:rPr>
              <a:t>Ders Çalışma Programı</a:t>
            </a:r>
          </a:p>
          <a:p>
            <a:endParaRPr lang="tr-TR" b="1" dirty="0" smtClean="0">
              <a:solidFill>
                <a:srgbClr val="FF0000"/>
              </a:solidFill>
            </a:endParaRPr>
          </a:p>
          <a:p>
            <a:r>
              <a:rPr lang="tr-TR" b="1" dirty="0" smtClean="0">
                <a:solidFill>
                  <a:srgbClr val="FF0000"/>
                </a:solidFill>
              </a:rPr>
              <a:t> </a:t>
            </a:r>
            <a:r>
              <a:rPr lang="tr-TR" dirty="0" smtClean="0"/>
              <a:t>Çocuğun zamanınızı en iyi şekilde değerlendirmesi ve hedefine ulaşabilmesi için günlük, haftalık ve dönemlik planlar yapması çok önemlidir. Çocuğunuzu bir gün önceden, bir hafta önceden ve aylar öncesinden bitirmeyi hedeflediği konular için planlar yapması için teşvik edin.</a:t>
            </a:r>
            <a:endParaRPr lang="tr-TR" dirty="0"/>
          </a:p>
        </p:txBody>
      </p:sp>
      <p:sp>
        <p:nvSpPr>
          <p:cNvPr id="8" name="7 Dikdörtgen"/>
          <p:cNvSpPr/>
          <p:nvPr/>
        </p:nvSpPr>
        <p:spPr>
          <a:xfrm>
            <a:off x="285728" y="4857752"/>
            <a:ext cx="6357982" cy="2862322"/>
          </a:xfrm>
          <a:prstGeom prst="rect">
            <a:avLst/>
          </a:prstGeom>
          <a:ln>
            <a:noFill/>
          </a:ln>
        </p:spPr>
        <p:txBody>
          <a:bodyPr wrap="square">
            <a:spAutoFit/>
          </a:bodyPr>
          <a:lstStyle/>
          <a:p>
            <a:r>
              <a:rPr lang="tr-TR" dirty="0" smtClean="0"/>
              <a:t>Konuların hangi tarihe kadar bitmesi gerektiği önceden belirlenmeli. Son ana yığılmış olan konular çocuğu yalnızca strese sokar ve verimini büyük oranda düşürür.</a:t>
            </a:r>
          </a:p>
          <a:p>
            <a:endParaRPr lang="tr-TR" dirty="0" smtClean="0"/>
          </a:p>
          <a:p>
            <a:r>
              <a:rPr lang="tr-TR" dirty="0" smtClean="0"/>
              <a:t>Saatlerce ders çalışmak yapılan en büyük yanlışlardan biridir. Bir süre sonra çocuğun verimi tümüyle düşmüş olacağı için zamanı da boşa gidecektir. Programın oluştururken 30-40 dakikada bir çok uzun olmayacak şekilde molalar vermesi gerektiğini unutmayın.</a:t>
            </a:r>
            <a:endParaRPr lang="tr-TR" dirty="0"/>
          </a:p>
        </p:txBody>
      </p:sp>
      <p:pic>
        <p:nvPicPr>
          <p:cNvPr id="6" name="Picture 2" descr="D:\Users\Hp\Desktop\plan-png-8-png-image-plan-png-1000_10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7538" y="1285852"/>
            <a:ext cx="3143272" cy="3143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VERİMLİ DERS ÇALIŞMA TEKNİKLERİ</a:t>
            </a:r>
            <a:endParaRPr lang="tr-TR" sz="24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5" name="4 Dikdörtgen"/>
          <p:cNvSpPr/>
          <p:nvPr/>
        </p:nvSpPr>
        <p:spPr>
          <a:xfrm>
            <a:off x="214290" y="1071538"/>
            <a:ext cx="3143272" cy="3970318"/>
          </a:xfrm>
          <a:prstGeom prst="rect">
            <a:avLst/>
          </a:prstGeom>
        </p:spPr>
        <p:txBody>
          <a:bodyPr wrap="square">
            <a:spAutoFit/>
          </a:bodyPr>
          <a:lstStyle/>
          <a:p>
            <a:r>
              <a:rPr lang="tr-TR" b="1" dirty="0" smtClean="0">
                <a:solidFill>
                  <a:srgbClr val="002060"/>
                </a:solidFill>
              </a:rPr>
              <a:t>Zamanı verimli kullanma</a:t>
            </a:r>
          </a:p>
          <a:p>
            <a:endParaRPr lang="tr-TR" b="1" dirty="0" smtClean="0">
              <a:solidFill>
                <a:srgbClr val="002060"/>
              </a:solidFill>
            </a:endParaRPr>
          </a:p>
          <a:p>
            <a:r>
              <a:rPr lang="tr-TR" dirty="0" smtClean="0"/>
              <a:t>Herkes bedensel, zihinsel, duygusal yapıları, ilgileri ve yetenekleri bakımından birbirlerinden farklıdır. Öğrencinin ilk olarak kendini tanıması gerekir. Kendini tanıyan öğrenci planını oluştururken hangi derse ne sıklıkla çalışacağını bildiği için planı uygulaması daha kolay olacaktır. </a:t>
            </a:r>
            <a:endParaRPr lang="tr-TR" dirty="0"/>
          </a:p>
        </p:txBody>
      </p:sp>
      <p:sp>
        <p:nvSpPr>
          <p:cNvPr id="8" name="7 Dikdörtgen"/>
          <p:cNvSpPr/>
          <p:nvPr/>
        </p:nvSpPr>
        <p:spPr>
          <a:xfrm>
            <a:off x="214290" y="5143504"/>
            <a:ext cx="6357982" cy="1477328"/>
          </a:xfrm>
          <a:prstGeom prst="rect">
            <a:avLst/>
          </a:prstGeom>
          <a:ln>
            <a:noFill/>
          </a:ln>
        </p:spPr>
        <p:txBody>
          <a:bodyPr wrap="square">
            <a:spAutoFit/>
          </a:bodyPr>
          <a:lstStyle/>
          <a:p>
            <a:r>
              <a:rPr lang="tr-TR" dirty="0" smtClean="0"/>
              <a:t>Çocuğunuz; zamanını verimli geçirebilmesi için gün için yalnızca ders çalışmak yerine çalışma saatlerinin beraberinde, spor, eğlence, dinlenme gibi aktiviteleri de planına dahil etmelidir. Anne baba olarak bu faaliyetleri hep birlikte yapmaya gayret edin.</a:t>
            </a:r>
            <a:endParaRPr lang="tr-TR" dirty="0"/>
          </a:p>
        </p:txBody>
      </p:sp>
      <p:pic>
        <p:nvPicPr>
          <p:cNvPr id="7" name="Picture 2" descr="D:\Users\Hp\Desktop\44827953-time-management-concept-illustr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9066" y="1714480"/>
            <a:ext cx="2357454" cy="22897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VERİMLİ DERS ÇALIŞMA TEKNİKLERİ</a:t>
            </a:r>
            <a:endParaRPr lang="tr-TR" sz="24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5" name="4 Dikdörtgen"/>
          <p:cNvSpPr/>
          <p:nvPr/>
        </p:nvSpPr>
        <p:spPr>
          <a:xfrm>
            <a:off x="214290" y="1071538"/>
            <a:ext cx="3143272" cy="2862322"/>
          </a:xfrm>
          <a:prstGeom prst="rect">
            <a:avLst/>
          </a:prstGeom>
        </p:spPr>
        <p:txBody>
          <a:bodyPr wrap="square">
            <a:spAutoFit/>
          </a:bodyPr>
          <a:lstStyle/>
          <a:p>
            <a:r>
              <a:rPr lang="tr-TR" b="1" dirty="0" smtClean="0">
                <a:solidFill>
                  <a:srgbClr val="7030A0"/>
                </a:solidFill>
              </a:rPr>
              <a:t>Verimi düşüren etkenleri ortadan</a:t>
            </a:r>
            <a:r>
              <a:rPr lang="tr-TR" b="1" dirty="0" smtClean="0">
                <a:solidFill>
                  <a:srgbClr val="FF0000"/>
                </a:solidFill>
              </a:rPr>
              <a:t> </a:t>
            </a:r>
            <a:r>
              <a:rPr lang="tr-TR" b="1" dirty="0" smtClean="0">
                <a:solidFill>
                  <a:srgbClr val="7030A0"/>
                </a:solidFill>
              </a:rPr>
              <a:t>kaldırın. </a:t>
            </a:r>
          </a:p>
          <a:p>
            <a:endParaRPr lang="tr-TR" b="1" dirty="0" smtClean="0">
              <a:solidFill>
                <a:srgbClr val="7030A0"/>
              </a:solidFill>
            </a:endParaRPr>
          </a:p>
          <a:p>
            <a:r>
              <a:rPr lang="tr-TR" dirty="0" smtClean="0"/>
              <a:t>Çalışılan odasının ısısından, uyku düzeni, kaygı, telefon ve sosyal medyaya kadar birçok etken ders çalışırken çocuğun verimini düşürecektir. </a:t>
            </a:r>
            <a:endParaRPr lang="tr-TR" dirty="0"/>
          </a:p>
        </p:txBody>
      </p:sp>
      <p:sp>
        <p:nvSpPr>
          <p:cNvPr id="8" name="7 Dikdörtgen"/>
          <p:cNvSpPr/>
          <p:nvPr/>
        </p:nvSpPr>
        <p:spPr>
          <a:xfrm>
            <a:off x="214290" y="4214810"/>
            <a:ext cx="6357982" cy="2031325"/>
          </a:xfrm>
          <a:prstGeom prst="rect">
            <a:avLst/>
          </a:prstGeom>
          <a:ln>
            <a:noFill/>
          </a:ln>
        </p:spPr>
        <p:txBody>
          <a:bodyPr wrap="square">
            <a:spAutoFit/>
          </a:bodyPr>
          <a:lstStyle/>
          <a:p>
            <a:r>
              <a:rPr lang="tr-TR" dirty="0" smtClean="0"/>
              <a:t>Bu sebeple çocuğun bulunduğu ortam onu ruhen ve fiziki olarak olumsuz etkileyecek şeylerden arındırılmış olmalı, ders çalışması için uygun şartlar sağlanmalıdır. Günlük olarak kullandığı çalışma defter ve kitaplarını üzerinde bulundurabileceği bir çalışma masası olmalı. Çalıştığı odada takvim ve saat olmalı. Odanın ışığı yeterli olmalı. </a:t>
            </a:r>
          </a:p>
        </p:txBody>
      </p:sp>
      <p:pic>
        <p:nvPicPr>
          <p:cNvPr id="6" name="Picture 2" descr="D:\Users\Hp\Desktop\pfei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1942" y="1714480"/>
            <a:ext cx="1630267" cy="17543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Users\Hp\Desktop\guadagno-profit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4686" y="6357950"/>
            <a:ext cx="3168352" cy="24433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VERİMLİ DERS ÇALIŞMA TEKNİKLERİ</a:t>
            </a:r>
            <a:endParaRPr lang="tr-TR" sz="24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5" name="4 Dikdörtgen"/>
          <p:cNvSpPr/>
          <p:nvPr/>
        </p:nvSpPr>
        <p:spPr>
          <a:xfrm>
            <a:off x="214290" y="1071538"/>
            <a:ext cx="3143272" cy="3970318"/>
          </a:xfrm>
          <a:prstGeom prst="rect">
            <a:avLst/>
          </a:prstGeom>
        </p:spPr>
        <p:txBody>
          <a:bodyPr wrap="square">
            <a:spAutoFit/>
          </a:bodyPr>
          <a:lstStyle/>
          <a:p>
            <a:r>
              <a:rPr lang="tr-TR" b="1" dirty="0" smtClean="0">
                <a:solidFill>
                  <a:schemeClr val="accent5"/>
                </a:solidFill>
              </a:rPr>
              <a:t>Çocuğunuz açken ve yeni yemek yediğinde ders çalışmamalı.</a:t>
            </a:r>
          </a:p>
          <a:p>
            <a:endParaRPr lang="tr-TR" b="1" dirty="0" smtClean="0">
              <a:solidFill>
                <a:schemeClr val="accent5"/>
              </a:solidFill>
            </a:endParaRPr>
          </a:p>
          <a:p>
            <a:r>
              <a:rPr lang="tr-TR" dirty="0" smtClean="0"/>
              <a:t>Çocuğun karnı açken derse odaklanması neredeyse mümkün olmayacaktır. Karnı tokken de üzerine rahatlık çöker.  Çocuğun yemek yedikten 30-45 dakika sonrasında ders çalışmaya başlaması daha verimli olacaktır.</a:t>
            </a:r>
            <a:endParaRPr lang="tr-TR" dirty="0"/>
          </a:p>
        </p:txBody>
      </p:sp>
      <p:sp>
        <p:nvSpPr>
          <p:cNvPr id="8" name="7 Dikdörtgen"/>
          <p:cNvSpPr/>
          <p:nvPr/>
        </p:nvSpPr>
        <p:spPr>
          <a:xfrm>
            <a:off x="214290" y="5143504"/>
            <a:ext cx="6357982" cy="1477328"/>
          </a:xfrm>
          <a:prstGeom prst="rect">
            <a:avLst/>
          </a:prstGeom>
          <a:ln>
            <a:noFill/>
          </a:ln>
        </p:spPr>
        <p:txBody>
          <a:bodyPr wrap="square">
            <a:spAutoFit/>
          </a:bodyPr>
          <a:lstStyle/>
          <a:p>
            <a:r>
              <a:rPr lang="tr-TR" b="1" dirty="0" smtClean="0">
                <a:solidFill>
                  <a:srgbClr val="FF0000"/>
                </a:solidFill>
              </a:rPr>
              <a:t>Çocuğunuz aynı anda farklı derslere odaklanmamalı.</a:t>
            </a:r>
          </a:p>
          <a:p>
            <a:endParaRPr lang="tr-TR" b="1" dirty="0" smtClean="0">
              <a:solidFill>
                <a:srgbClr val="FF0000"/>
              </a:solidFill>
            </a:endParaRPr>
          </a:p>
          <a:p>
            <a:r>
              <a:rPr lang="tr-TR" dirty="0" smtClean="0"/>
              <a:t>Çocuğun aynı zaman diliminde birden çok derse, konuya odaklanmaya çalışması verimini düşürür, sıkılmasına ve ders çalışmak istememesine sebep olur.</a:t>
            </a:r>
            <a:endParaRPr lang="tr-TR" dirty="0"/>
          </a:p>
        </p:txBody>
      </p:sp>
      <p:pic>
        <p:nvPicPr>
          <p:cNvPr id="6" name="Picture 2" descr="D:\Users\Hp\Desktop\Food_Barnstar_Hir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1876" y="1928794"/>
            <a:ext cx="1944217" cy="17175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VERİMLİ DERS ÇALIŞMA TEKNİKLERİ</a:t>
            </a:r>
            <a:endParaRPr lang="tr-TR" sz="24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5" name="4 Dikdörtgen"/>
          <p:cNvSpPr/>
          <p:nvPr/>
        </p:nvSpPr>
        <p:spPr>
          <a:xfrm>
            <a:off x="214290" y="1071538"/>
            <a:ext cx="3571900" cy="3693319"/>
          </a:xfrm>
          <a:prstGeom prst="rect">
            <a:avLst/>
          </a:prstGeom>
        </p:spPr>
        <p:txBody>
          <a:bodyPr wrap="square">
            <a:spAutoFit/>
          </a:bodyPr>
          <a:lstStyle/>
          <a:p>
            <a:r>
              <a:rPr lang="tr-TR" b="1" dirty="0" smtClean="0">
                <a:solidFill>
                  <a:srgbClr val="0070C0"/>
                </a:solidFill>
              </a:rPr>
              <a:t>Tekrar etmek.</a:t>
            </a:r>
          </a:p>
          <a:p>
            <a:endParaRPr lang="tr-TR" b="1" dirty="0" smtClean="0">
              <a:solidFill>
                <a:srgbClr val="0070C0"/>
              </a:solidFill>
            </a:endParaRPr>
          </a:p>
          <a:p>
            <a:r>
              <a:rPr lang="tr-TR" dirty="0" smtClean="0"/>
              <a:t>Çocuğunuz mutlaka dersini gördüğü konuları akşam tekrar etmeli. Öğrendiklerinin kalıcı hafızaya yerleşmesi için aynı gün içinde tekrar edilmesi önemli bir aktivitedir. Özellikle önünde hazırlandığı bir sınav varsa düzenli aralıklarla çalıştığı konuları tekrar etmesi faydalı olacaktır.</a:t>
            </a:r>
            <a:endParaRPr lang="tr-TR" dirty="0"/>
          </a:p>
        </p:txBody>
      </p:sp>
      <p:sp>
        <p:nvSpPr>
          <p:cNvPr id="8" name="7 Dikdörtgen"/>
          <p:cNvSpPr/>
          <p:nvPr/>
        </p:nvSpPr>
        <p:spPr>
          <a:xfrm>
            <a:off x="285728" y="4786314"/>
            <a:ext cx="6357982" cy="2308324"/>
          </a:xfrm>
          <a:prstGeom prst="rect">
            <a:avLst/>
          </a:prstGeom>
          <a:ln>
            <a:noFill/>
          </a:ln>
        </p:spPr>
        <p:txBody>
          <a:bodyPr wrap="square">
            <a:spAutoFit/>
          </a:bodyPr>
          <a:lstStyle/>
          <a:p>
            <a:r>
              <a:rPr lang="tr-TR" b="1" dirty="0" smtClean="0">
                <a:solidFill>
                  <a:srgbClr val="FF0000"/>
                </a:solidFill>
              </a:rPr>
              <a:t>Farklı kaynaklardan yararlanmak.</a:t>
            </a:r>
          </a:p>
          <a:p>
            <a:endParaRPr lang="tr-TR" b="1" dirty="0" smtClean="0">
              <a:solidFill>
                <a:srgbClr val="FF0000"/>
              </a:solidFill>
            </a:endParaRPr>
          </a:p>
          <a:p>
            <a:r>
              <a:rPr lang="tr-TR" dirty="0" smtClean="0"/>
              <a:t>Çocuğunuzun ders çalışırken farklı kaynaklardan yararlanması, çalışılan konu ile ilgili daha geniş bilgiler edinmesini sağlar. Çocuğun kullandığı kaynakların güncel ve güvenilir </a:t>
            </a:r>
          </a:p>
          <a:p>
            <a:r>
              <a:rPr lang="tr-TR" dirty="0" smtClean="0"/>
              <a:t>olmasına dikkat edip, maddi durumunuz da yeterliyse bu kaynakları çeşitlendirmelisiniz.</a:t>
            </a:r>
            <a:endParaRPr lang="tr-TR" dirty="0"/>
          </a:p>
        </p:txBody>
      </p:sp>
      <p:pic>
        <p:nvPicPr>
          <p:cNvPr id="7" name="Picture 2" descr="D:\Users\Hp\Desktop\datensynchronis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942" y="1714480"/>
            <a:ext cx="2286016" cy="218702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D:\Users\Hp\Desktop\pngtree-bookcase--png-free-image_11424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942" y="7133726"/>
            <a:ext cx="2500306" cy="20102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VERİMLİ DERS ÇALIŞMA TEKNİKLERİ</a:t>
            </a:r>
            <a:endParaRPr lang="tr-TR" sz="24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5" name="4 Dikdörtgen"/>
          <p:cNvSpPr/>
          <p:nvPr/>
        </p:nvSpPr>
        <p:spPr>
          <a:xfrm>
            <a:off x="214290" y="1071538"/>
            <a:ext cx="3143272" cy="2585323"/>
          </a:xfrm>
          <a:prstGeom prst="rect">
            <a:avLst/>
          </a:prstGeom>
        </p:spPr>
        <p:txBody>
          <a:bodyPr wrap="square">
            <a:spAutoFit/>
          </a:bodyPr>
          <a:lstStyle/>
          <a:p>
            <a:r>
              <a:rPr lang="tr-TR" b="1" dirty="0" smtClean="0">
                <a:solidFill>
                  <a:srgbClr val="7030A0"/>
                </a:solidFill>
              </a:rPr>
              <a:t>Not tutmak.</a:t>
            </a:r>
          </a:p>
          <a:p>
            <a:endParaRPr lang="tr-TR" b="1" dirty="0" smtClean="0">
              <a:solidFill>
                <a:srgbClr val="7030A0"/>
              </a:solidFill>
            </a:endParaRPr>
          </a:p>
          <a:p>
            <a:r>
              <a:rPr lang="tr-TR" dirty="0" smtClean="0"/>
              <a:t>Çocuğunuzun öğrendiklerini kalıcı hale getirmesi için bir başka yöntem ise not tutmak… Çocuğunuz not tutarak, görsel olarak da hafızasını desteklemiş olur.</a:t>
            </a:r>
            <a:endParaRPr lang="tr-TR" b="1" dirty="0" smtClean="0">
              <a:solidFill>
                <a:srgbClr val="7030A0"/>
              </a:solidFill>
            </a:endParaRPr>
          </a:p>
        </p:txBody>
      </p:sp>
      <p:sp>
        <p:nvSpPr>
          <p:cNvPr id="8" name="7 Dikdörtgen"/>
          <p:cNvSpPr/>
          <p:nvPr/>
        </p:nvSpPr>
        <p:spPr>
          <a:xfrm>
            <a:off x="214290" y="3714744"/>
            <a:ext cx="6357982" cy="1754326"/>
          </a:xfrm>
          <a:prstGeom prst="rect">
            <a:avLst/>
          </a:prstGeom>
          <a:ln>
            <a:noFill/>
          </a:ln>
        </p:spPr>
        <p:txBody>
          <a:bodyPr wrap="square">
            <a:spAutoFit/>
          </a:bodyPr>
          <a:lstStyle/>
          <a:p>
            <a:r>
              <a:rPr lang="tr-TR" b="1" dirty="0" smtClean="0">
                <a:solidFill>
                  <a:srgbClr val="FF0000"/>
                </a:solidFill>
              </a:rPr>
              <a:t>Derse hazırlıklı gitmek.</a:t>
            </a:r>
          </a:p>
          <a:p>
            <a:endParaRPr lang="tr-TR" b="1" dirty="0" smtClean="0">
              <a:solidFill>
                <a:srgbClr val="FF0000"/>
              </a:solidFill>
            </a:endParaRPr>
          </a:p>
          <a:p>
            <a:r>
              <a:rPr lang="tr-TR" dirty="0" smtClean="0"/>
              <a:t>Çocuğunuzun okula giderken işleyeceğiniz konuya hazırlıklı olarak gitmesi; o günkü konuyu anlaması ve odaklanmasında daha az çaba göstermesini sağlayacağı için öğrenmesini kolaylaştıracaktır.</a:t>
            </a:r>
            <a:endParaRPr lang="tr-TR" dirty="0"/>
          </a:p>
        </p:txBody>
      </p:sp>
      <p:pic>
        <p:nvPicPr>
          <p:cNvPr id="6" name="Picture 2" descr="D:\Users\Hp\Desktop\Checklist-1024x10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9066" y="1000100"/>
            <a:ext cx="2016224" cy="190635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Users\Hp\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8934" y="5715008"/>
            <a:ext cx="2643206" cy="21830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OKUL BAŞARISINDA AİLENİN ROLÜ</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9" name="8 Dikdörtgen"/>
          <p:cNvSpPr/>
          <p:nvPr/>
        </p:nvSpPr>
        <p:spPr>
          <a:xfrm>
            <a:off x="428604" y="1000100"/>
            <a:ext cx="6000792" cy="6740307"/>
          </a:xfrm>
          <a:prstGeom prst="rect">
            <a:avLst/>
          </a:prstGeom>
        </p:spPr>
        <p:txBody>
          <a:bodyPr wrap="square">
            <a:spAutoFit/>
          </a:bodyPr>
          <a:lstStyle/>
          <a:p>
            <a:r>
              <a:rPr lang="tr-TR" b="1" i="1" dirty="0" smtClean="0">
                <a:solidFill>
                  <a:srgbClr val="FF0000"/>
                </a:solidFill>
              </a:rPr>
              <a:t>Okul Başarısızlığı; </a:t>
            </a:r>
            <a:r>
              <a:rPr lang="tr-TR" dirty="0" smtClean="0"/>
              <a:t>Çocuğun ya da gencin, bir eğitim öğretim döneminden daha uzun süre ile hemen her dersten, gelişim düzeyinin ve yeteneklerinin altında başarı göstermesi ve bu başarısızlığı bir türlü telafi edememesi durumudur.</a:t>
            </a:r>
          </a:p>
          <a:p>
            <a:endParaRPr lang="tr-TR" dirty="0" smtClean="0"/>
          </a:p>
          <a:p>
            <a:r>
              <a:rPr lang="tr-TR" b="1" dirty="0" smtClean="0"/>
              <a:t>Okul Başarısızlığının Aileden Kaynaklanan Nedenleri</a:t>
            </a:r>
          </a:p>
          <a:p>
            <a:endParaRPr lang="tr-TR" b="1" dirty="0" smtClean="0"/>
          </a:p>
          <a:p>
            <a:pPr>
              <a:buFont typeface="Wingdings" pitchFamily="2" charset="2"/>
              <a:buChar char="Ø"/>
            </a:pPr>
            <a:r>
              <a:rPr lang="tr-TR" dirty="0" smtClean="0"/>
              <a:t> Anne babanın yanlış tutumları:  Anne baba tutumları arasındaki kararsızlık, aşırı kısıtlılığa yol açan anne baba davranışları ya da çocuğun yapabildiklerinin üstünde beklenti içerisinde olan anne babalar çocukta özgüven duygusunun oluşmamasına neden olur ve bu da okul başarısızlığına yol açar.</a:t>
            </a:r>
          </a:p>
          <a:p>
            <a:endParaRPr lang="tr-TR" dirty="0" smtClean="0"/>
          </a:p>
          <a:p>
            <a:pPr>
              <a:buFont typeface="Wingdings" pitchFamily="2" charset="2"/>
              <a:buChar char="Ø"/>
            </a:pPr>
            <a:r>
              <a:rPr lang="tr-TR" dirty="0" smtClean="0"/>
              <a:t> Anne babanın çocuğa yeterli zamanı ayırmaması.</a:t>
            </a:r>
          </a:p>
          <a:p>
            <a:pPr>
              <a:buFont typeface="Wingdings" pitchFamily="2" charset="2"/>
              <a:buChar char="Ø"/>
            </a:pPr>
            <a:endParaRPr lang="tr-TR" dirty="0" smtClean="0"/>
          </a:p>
          <a:p>
            <a:pPr>
              <a:buFont typeface="Wingdings" pitchFamily="2" charset="2"/>
              <a:buChar char="Ø"/>
            </a:pPr>
            <a:r>
              <a:rPr lang="tr-TR" dirty="0" smtClean="0"/>
              <a:t> Çocuğun sorumluluk almaya ve başladığı işi bitirmeye alışmaması.</a:t>
            </a:r>
          </a:p>
          <a:p>
            <a:endParaRPr lang="tr-TR" dirty="0" smtClean="0"/>
          </a:p>
          <a:p>
            <a:pPr>
              <a:buFont typeface="Wingdings" pitchFamily="2" charset="2"/>
              <a:buChar char="Ø"/>
            </a:pPr>
            <a:r>
              <a:rPr lang="tr-TR" dirty="0" smtClean="0"/>
              <a:t> Aile içi şiddet.</a:t>
            </a:r>
          </a:p>
          <a:p>
            <a:endParaRPr lang="tr-TR" dirty="0" smtClean="0"/>
          </a:p>
          <a:p>
            <a:pPr>
              <a:buFont typeface="Wingdings" pitchFamily="2" charset="2"/>
              <a:buChar char="Ø"/>
            </a:pPr>
            <a:r>
              <a:rPr lang="tr-TR" dirty="0" smtClean="0"/>
              <a:t> Kardeşler arasında ayrım yapılması.</a:t>
            </a:r>
          </a:p>
        </p:txBody>
      </p:sp>
    </p:spTree>
    <p:extLst>
      <p:ext uri="{BB962C8B-B14F-4D97-AF65-F5344CB8AC3E}">
        <p14:creationId xmlns:p14="http://schemas.microsoft.com/office/powerpoint/2010/main" val="1423602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90" y="857224"/>
            <a:ext cx="6643710" cy="8008346"/>
          </a:xfrm>
          <a:prstGeom prst="rect">
            <a:avLst/>
          </a:prstGeom>
        </p:spPr>
        <p:txBody>
          <a:bodyPr wrap="square">
            <a:spAutoFit/>
          </a:bodyPr>
          <a:lstStyle/>
          <a:p>
            <a:pPr algn="ctr">
              <a:lnSpc>
                <a:spcPct val="170000"/>
              </a:lnSpc>
            </a:pPr>
            <a:r>
              <a:rPr lang="tr-TR" sz="2400" b="1" dirty="0" smtClean="0">
                <a:solidFill>
                  <a:srgbClr val="00B050"/>
                </a:solidFill>
              </a:rPr>
              <a:t>KATKILARINDAN DOLAYI</a:t>
            </a:r>
          </a:p>
          <a:p>
            <a:pPr>
              <a:lnSpc>
                <a:spcPct val="170000"/>
              </a:lnSpc>
              <a:buFont typeface="Wingdings" pitchFamily="2" charset="2"/>
              <a:buChar char="Ø"/>
            </a:pPr>
            <a:r>
              <a:rPr lang="tr-TR" sz="1600" b="1" dirty="0" smtClean="0"/>
              <a:t> Nevşehir Rehberlik ve Araştırma Merkezi Müdürlüğü           </a:t>
            </a:r>
            <a:r>
              <a:rPr lang="tr-TR" sz="1600" b="1" dirty="0" smtClean="0">
                <a:solidFill>
                  <a:srgbClr val="FF0000"/>
                </a:solidFill>
              </a:rPr>
              <a:t>-    Müdür Yardımcısı </a:t>
            </a:r>
            <a:r>
              <a:rPr lang="tr-TR" sz="1600" b="1" dirty="0" smtClean="0">
                <a:solidFill>
                  <a:srgbClr val="002060"/>
                </a:solidFill>
              </a:rPr>
              <a:t>Murat AYDOĞDU’ya,</a:t>
            </a:r>
          </a:p>
          <a:p>
            <a:pPr>
              <a:lnSpc>
                <a:spcPct val="170000"/>
              </a:lnSpc>
            </a:pPr>
            <a:r>
              <a:rPr lang="tr-TR" sz="1600" b="1" dirty="0" smtClean="0">
                <a:solidFill>
                  <a:srgbClr val="FF0000"/>
                </a:solidFill>
              </a:rPr>
              <a:t>Rehberlik ve Psikolojik Danışmanlık Hizmetleri Bölüm  Başkanı     </a:t>
            </a:r>
            <a:r>
              <a:rPr lang="tr-TR" sz="1600" b="1" dirty="0" smtClean="0">
                <a:solidFill>
                  <a:srgbClr val="002060"/>
                </a:solidFill>
              </a:rPr>
              <a:t>Alper KAMA’ya,</a:t>
            </a:r>
          </a:p>
          <a:p>
            <a:pPr>
              <a:lnSpc>
                <a:spcPct val="170000"/>
              </a:lnSpc>
            </a:pPr>
            <a:r>
              <a:rPr lang="tr-TR" sz="1600" b="1" dirty="0" smtClean="0">
                <a:solidFill>
                  <a:srgbClr val="FF0000"/>
                </a:solidFill>
              </a:rPr>
              <a:t>Psikolojik Danışman </a:t>
            </a:r>
            <a:r>
              <a:rPr lang="tr-TR" sz="1600" b="1" dirty="0" smtClean="0">
                <a:solidFill>
                  <a:srgbClr val="002060"/>
                </a:solidFill>
              </a:rPr>
              <a:t>Yavuz KOCA’ya,</a:t>
            </a:r>
          </a:p>
          <a:p>
            <a:pPr>
              <a:lnSpc>
                <a:spcPct val="170000"/>
              </a:lnSpc>
            </a:pPr>
            <a:endParaRPr lang="tr-TR" sz="1600" b="1" dirty="0" smtClean="0">
              <a:solidFill>
                <a:srgbClr val="002060"/>
              </a:solidFill>
            </a:endParaRPr>
          </a:p>
          <a:p>
            <a:pPr>
              <a:lnSpc>
                <a:spcPct val="170000"/>
              </a:lnSpc>
              <a:buFont typeface="Wingdings" pitchFamily="2" charset="2"/>
              <a:buChar char="Ø"/>
            </a:pPr>
            <a:r>
              <a:rPr lang="tr-TR" sz="1600" b="1" dirty="0" smtClean="0"/>
              <a:t> Cevher Dudayev Anaokulu </a:t>
            </a:r>
          </a:p>
          <a:p>
            <a:pPr>
              <a:lnSpc>
                <a:spcPct val="170000"/>
              </a:lnSpc>
            </a:pPr>
            <a:r>
              <a:rPr lang="tr-TR" sz="1600" b="1" dirty="0" smtClean="0">
                <a:solidFill>
                  <a:srgbClr val="FF0000"/>
                </a:solidFill>
              </a:rPr>
              <a:t>Okul Psikolojik Danışmanı </a:t>
            </a:r>
            <a:r>
              <a:rPr lang="tr-TR" sz="1600" b="1" dirty="0" smtClean="0">
                <a:solidFill>
                  <a:srgbClr val="002060"/>
                </a:solidFill>
              </a:rPr>
              <a:t>Gökçenur ÖZER’e, </a:t>
            </a:r>
          </a:p>
          <a:p>
            <a:pPr>
              <a:lnSpc>
                <a:spcPct val="170000"/>
              </a:lnSpc>
            </a:pPr>
            <a:endParaRPr lang="tr-TR" sz="1600" b="1" dirty="0" smtClean="0">
              <a:solidFill>
                <a:srgbClr val="FF0000"/>
              </a:solidFill>
            </a:endParaRPr>
          </a:p>
          <a:p>
            <a:pPr>
              <a:lnSpc>
                <a:spcPct val="170000"/>
              </a:lnSpc>
              <a:buFont typeface="Wingdings" pitchFamily="2" charset="2"/>
              <a:buChar char="Ø"/>
            </a:pPr>
            <a:r>
              <a:rPr lang="tr-TR" sz="1600" b="1" dirty="0" smtClean="0"/>
              <a:t> Güzelyurt Turgut Akdevelioğlu İlkokulu </a:t>
            </a:r>
          </a:p>
          <a:p>
            <a:pPr>
              <a:lnSpc>
                <a:spcPct val="170000"/>
              </a:lnSpc>
            </a:pPr>
            <a:r>
              <a:rPr lang="tr-TR" sz="1600" b="1" dirty="0" smtClean="0">
                <a:solidFill>
                  <a:srgbClr val="FF0000"/>
                </a:solidFill>
              </a:rPr>
              <a:t>Okul Psikolojik Danışmanı </a:t>
            </a:r>
            <a:r>
              <a:rPr lang="tr-TR" sz="1600" b="1" dirty="0" smtClean="0">
                <a:solidFill>
                  <a:srgbClr val="002060"/>
                </a:solidFill>
              </a:rPr>
              <a:t>Elife REHBER’e,</a:t>
            </a:r>
          </a:p>
          <a:p>
            <a:pPr>
              <a:lnSpc>
                <a:spcPct val="170000"/>
              </a:lnSpc>
              <a:buFont typeface="Wingdings" pitchFamily="2" charset="2"/>
              <a:buChar char="Ø"/>
            </a:pPr>
            <a:endParaRPr lang="tr-TR" sz="1600" b="1" dirty="0" smtClean="0">
              <a:solidFill>
                <a:srgbClr val="FF0000"/>
              </a:solidFill>
            </a:endParaRPr>
          </a:p>
          <a:p>
            <a:pPr>
              <a:lnSpc>
                <a:spcPct val="170000"/>
              </a:lnSpc>
              <a:buFont typeface="Wingdings" pitchFamily="2" charset="2"/>
              <a:buChar char="Ø"/>
            </a:pPr>
            <a:r>
              <a:rPr lang="tr-TR" sz="1600" b="1" dirty="0" smtClean="0"/>
              <a:t> Recep Tayyip Erdoğan Anadolu İmam Hatip Lisesi </a:t>
            </a:r>
          </a:p>
          <a:p>
            <a:pPr>
              <a:lnSpc>
                <a:spcPct val="170000"/>
              </a:lnSpc>
            </a:pPr>
            <a:r>
              <a:rPr lang="tr-TR" sz="1600" b="1" dirty="0" smtClean="0">
                <a:solidFill>
                  <a:srgbClr val="FF0000"/>
                </a:solidFill>
              </a:rPr>
              <a:t>Okul Psikolojik Danışmanı </a:t>
            </a:r>
            <a:r>
              <a:rPr lang="tr-TR" sz="1600" b="1" dirty="0" smtClean="0">
                <a:solidFill>
                  <a:srgbClr val="002060"/>
                </a:solidFill>
              </a:rPr>
              <a:t>Kübra KOÇAK’a</a:t>
            </a:r>
          </a:p>
          <a:p>
            <a:pPr>
              <a:lnSpc>
                <a:spcPct val="170000"/>
              </a:lnSpc>
            </a:pPr>
            <a:endParaRPr lang="tr-TR" sz="1600" b="1" dirty="0" smtClean="0">
              <a:solidFill>
                <a:srgbClr val="002060"/>
              </a:solidFill>
            </a:endParaRPr>
          </a:p>
          <a:p>
            <a:pPr>
              <a:lnSpc>
                <a:spcPct val="170000"/>
              </a:lnSpc>
            </a:pPr>
            <a:r>
              <a:rPr lang="tr-TR" sz="1600" b="1" dirty="0" smtClean="0">
                <a:solidFill>
                  <a:srgbClr val="002060"/>
                </a:solidFill>
              </a:rPr>
              <a:t>                                        </a:t>
            </a:r>
            <a:r>
              <a:rPr lang="tr-TR" sz="2800" b="1" dirty="0" smtClean="0">
                <a:solidFill>
                  <a:srgbClr val="FF0000"/>
                </a:solidFill>
              </a:rPr>
              <a:t>TEŞEKKÜR EDERİZ…</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OKUL BAŞARISINDA AİLENİN ROLÜ</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9" name="8 Dikdörtgen"/>
          <p:cNvSpPr/>
          <p:nvPr/>
        </p:nvSpPr>
        <p:spPr>
          <a:xfrm>
            <a:off x="428604" y="1000100"/>
            <a:ext cx="6000792" cy="4524315"/>
          </a:xfrm>
          <a:prstGeom prst="rect">
            <a:avLst/>
          </a:prstGeom>
        </p:spPr>
        <p:txBody>
          <a:bodyPr wrap="square">
            <a:spAutoFit/>
          </a:bodyPr>
          <a:lstStyle/>
          <a:p>
            <a:r>
              <a:rPr lang="tr-TR" b="1" dirty="0" smtClean="0"/>
              <a:t>Okul Başarısızlığının Aileden Kaynaklanan Nedenleri</a:t>
            </a:r>
          </a:p>
          <a:p>
            <a:endParaRPr lang="tr-TR" b="1" dirty="0" smtClean="0"/>
          </a:p>
          <a:p>
            <a:pPr>
              <a:buFont typeface="Wingdings" pitchFamily="2" charset="2"/>
              <a:buChar char="Ø"/>
            </a:pPr>
            <a:r>
              <a:rPr lang="tr-TR" dirty="0" smtClean="0"/>
              <a:t> Televizyon, bilgisayar gibi etkinliklerin kullanımına sınırlama getirilmemesi</a:t>
            </a:r>
          </a:p>
          <a:p>
            <a:pPr>
              <a:buFont typeface="Wingdings" pitchFamily="2" charset="2"/>
              <a:buChar char="Ø"/>
            </a:pPr>
            <a:endParaRPr lang="tr-TR" dirty="0" smtClean="0"/>
          </a:p>
          <a:p>
            <a:pPr>
              <a:buFont typeface="Wingdings" pitchFamily="2" charset="2"/>
              <a:buChar char="Ø"/>
            </a:pPr>
            <a:r>
              <a:rPr lang="tr-TR" dirty="0" smtClean="0"/>
              <a:t> Sportif faaliyetlerin, müzik dinleme, resim yapma gibi etkinliklerin kısıtlanması, gereksiz görülmesi.</a:t>
            </a:r>
          </a:p>
          <a:p>
            <a:pPr>
              <a:buFont typeface="Wingdings" pitchFamily="2" charset="2"/>
              <a:buChar char="Ø"/>
            </a:pPr>
            <a:endParaRPr lang="tr-TR" dirty="0" smtClean="0"/>
          </a:p>
          <a:p>
            <a:pPr>
              <a:buFont typeface="Wingdings" pitchFamily="2" charset="2"/>
              <a:buChar char="Ø"/>
            </a:pPr>
            <a:r>
              <a:rPr lang="tr-TR" dirty="0" smtClean="0"/>
              <a:t> Anne baba arasında sağlıklı bir iletişimin olmaması,</a:t>
            </a:r>
          </a:p>
          <a:p>
            <a:pPr>
              <a:buFont typeface="Wingdings" pitchFamily="2" charset="2"/>
              <a:buChar char="Ø"/>
            </a:pPr>
            <a:endParaRPr lang="tr-TR" dirty="0" smtClean="0"/>
          </a:p>
          <a:p>
            <a:pPr>
              <a:buFont typeface="Wingdings" pitchFamily="2" charset="2"/>
              <a:buChar char="Ø"/>
            </a:pPr>
            <a:r>
              <a:rPr lang="tr-TR" dirty="0" smtClean="0"/>
              <a:t> Çocuğun ihmal edilmesi ve istismarı</a:t>
            </a:r>
          </a:p>
          <a:p>
            <a:pPr>
              <a:buFont typeface="Wingdings" pitchFamily="2" charset="2"/>
              <a:buChar char="Ø"/>
            </a:pPr>
            <a:endParaRPr lang="tr-TR" dirty="0" smtClean="0"/>
          </a:p>
          <a:p>
            <a:pPr>
              <a:buFont typeface="Wingdings" pitchFamily="2" charset="2"/>
              <a:buChar char="Ø"/>
            </a:pPr>
            <a:r>
              <a:rPr lang="tr-TR" dirty="0" smtClean="0"/>
              <a:t>  Anne babanın kaygı düzeylerinin yüksek olması</a:t>
            </a:r>
          </a:p>
          <a:p>
            <a:pPr>
              <a:buFont typeface="Wingdings" pitchFamily="2" charset="2"/>
              <a:buChar char="Ø"/>
            </a:pPr>
            <a:endParaRPr lang="tr-TR" dirty="0" smtClean="0"/>
          </a:p>
          <a:p>
            <a:pPr>
              <a:buFont typeface="Wingdings" pitchFamily="2" charset="2"/>
              <a:buChar char="Ø"/>
            </a:pPr>
            <a:r>
              <a:rPr lang="tr-TR" dirty="0" smtClean="0"/>
              <a:t> Anne babanın okula karşı olumsuz tutumu</a:t>
            </a:r>
            <a:endParaRPr lang="tr-TR" dirty="0"/>
          </a:p>
        </p:txBody>
      </p:sp>
      <p:pic>
        <p:nvPicPr>
          <p:cNvPr id="4" name="Picture 2" descr="C:\Users\dell\Desktop\20190222091948.jpg"/>
          <p:cNvPicPr>
            <a:picLocks noChangeAspect="1" noChangeArrowheads="1"/>
          </p:cNvPicPr>
          <p:nvPr/>
        </p:nvPicPr>
        <p:blipFill>
          <a:blip r:embed="rId2"/>
          <a:srcRect/>
          <a:stretch>
            <a:fillRect/>
          </a:stretch>
        </p:blipFill>
        <p:spPr bwMode="auto">
          <a:xfrm>
            <a:off x="1428736" y="5786446"/>
            <a:ext cx="4608509" cy="2209559"/>
          </a:xfrm>
          <a:prstGeom prst="rect">
            <a:avLst/>
          </a:prstGeom>
          <a:noFill/>
        </p:spPr>
      </p:pic>
    </p:spTree>
    <p:extLst>
      <p:ext uri="{BB962C8B-B14F-4D97-AF65-F5344CB8AC3E}">
        <p14:creationId xmlns:p14="http://schemas.microsoft.com/office/powerpoint/2010/main" val="142360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OKUL BAŞARISINDA AİLENİN ROLÜ</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9" name="8 Dikdörtgen"/>
          <p:cNvSpPr/>
          <p:nvPr/>
        </p:nvSpPr>
        <p:spPr>
          <a:xfrm>
            <a:off x="428604" y="1000100"/>
            <a:ext cx="6000792" cy="6740307"/>
          </a:xfrm>
          <a:prstGeom prst="rect">
            <a:avLst/>
          </a:prstGeom>
        </p:spPr>
        <p:txBody>
          <a:bodyPr wrap="square">
            <a:spAutoFit/>
          </a:bodyPr>
          <a:lstStyle/>
          <a:p>
            <a:r>
              <a:rPr lang="tr-TR" b="1" dirty="0" smtClean="0">
                <a:solidFill>
                  <a:srgbClr val="FF0000"/>
                </a:solidFill>
              </a:rPr>
              <a:t>ÇOCUĞUNUZUN OKUL BAŞARISINA KATKIDA BULUNMAK İÇİN NELER YAPABİLİRSİNİZ?</a:t>
            </a:r>
          </a:p>
          <a:p>
            <a:endParaRPr lang="tr-TR" dirty="0" smtClean="0"/>
          </a:p>
          <a:p>
            <a:pPr>
              <a:buFont typeface="Wingdings" pitchFamily="2" charset="2"/>
              <a:buChar char="Ø"/>
            </a:pPr>
            <a:r>
              <a:rPr lang="tr-TR" dirty="0" smtClean="0"/>
              <a:t> Çocuğunuzun temizliğine, kılık kıyafetine dikkat ediniz.</a:t>
            </a:r>
          </a:p>
          <a:p>
            <a:pPr>
              <a:buFont typeface="Wingdings" pitchFamily="2" charset="2"/>
              <a:buChar char="Ø"/>
            </a:pPr>
            <a:endParaRPr lang="tr-TR" dirty="0" smtClean="0"/>
          </a:p>
          <a:p>
            <a:pPr>
              <a:buFont typeface="Wingdings" pitchFamily="2" charset="2"/>
              <a:buChar char="Ø"/>
            </a:pPr>
            <a:r>
              <a:rPr lang="tr-TR" dirty="0" smtClean="0"/>
              <a:t> Çocuğunuzu yemek yemeden, kahvaltı etmeden okula göndermeyin.</a:t>
            </a:r>
          </a:p>
          <a:p>
            <a:pPr>
              <a:buFont typeface="Wingdings" pitchFamily="2" charset="2"/>
              <a:buChar char="Ø"/>
            </a:pPr>
            <a:endParaRPr lang="tr-TR" dirty="0" smtClean="0"/>
          </a:p>
          <a:p>
            <a:pPr>
              <a:buFont typeface="Wingdings" pitchFamily="2" charset="2"/>
              <a:buChar char="Ø"/>
            </a:pPr>
            <a:r>
              <a:rPr lang="tr-TR" dirty="0" smtClean="0"/>
              <a:t> Okulu ve öğretmenleri ile sıkı bir işbirliği kurunuz.</a:t>
            </a:r>
          </a:p>
          <a:p>
            <a:pPr>
              <a:buFont typeface="Wingdings" pitchFamily="2" charset="2"/>
              <a:buChar char="Ø"/>
            </a:pPr>
            <a:endParaRPr lang="tr-TR" dirty="0" smtClean="0"/>
          </a:p>
          <a:p>
            <a:pPr>
              <a:buFont typeface="Wingdings" pitchFamily="2" charset="2"/>
              <a:buChar char="Ø"/>
            </a:pPr>
            <a:r>
              <a:rPr lang="tr-TR" dirty="0" smtClean="0"/>
              <a:t> Anne baba olarak tüm davranışlarınızla ona örnek olunuz.</a:t>
            </a:r>
          </a:p>
          <a:p>
            <a:pPr>
              <a:buFont typeface="Wingdings" pitchFamily="2" charset="2"/>
              <a:buChar char="Ø"/>
            </a:pPr>
            <a:endParaRPr lang="tr-TR" dirty="0" smtClean="0"/>
          </a:p>
          <a:p>
            <a:pPr>
              <a:buFont typeface="Wingdings" pitchFamily="2" charset="2"/>
              <a:buChar char="Ø"/>
            </a:pPr>
            <a:r>
              <a:rPr lang="tr-TR" dirty="0" smtClean="0"/>
              <a:t> Çocuğunuzun her isteğini yerine getirmeyin veya isteklerini çok sınırlandırmayın. </a:t>
            </a:r>
          </a:p>
          <a:p>
            <a:pPr>
              <a:buFont typeface="Wingdings" pitchFamily="2" charset="2"/>
              <a:buChar char="Ø"/>
            </a:pPr>
            <a:endParaRPr lang="tr-TR" dirty="0" smtClean="0"/>
          </a:p>
          <a:p>
            <a:pPr>
              <a:buFont typeface="Wingdings" pitchFamily="2" charset="2"/>
              <a:buChar char="Ø"/>
            </a:pPr>
            <a:r>
              <a:rPr lang="tr-TR" dirty="0" smtClean="0"/>
              <a:t> Çocuğunuza yeteri kadar harçlık veriniz. Harçlığını mümkünse aylık veya haftalık olarak veriniz.</a:t>
            </a:r>
          </a:p>
          <a:p>
            <a:pPr>
              <a:buFont typeface="Wingdings" pitchFamily="2" charset="2"/>
              <a:buChar char="Ø"/>
            </a:pPr>
            <a:endParaRPr lang="tr-TR" dirty="0" smtClean="0"/>
          </a:p>
          <a:p>
            <a:pPr>
              <a:buFont typeface="Wingdings" pitchFamily="2" charset="2"/>
              <a:buChar char="Ø"/>
            </a:pPr>
            <a:r>
              <a:rPr lang="tr-TR" dirty="0" smtClean="0"/>
              <a:t> Çocuğunuzun okul dışındaki arkadaşlarını kontrol ediniz.</a:t>
            </a:r>
          </a:p>
        </p:txBody>
      </p:sp>
    </p:spTree>
    <p:extLst>
      <p:ext uri="{BB962C8B-B14F-4D97-AF65-F5344CB8AC3E}">
        <p14:creationId xmlns:p14="http://schemas.microsoft.com/office/powerpoint/2010/main" val="142360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OKUL BAŞARISINDA AİLENİN ROLÜ</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9" name="8 Dikdörtgen"/>
          <p:cNvSpPr/>
          <p:nvPr/>
        </p:nvSpPr>
        <p:spPr>
          <a:xfrm>
            <a:off x="428604" y="1000100"/>
            <a:ext cx="6000792" cy="7848302"/>
          </a:xfrm>
          <a:prstGeom prst="rect">
            <a:avLst/>
          </a:prstGeom>
        </p:spPr>
        <p:txBody>
          <a:bodyPr wrap="square">
            <a:spAutoFit/>
          </a:bodyPr>
          <a:lstStyle/>
          <a:p>
            <a:r>
              <a:rPr lang="tr-TR" b="1" dirty="0" smtClean="0">
                <a:solidFill>
                  <a:srgbClr val="FF0000"/>
                </a:solidFill>
              </a:rPr>
              <a:t>ÇOCUĞUNUZUN OKUL BAŞARISINA KATKIDA BULUNMAK İÇİN NELER YAPABİLİRSİNİZ?</a:t>
            </a:r>
            <a:endParaRPr lang="tr-TR" dirty="0" smtClean="0"/>
          </a:p>
          <a:p>
            <a:pPr>
              <a:buFont typeface="Wingdings" pitchFamily="2" charset="2"/>
              <a:buChar char="Ø"/>
            </a:pPr>
            <a:endParaRPr lang="tr-TR" dirty="0" smtClean="0"/>
          </a:p>
          <a:p>
            <a:pPr>
              <a:buFont typeface="Wingdings" pitchFamily="2" charset="2"/>
              <a:buChar char="Ø"/>
            </a:pPr>
            <a:r>
              <a:rPr lang="tr-TR" dirty="0" smtClean="0"/>
              <a:t> Çocuğunuzun okul ve öğretmenleri hakkında şikayetleri olursa, onu dinledikten sonra öğretmenlerle görüşünüz.</a:t>
            </a:r>
          </a:p>
          <a:p>
            <a:pPr>
              <a:buFont typeface="Wingdings" pitchFamily="2" charset="2"/>
              <a:buChar char="Ø"/>
            </a:pPr>
            <a:endParaRPr lang="tr-TR" dirty="0" smtClean="0"/>
          </a:p>
          <a:p>
            <a:pPr>
              <a:buFont typeface="Wingdings" pitchFamily="2" charset="2"/>
              <a:buChar char="Ø"/>
            </a:pPr>
            <a:r>
              <a:rPr lang="tr-TR" dirty="0" smtClean="0"/>
              <a:t> Bilmediklerini çekinmeden öğretmenlerine sormaları gerektiğini anlatın.</a:t>
            </a:r>
          </a:p>
          <a:p>
            <a:pPr>
              <a:buFont typeface="Wingdings" pitchFamily="2" charset="2"/>
              <a:buChar char="Ø"/>
            </a:pPr>
            <a:endParaRPr lang="tr-TR" dirty="0" smtClean="0"/>
          </a:p>
          <a:p>
            <a:pPr>
              <a:buFont typeface="Wingdings" pitchFamily="2" charset="2"/>
              <a:buChar char="Ø"/>
            </a:pPr>
            <a:r>
              <a:rPr lang="tr-TR" dirty="0" smtClean="0"/>
              <a:t> </a:t>
            </a:r>
            <a:r>
              <a:rPr lang="pt-BR" dirty="0" smtClean="0"/>
              <a:t>Okula devam durumu ile yakında ilgileniniz.</a:t>
            </a:r>
            <a:endParaRPr lang="tr-TR" dirty="0" smtClean="0"/>
          </a:p>
          <a:p>
            <a:pPr>
              <a:buFont typeface="Wingdings" pitchFamily="2" charset="2"/>
              <a:buChar char="Ø"/>
            </a:pPr>
            <a:endParaRPr lang="tr-TR" dirty="0" smtClean="0"/>
          </a:p>
          <a:p>
            <a:pPr>
              <a:buFont typeface="Wingdings" pitchFamily="2" charset="2"/>
              <a:buChar char="Ø"/>
            </a:pPr>
            <a:r>
              <a:rPr lang="tr-TR" dirty="0" smtClean="0"/>
              <a:t> Çocuğunuzun çeşitli sorunları için uzman yardımı almaktan çekinmeyiniz.</a:t>
            </a:r>
          </a:p>
          <a:p>
            <a:endParaRPr lang="tr-TR" dirty="0" smtClean="0"/>
          </a:p>
          <a:p>
            <a:r>
              <a:rPr lang="tr-TR" dirty="0" smtClean="0"/>
              <a:t>Çocuğun okul başarısını motivasyon düzeyi, hedefinin olup olmaması, verimli ders çalışma tekniğinin olup olmaması da etkiler. Düşük motivasyon, hedefin olmaması, verimli bir ders çalışma tekniğinin olmaması okul başarısızlığına yol açan etmenler arasındadır.</a:t>
            </a:r>
          </a:p>
          <a:p>
            <a:endParaRPr lang="tr-TR" dirty="0" smtClean="0"/>
          </a:p>
          <a:p>
            <a:r>
              <a:rPr lang="tr-TR" dirty="0" smtClean="0"/>
              <a:t>Çocuğun okul başarısı için yüksek motivasyon, hedefinin olması ve verimli bir ders çalışma sisteminin olması önemlidir. Bu anlamda aileler olarak sizlere bu konularda da görevler düşmektedir.   </a:t>
            </a:r>
          </a:p>
          <a:p>
            <a:endParaRPr lang="tr-TR" dirty="0"/>
          </a:p>
        </p:txBody>
      </p:sp>
    </p:spTree>
    <p:extLst>
      <p:ext uri="{BB962C8B-B14F-4D97-AF65-F5344CB8AC3E}">
        <p14:creationId xmlns:p14="http://schemas.microsoft.com/office/powerpoint/2010/main" val="1423602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58477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3571900" cy="923330"/>
          </a:xfrm>
          <a:prstGeom prst="rect">
            <a:avLst/>
          </a:prstGeom>
        </p:spPr>
        <p:txBody>
          <a:bodyPr wrap="square">
            <a:spAutoFit/>
          </a:bodyPr>
          <a:lstStyle/>
          <a:p>
            <a:r>
              <a:rPr lang="tr-TR" b="1" i="1" dirty="0" smtClean="0">
                <a:solidFill>
                  <a:srgbClr val="FF0000"/>
                </a:solidFill>
              </a:rPr>
              <a:t>Motivasyon;</a:t>
            </a:r>
            <a:r>
              <a:rPr lang="tr-TR" dirty="0" smtClean="0"/>
              <a:t> insani belirli bir amaç için harekete geçiren istek, arzu, güçtür.</a:t>
            </a:r>
            <a:endParaRPr lang="tr-TR" dirty="0">
              <a:cs typeface="Times New Roman" panose="02020603050405020304" pitchFamily="18" charset="0"/>
            </a:endParaRPr>
          </a:p>
        </p:txBody>
      </p:sp>
      <p:pic>
        <p:nvPicPr>
          <p:cNvPr id="8" name="Picture 2" descr="D:\Users\Hp\Desktop\motivasyonun-calisma-hayatindaki-yeri-ve-onem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7628" y="1285852"/>
            <a:ext cx="2428892" cy="1518621"/>
          </a:xfrm>
          <a:prstGeom prst="rect">
            <a:avLst/>
          </a:prstGeom>
          <a:noFill/>
          <a:extLst>
            <a:ext uri="{909E8E84-426E-40DD-AFC4-6F175D3DCCD1}">
              <a14:hiddenFill xmlns:a14="http://schemas.microsoft.com/office/drawing/2010/main">
                <a:solidFill>
                  <a:srgbClr val="FFFFFF"/>
                </a:solidFill>
              </a14:hiddenFill>
            </a:ext>
          </a:extLst>
        </p:spPr>
      </p:pic>
      <p:sp>
        <p:nvSpPr>
          <p:cNvPr id="9" name="8 Dikdörtgen"/>
          <p:cNvSpPr/>
          <p:nvPr/>
        </p:nvSpPr>
        <p:spPr>
          <a:xfrm>
            <a:off x="3143248" y="3214678"/>
            <a:ext cx="3429000" cy="646331"/>
          </a:xfrm>
          <a:prstGeom prst="rect">
            <a:avLst/>
          </a:prstGeom>
        </p:spPr>
        <p:txBody>
          <a:bodyPr>
            <a:spAutoFit/>
          </a:bodyPr>
          <a:lstStyle/>
          <a:p>
            <a:r>
              <a:rPr lang="tr-TR" b="1" dirty="0" smtClean="0">
                <a:solidFill>
                  <a:schemeClr val="tx1">
                    <a:lumMod val="85000"/>
                    <a:lumOff val="15000"/>
                  </a:schemeClr>
                </a:solidFill>
              </a:rPr>
              <a:t>“Mesele, </a:t>
            </a:r>
            <a:r>
              <a:rPr lang="tr-TR" b="1" dirty="0" smtClean="0">
                <a:solidFill>
                  <a:srgbClr val="FF0000"/>
                </a:solidFill>
              </a:rPr>
              <a:t>BAŞARI</a:t>
            </a:r>
            <a:r>
              <a:rPr lang="tr-TR" b="1" dirty="0" smtClean="0">
                <a:solidFill>
                  <a:schemeClr val="tx1">
                    <a:lumMod val="85000"/>
                    <a:lumOff val="15000"/>
                  </a:schemeClr>
                </a:solidFill>
              </a:rPr>
              <a:t> ise, motivasyon her şeydir.’’</a:t>
            </a:r>
            <a:endParaRPr lang="tr-TR" dirty="0"/>
          </a:p>
        </p:txBody>
      </p:sp>
      <p:pic>
        <p:nvPicPr>
          <p:cNvPr id="10" name="Picture 2" descr="D:\Users\Hp\Desktop\team-building-images-png-9.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728" y="2786050"/>
            <a:ext cx="2643206" cy="1601715"/>
          </a:xfrm>
          <a:prstGeom prst="rect">
            <a:avLst/>
          </a:prstGeom>
          <a:noFill/>
          <a:extLst>
            <a:ext uri="{909E8E84-426E-40DD-AFC4-6F175D3DCCD1}">
              <a14:hiddenFill xmlns:a14="http://schemas.microsoft.com/office/drawing/2010/main">
                <a:solidFill>
                  <a:srgbClr val="FFFFFF"/>
                </a:solidFill>
              </a14:hiddenFill>
            </a:ext>
          </a:extLst>
        </p:spPr>
      </p:pic>
      <p:sp>
        <p:nvSpPr>
          <p:cNvPr id="11" name="Bulut 5"/>
          <p:cNvSpPr/>
          <p:nvPr/>
        </p:nvSpPr>
        <p:spPr>
          <a:xfrm>
            <a:off x="642918" y="4786314"/>
            <a:ext cx="2456252" cy="1357322"/>
          </a:xfrm>
          <a:prstGeom prst="cloud">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sz="2000" b="1" dirty="0" smtClean="0">
              <a:solidFill>
                <a:srgbClr val="C00000"/>
              </a:solidFill>
            </a:endParaRPr>
          </a:p>
          <a:p>
            <a:pPr algn="ctr"/>
            <a:r>
              <a:rPr lang="tr-TR" sz="2000" b="1" dirty="0" smtClean="0">
                <a:solidFill>
                  <a:srgbClr val="C00000"/>
                </a:solidFill>
              </a:rPr>
              <a:t>İç</a:t>
            </a:r>
          </a:p>
          <a:p>
            <a:pPr algn="ctr"/>
            <a:r>
              <a:rPr lang="tr-TR" sz="2000" b="1" dirty="0" smtClean="0">
                <a:solidFill>
                  <a:srgbClr val="C00000"/>
                </a:solidFill>
              </a:rPr>
              <a:t>Motivasyon</a:t>
            </a:r>
          </a:p>
          <a:p>
            <a:pPr algn="ctr"/>
            <a:r>
              <a:rPr lang="tr-TR" sz="2000" b="1" dirty="0" smtClean="0">
                <a:ln w="10541" cmpd="sng">
                  <a:solidFill>
                    <a:srgbClr val="7D7D7D">
                      <a:tint val="100000"/>
                      <a:shade val="100000"/>
                      <a:satMod val="110000"/>
                    </a:srgbClr>
                  </a:solidFill>
                  <a:prstDash val="solid"/>
                </a:ln>
                <a:solidFill>
                  <a:srgbClr val="FF0000"/>
                </a:solidFill>
              </a:rPr>
              <a:t> </a:t>
            </a:r>
            <a:endParaRPr lang="tr-TR" sz="2000" b="1" dirty="0">
              <a:ln w="10541" cmpd="sng">
                <a:solidFill>
                  <a:srgbClr val="7D7D7D">
                    <a:tint val="100000"/>
                    <a:shade val="100000"/>
                    <a:satMod val="110000"/>
                  </a:srgbClr>
                </a:solidFill>
                <a:prstDash val="solid"/>
              </a:ln>
              <a:solidFill>
                <a:srgbClr val="FF0000"/>
              </a:solidFill>
            </a:endParaRPr>
          </a:p>
        </p:txBody>
      </p:sp>
      <p:sp>
        <p:nvSpPr>
          <p:cNvPr id="12" name="11 Metin kutusu"/>
          <p:cNvSpPr txBox="1"/>
          <p:nvPr/>
        </p:nvSpPr>
        <p:spPr>
          <a:xfrm>
            <a:off x="1714488" y="4286248"/>
            <a:ext cx="3533340" cy="369332"/>
          </a:xfrm>
          <a:prstGeom prst="rect">
            <a:avLst/>
          </a:prstGeom>
          <a:noFill/>
        </p:spPr>
        <p:txBody>
          <a:bodyPr wrap="none" rtlCol="0">
            <a:spAutoFit/>
          </a:bodyPr>
          <a:lstStyle/>
          <a:p>
            <a:r>
              <a:rPr lang="tr-TR" b="1" dirty="0" smtClean="0">
                <a:solidFill>
                  <a:srgbClr val="FF0000"/>
                </a:solidFill>
              </a:rPr>
              <a:t>MOTİVASYONUN KAYNAKLARI</a:t>
            </a:r>
            <a:endParaRPr lang="tr-TR" b="1" dirty="0">
              <a:solidFill>
                <a:srgbClr val="FF0000"/>
              </a:solidFill>
            </a:endParaRPr>
          </a:p>
        </p:txBody>
      </p:sp>
      <p:sp>
        <p:nvSpPr>
          <p:cNvPr id="13" name="Bulut 6"/>
          <p:cNvSpPr/>
          <p:nvPr/>
        </p:nvSpPr>
        <p:spPr>
          <a:xfrm>
            <a:off x="3929066" y="4786314"/>
            <a:ext cx="2528822" cy="1285884"/>
          </a:xfrm>
          <a:prstGeom prst="cloud">
            <a:avLst/>
          </a:prstGeom>
          <a:solidFill>
            <a:srgbClr val="00B0F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tr-TR" sz="2000" b="1" dirty="0" smtClean="0">
                <a:solidFill>
                  <a:srgbClr val="C00000"/>
                </a:solidFill>
              </a:rPr>
              <a:t>Dış</a:t>
            </a:r>
          </a:p>
          <a:p>
            <a:pPr algn="ctr"/>
            <a:r>
              <a:rPr lang="tr-TR" sz="2000" b="1" dirty="0" smtClean="0">
                <a:solidFill>
                  <a:srgbClr val="C00000"/>
                </a:solidFill>
              </a:rPr>
              <a:t>Motivasyon</a:t>
            </a:r>
            <a:endParaRPr lang="tr-TR" sz="2000" b="1" dirty="0">
              <a:ln w="10541" cmpd="sng">
                <a:solidFill>
                  <a:srgbClr val="7D7D7D">
                    <a:tint val="100000"/>
                    <a:shade val="100000"/>
                    <a:satMod val="110000"/>
                  </a:srgbClr>
                </a:solidFill>
                <a:prstDash val="solid"/>
              </a:ln>
              <a:solidFill>
                <a:srgbClr val="C00000"/>
              </a:solidFill>
            </a:endParaRPr>
          </a:p>
        </p:txBody>
      </p:sp>
      <p:sp>
        <p:nvSpPr>
          <p:cNvPr id="14" name="Metin kutusu 1"/>
          <p:cNvSpPr txBox="1"/>
          <p:nvPr/>
        </p:nvSpPr>
        <p:spPr>
          <a:xfrm>
            <a:off x="714356" y="6429388"/>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Amaç</a:t>
            </a:r>
            <a:endParaRPr lang="tr-TR" b="1" dirty="0">
              <a:solidFill>
                <a:srgbClr val="C00000"/>
              </a:solidFill>
            </a:endParaRPr>
          </a:p>
        </p:txBody>
      </p:sp>
      <p:sp>
        <p:nvSpPr>
          <p:cNvPr id="15" name="Metin kutusu 3"/>
          <p:cNvSpPr txBox="1"/>
          <p:nvPr/>
        </p:nvSpPr>
        <p:spPr>
          <a:xfrm>
            <a:off x="714356" y="7072330"/>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Öğrenme İsteği</a:t>
            </a:r>
            <a:endParaRPr lang="tr-TR" b="1" dirty="0">
              <a:solidFill>
                <a:srgbClr val="C00000"/>
              </a:solidFill>
            </a:endParaRPr>
          </a:p>
        </p:txBody>
      </p:sp>
      <p:sp>
        <p:nvSpPr>
          <p:cNvPr id="16" name="Metin kutusu 7"/>
          <p:cNvSpPr txBox="1"/>
          <p:nvPr/>
        </p:nvSpPr>
        <p:spPr>
          <a:xfrm>
            <a:off x="714356" y="7643834"/>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Merak-İlgi-Sevgi</a:t>
            </a:r>
            <a:endParaRPr lang="tr-TR" b="1" dirty="0">
              <a:solidFill>
                <a:srgbClr val="C00000"/>
              </a:solidFill>
            </a:endParaRPr>
          </a:p>
        </p:txBody>
      </p:sp>
      <p:sp>
        <p:nvSpPr>
          <p:cNvPr id="17" name="Metin kutusu 8"/>
          <p:cNvSpPr txBox="1"/>
          <p:nvPr/>
        </p:nvSpPr>
        <p:spPr>
          <a:xfrm>
            <a:off x="4000504" y="6451256"/>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Ödül-Ceza</a:t>
            </a:r>
            <a:endParaRPr lang="tr-TR" b="1" dirty="0">
              <a:solidFill>
                <a:srgbClr val="C00000"/>
              </a:solidFill>
            </a:endParaRPr>
          </a:p>
        </p:txBody>
      </p:sp>
      <p:sp>
        <p:nvSpPr>
          <p:cNvPr id="18" name="Metin kutusu 9"/>
          <p:cNvSpPr txBox="1"/>
          <p:nvPr/>
        </p:nvSpPr>
        <p:spPr>
          <a:xfrm>
            <a:off x="4000504" y="7072330"/>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Not</a:t>
            </a:r>
            <a:endParaRPr lang="tr-TR" b="1" dirty="0">
              <a:solidFill>
                <a:srgbClr val="C00000"/>
              </a:solidFill>
            </a:endParaRPr>
          </a:p>
        </p:txBody>
      </p:sp>
      <p:sp>
        <p:nvSpPr>
          <p:cNvPr id="19" name="Metin kutusu 10"/>
          <p:cNvSpPr txBox="1"/>
          <p:nvPr/>
        </p:nvSpPr>
        <p:spPr>
          <a:xfrm>
            <a:off x="4000504" y="7715272"/>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Aile-Öğretmen</a:t>
            </a:r>
            <a:endParaRPr lang="tr-TR"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2000" fill="hold"/>
                                        <p:tgtEl>
                                          <p:spTgt spid="11"/>
                                        </p:tgtEl>
                                        <p:attrNameLst>
                                          <p:attrName>ppt_x</p:attrName>
                                        </p:attrNameLst>
                                      </p:cBhvr>
                                      <p:tavLst>
                                        <p:tav tm="0">
                                          <p:val>
                                            <p:strVal val="0-#ppt_w/2"/>
                                          </p:val>
                                        </p:tav>
                                        <p:tav tm="100000">
                                          <p:val>
                                            <p:strVal val="#ppt_x"/>
                                          </p:val>
                                        </p:tav>
                                      </p:tavLst>
                                    </p:anim>
                                    <p:anim calcmode="lin" valueType="num">
                                      <p:cBhvr additive="base">
                                        <p:cTn id="13"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2000" fill="hold"/>
                                        <p:tgtEl>
                                          <p:spTgt spid="13"/>
                                        </p:tgtEl>
                                        <p:attrNameLst>
                                          <p:attrName>ppt_x</p:attrName>
                                        </p:attrNameLst>
                                      </p:cBhvr>
                                      <p:tavLst>
                                        <p:tav tm="0">
                                          <p:val>
                                            <p:strVal val="1+#ppt_w/2"/>
                                          </p:val>
                                        </p:tav>
                                        <p:tav tm="100000">
                                          <p:val>
                                            <p:strVal val="#ppt_x"/>
                                          </p:val>
                                        </p:tav>
                                      </p:tavLst>
                                    </p:anim>
                                    <p:anim calcmode="lin" valueType="num">
                                      <p:cBhvr additive="base">
                                        <p:cTn id="19" dur="2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
                                        <p:tgtEl>
                                          <p:spTgt spid="14"/>
                                        </p:tgtEl>
                                      </p:cBhvr>
                                    </p:animEffect>
                                    <p:anim calcmode="lin" valueType="num">
                                      <p:cBhvr>
                                        <p:cTn id="25" dur="400" fill="hold"/>
                                        <p:tgtEl>
                                          <p:spTgt spid="14"/>
                                        </p:tgtEl>
                                        <p:attrNameLst>
                                          <p:attrName>ppt_x</p:attrName>
                                        </p:attrNameLst>
                                      </p:cBhvr>
                                      <p:tavLst>
                                        <p:tav tm="0">
                                          <p:val>
                                            <p:strVal val="#ppt_x"/>
                                          </p:val>
                                        </p:tav>
                                        <p:tav tm="100000">
                                          <p:val>
                                            <p:strVal val="#ppt_x"/>
                                          </p:val>
                                        </p:tav>
                                      </p:tavLst>
                                    </p:anim>
                                    <p:anim calcmode="lin" valueType="num">
                                      <p:cBhvr>
                                        <p:cTn id="26" dur="400" fill="hold"/>
                                        <p:tgtEl>
                                          <p:spTgt spid="14"/>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9" fill="hold">
                            <p:stCondLst>
                              <p:cond delay="1000"/>
                            </p:stCondLst>
                            <p:childTnLst>
                              <p:par>
                                <p:cTn id="30" presetID="43"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
                                        <p:tgtEl>
                                          <p:spTgt spid="15"/>
                                        </p:tgtEl>
                                      </p:cBhvr>
                                    </p:animEffect>
                                    <p:anim calcmode="lin" valueType="num">
                                      <p:cBhvr>
                                        <p:cTn id="33" dur="400" fill="hold"/>
                                        <p:tgtEl>
                                          <p:spTgt spid="15"/>
                                        </p:tgtEl>
                                        <p:attrNameLst>
                                          <p:attrName>ppt_x</p:attrName>
                                        </p:attrNameLst>
                                      </p:cBhvr>
                                      <p:tavLst>
                                        <p:tav tm="0">
                                          <p:val>
                                            <p:strVal val="#ppt_x"/>
                                          </p:val>
                                        </p:tav>
                                        <p:tav tm="100000">
                                          <p:val>
                                            <p:strVal val="#ppt_x"/>
                                          </p:val>
                                        </p:tav>
                                      </p:tavLst>
                                    </p:anim>
                                    <p:anim calcmode="lin" valueType="num">
                                      <p:cBhvr>
                                        <p:cTn id="34" dur="400" fill="hold"/>
                                        <p:tgtEl>
                                          <p:spTgt spid="15"/>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7" fill="hold">
                            <p:stCondLst>
                              <p:cond delay="2000"/>
                            </p:stCondLst>
                            <p:childTnLst>
                              <p:par>
                                <p:cTn id="38" presetID="43" presetClass="entr" presetSubtype="0"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100"/>
                                        <p:tgtEl>
                                          <p:spTgt spid="16"/>
                                        </p:tgtEl>
                                      </p:cBhvr>
                                    </p:animEffect>
                                    <p:anim calcmode="lin" valueType="num">
                                      <p:cBhvr>
                                        <p:cTn id="41" dur="400" fill="hold"/>
                                        <p:tgtEl>
                                          <p:spTgt spid="16"/>
                                        </p:tgtEl>
                                        <p:attrNameLst>
                                          <p:attrName>ppt_x</p:attrName>
                                        </p:attrNameLst>
                                      </p:cBhvr>
                                      <p:tavLst>
                                        <p:tav tm="0">
                                          <p:val>
                                            <p:strVal val="#ppt_x"/>
                                          </p:val>
                                        </p:tav>
                                        <p:tav tm="100000">
                                          <p:val>
                                            <p:strVal val="#ppt_x"/>
                                          </p:val>
                                        </p:tav>
                                      </p:tavLst>
                                    </p:anim>
                                    <p:anim calcmode="lin" valueType="num">
                                      <p:cBhvr>
                                        <p:cTn id="42" dur="400" fill="hold"/>
                                        <p:tgtEl>
                                          <p:spTgt spid="16"/>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
                                        <p:tgtEl>
                                          <p:spTgt spid="17"/>
                                        </p:tgtEl>
                                      </p:cBhvr>
                                    </p:animEffect>
                                    <p:anim calcmode="lin" valueType="num">
                                      <p:cBhvr>
                                        <p:cTn id="50" dur="400" fill="hold"/>
                                        <p:tgtEl>
                                          <p:spTgt spid="17"/>
                                        </p:tgtEl>
                                        <p:attrNameLst>
                                          <p:attrName>ppt_x</p:attrName>
                                        </p:attrNameLst>
                                      </p:cBhvr>
                                      <p:tavLst>
                                        <p:tav tm="0">
                                          <p:val>
                                            <p:strVal val="#ppt_x"/>
                                          </p:val>
                                        </p:tav>
                                        <p:tav tm="100000">
                                          <p:val>
                                            <p:strVal val="#ppt_x"/>
                                          </p:val>
                                        </p:tav>
                                      </p:tavLst>
                                    </p:anim>
                                    <p:anim calcmode="lin" valueType="num">
                                      <p:cBhvr>
                                        <p:cTn id="51" dur="400" fill="hold"/>
                                        <p:tgtEl>
                                          <p:spTgt spid="17"/>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p:stCondLst>
                              <p:cond delay="1000"/>
                            </p:stCondLst>
                            <p:childTnLst>
                              <p:par>
                                <p:cTn id="55" presetID="43"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
                                        <p:tgtEl>
                                          <p:spTgt spid="18"/>
                                        </p:tgtEl>
                                      </p:cBhvr>
                                    </p:animEffect>
                                    <p:anim calcmode="lin" valueType="num">
                                      <p:cBhvr>
                                        <p:cTn id="58" dur="400" fill="hold"/>
                                        <p:tgtEl>
                                          <p:spTgt spid="18"/>
                                        </p:tgtEl>
                                        <p:attrNameLst>
                                          <p:attrName>ppt_x</p:attrName>
                                        </p:attrNameLst>
                                      </p:cBhvr>
                                      <p:tavLst>
                                        <p:tav tm="0">
                                          <p:val>
                                            <p:strVal val="#ppt_x"/>
                                          </p:val>
                                        </p:tav>
                                        <p:tav tm="100000">
                                          <p:val>
                                            <p:strVal val="#ppt_x"/>
                                          </p:val>
                                        </p:tav>
                                      </p:tavLst>
                                    </p:anim>
                                    <p:anim calcmode="lin" valueType="num">
                                      <p:cBhvr>
                                        <p:cTn id="59" dur="400" fill="hold"/>
                                        <p:tgtEl>
                                          <p:spTgt spid="18"/>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2" fill="hold">
                            <p:stCondLst>
                              <p:cond delay="2000"/>
                            </p:stCondLst>
                            <p:childTnLst>
                              <p:par>
                                <p:cTn id="63" presetID="43"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100"/>
                                        <p:tgtEl>
                                          <p:spTgt spid="19"/>
                                        </p:tgtEl>
                                      </p:cBhvr>
                                    </p:animEffect>
                                    <p:anim calcmode="lin" valueType="num">
                                      <p:cBhvr>
                                        <p:cTn id="66" dur="400" fill="hold"/>
                                        <p:tgtEl>
                                          <p:spTgt spid="19"/>
                                        </p:tgtEl>
                                        <p:attrNameLst>
                                          <p:attrName>ppt_x</p:attrName>
                                        </p:attrNameLst>
                                      </p:cBhvr>
                                      <p:tavLst>
                                        <p:tav tm="0">
                                          <p:val>
                                            <p:strVal val="#ppt_x"/>
                                          </p:val>
                                        </p:tav>
                                        <p:tav tm="100000">
                                          <p:val>
                                            <p:strVal val="#ppt_x"/>
                                          </p:val>
                                        </p:tav>
                                      </p:tavLst>
                                    </p:anim>
                                    <p:anim calcmode="lin" valueType="num">
                                      <p:cBhvr>
                                        <p:cTn id="67" dur="400" fill="hold"/>
                                        <p:tgtEl>
                                          <p:spTgt spid="19"/>
                                        </p:tgtEl>
                                        <p:attrNameLst>
                                          <p:attrName>ppt_y</p:attrName>
                                        </p:attrNameLst>
                                      </p:cBhvr>
                                      <p:tavLst>
                                        <p:tav tm="0">
                                          <p:val>
                                            <p:strVal val="#ppt_y+0.31"/>
                                          </p:val>
                                        </p:tav>
                                        <p:tav tm="100000">
                                          <p:val>
                                            <p:strVal val="#ppt_y+0.31"/>
                                          </p:val>
                                        </p:tav>
                                      </p:tavLst>
                                    </p:anim>
                                    <p:anim calcmode="lin" valueType="num">
                                      <p:cBhvr>
                                        <p:cTn id="68" dur="600" decel="50000" fill="hold">
                                          <p:stCondLst>
                                            <p:cond delay="4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9" dur="600" decel="50000" fill="hold">
                                          <p:stCondLst>
                                            <p:cond delay="4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3" grpId="0" animBg="1"/>
      <p:bldP spid="14" grpId="0" animBg="1"/>
      <p:bldP spid="15" grpId="0" animBg="1"/>
      <p:bldP spid="16"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rPr>
              <a:t>MOTİVASYONU </a:t>
            </a: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ARTIRAN ETKENLER</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1" y="1076655"/>
            <a:ext cx="1502567" cy="1345862"/>
          </a:xfrm>
          <a:prstGeom prst="rect">
            <a:avLst/>
          </a:prstGeom>
        </p:spPr>
      </p:pic>
      <p:sp>
        <p:nvSpPr>
          <p:cNvPr id="6" name="Yuvarlatılmış Çapraz Köşeli Dikdörtgen 5"/>
          <p:cNvSpPr/>
          <p:nvPr/>
        </p:nvSpPr>
        <p:spPr>
          <a:xfrm>
            <a:off x="3581401" y="1406770"/>
            <a:ext cx="1661523" cy="55383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Hedefin Olması</a:t>
            </a:r>
            <a:endParaRPr lang="tr-TR" b="1" dirty="0"/>
          </a:p>
        </p:txBody>
      </p:sp>
      <p:pic>
        <p:nvPicPr>
          <p:cNvPr id="7" name="Picture 2" descr="D:\Users\Hp\Desktop\80387152-cute-boy-in-a-school-uniform-giving-thumbs-u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9975" y="2595477"/>
            <a:ext cx="1790700" cy="2195146"/>
          </a:xfrm>
          <a:prstGeom prst="rect">
            <a:avLst/>
          </a:prstGeom>
          <a:noFill/>
          <a:extLst>
            <a:ext uri="{909E8E84-426E-40DD-AFC4-6F175D3DCCD1}">
              <a14:hiddenFill xmlns:a14="http://schemas.microsoft.com/office/drawing/2010/main">
                <a:solidFill>
                  <a:srgbClr val="FFFFFF"/>
                </a:solidFill>
              </a14:hiddenFill>
            </a:ext>
          </a:extLst>
        </p:spPr>
      </p:pic>
      <p:sp>
        <p:nvSpPr>
          <p:cNvPr id="8" name="Yuvarlatılmış Çapraz Köşeli Dikdörtgen 7"/>
          <p:cNvSpPr/>
          <p:nvPr/>
        </p:nvSpPr>
        <p:spPr>
          <a:xfrm>
            <a:off x="1219201" y="3094829"/>
            <a:ext cx="1710471" cy="598220"/>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Özgüven</a:t>
            </a:r>
            <a:endParaRPr lang="tr-TR" b="1" dirty="0"/>
          </a:p>
        </p:txBody>
      </p:sp>
      <p:sp>
        <p:nvSpPr>
          <p:cNvPr id="9" name="Yuvarlatılmış Çapraz Köşeli Dikdörtgen 8"/>
          <p:cNvSpPr/>
          <p:nvPr/>
        </p:nvSpPr>
        <p:spPr>
          <a:xfrm>
            <a:off x="3962401" y="5275385"/>
            <a:ext cx="1662965" cy="805131"/>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1600" b="1" dirty="0" smtClean="0"/>
              <a:t>Planlı, Verimli ve Etkili  </a:t>
            </a:r>
          </a:p>
          <a:p>
            <a:pPr algn="ctr"/>
            <a:r>
              <a:rPr lang="tr-TR" sz="1600" b="1" dirty="0" smtClean="0"/>
              <a:t>Çalışmak</a:t>
            </a:r>
            <a:endParaRPr lang="tr-TR" sz="1600" b="1"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546" y="5072066"/>
            <a:ext cx="1947433" cy="1528784"/>
          </a:xfrm>
          <a:prstGeom prst="rect">
            <a:avLst/>
          </a:prstGeom>
        </p:spPr>
      </p:pic>
      <p:sp>
        <p:nvSpPr>
          <p:cNvPr id="11" name="Yuvarlatılmış Çapraz Köşeli Dikdörtgen 10"/>
          <p:cNvSpPr/>
          <p:nvPr/>
        </p:nvSpPr>
        <p:spPr>
          <a:xfrm>
            <a:off x="1295401" y="7244860"/>
            <a:ext cx="1919285" cy="756163"/>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Bahanelerden Kurtulmak</a:t>
            </a:r>
            <a:endParaRPr lang="tr-TR" b="1" dirty="0"/>
          </a:p>
        </p:txBody>
      </p:sp>
      <p:pic>
        <p:nvPicPr>
          <p:cNvPr id="12" name="Picture 3" descr="D:\Users\Hp\Desktop\two-people-debate-696x65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34027" y="7057064"/>
            <a:ext cx="1791339" cy="139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8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Scale>
                                      <p:cBhvr>
                                        <p:cTn id="14"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
                                        </p:tgtEl>
                                        <p:attrNameLst>
                                          <p:attrName>ppt_x</p:attrName>
                                          <p:attrName>ppt_y</p:attrName>
                                        </p:attrNameLst>
                                      </p:cBhvr>
                                    </p:animMotion>
                                    <p:animEffect transition="in" filter="fade">
                                      <p:cBhvr>
                                        <p:cTn id="16" dur="1000"/>
                                        <p:tgtEl>
                                          <p:spTgt spid="6"/>
                                        </p:tgtEl>
                                      </p:cBhvr>
                                    </p:animEffect>
                                  </p:childTnLst>
                                </p:cTn>
                              </p:par>
                            </p:childTnLst>
                          </p:cTn>
                        </p:par>
                        <p:par>
                          <p:cTn id="17" fill="hold">
                            <p:stCondLst>
                              <p:cond delay="2000"/>
                            </p:stCondLst>
                            <p:childTnLst>
                              <p:par>
                                <p:cTn id="18" presetID="5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Scale>
                                      <p:cBhvr>
                                        <p:cTn id="20"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8"/>
                                        </p:tgtEl>
                                        <p:attrNameLst>
                                          <p:attrName>ppt_x</p:attrName>
                                          <p:attrName>ppt_y</p:attrName>
                                        </p:attrNameLst>
                                      </p:cBhvr>
                                    </p:animMotion>
                                    <p:animEffect transition="in" filter="fade">
                                      <p:cBhvr>
                                        <p:cTn id="22" dur="1000"/>
                                        <p:tgtEl>
                                          <p:spTgt spid="8"/>
                                        </p:tgtEl>
                                      </p:cBhvr>
                                    </p:animEffect>
                                  </p:childTnLst>
                                </p:cTn>
                              </p:par>
                            </p:childTnLst>
                          </p:cTn>
                        </p:par>
                        <p:par>
                          <p:cTn id="23" fill="hold">
                            <p:stCondLst>
                              <p:cond delay="3000"/>
                            </p:stCondLst>
                            <p:childTnLst>
                              <p:par>
                                <p:cTn id="24" presetID="52"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Scale>
                                      <p:cBhvr>
                                        <p:cTn id="2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9"/>
                                        </p:tgtEl>
                                        <p:attrNameLst>
                                          <p:attrName>ppt_x</p:attrName>
                                          <p:attrName>ppt_y</p:attrName>
                                        </p:attrNameLst>
                                      </p:cBhvr>
                                    </p:animMotion>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fltVal val="0"/>
                                          </p:val>
                                        </p:tav>
                                        <p:tav tm="100000">
                                          <p:val>
                                            <p:strVal val="#ppt_w"/>
                                          </p:val>
                                        </p:tav>
                                      </p:tavLst>
                                    </p:anim>
                                    <p:anim calcmode="lin" valueType="num">
                                      <p:cBhvr>
                                        <p:cTn id="34" dur="1000" fill="hold"/>
                                        <p:tgtEl>
                                          <p:spTgt spid="10"/>
                                        </p:tgtEl>
                                        <p:attrNameLst>
                                          <p:attrName>ppt_h</p:attrName>
                                        </p:attrNameLst>
                                      </p:cBhvr>
                                      <p:tavLst>
                                        <p:tav tm="0">
                                          <p:val>
                                            <p:fltVal val="0"/>
                                          </p:val>
                                        </p:tav>
                                        <p:tav tm="100000">
                                          <p:val>
                                            <p:strVal val="#ppt_h"/>
                                          </p:val>
                                        </p:tav>
                                      </p:tavLst>
                                    </p:anim>
                                    <p:anim calcmode="lin" valueType="num">
                                      <p:cBhvr>
                                        <p:cTn id="35"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37" fill="hold">
                            <p:stCondLst>
                              <p:cond delay="1000"/>
                            </p:stCondLst>
                            <p:childTnLst>
                              <p:par>
                                <p:cTn id="38" presetID="52"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Scale>
                                      <p:cBhvr>
                                        <p:cTn id="40"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11"/>
                                        </p:tgtEl>
                                        <p:attrNameLst>
                                          <p:attrName>ppt_x</p:attrName>
                                          <p:attrName>ppt_y</p:attrName>
                                        </p:attrNameLst>
                                      </p:cBhvr>
                                    </p:animMotion>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rPr>
              <a:t>MOTİVASYONU </a:t>
            </a: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AZALTAN ETKENLER</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13" name="Yuvarlatılmış Dikdörtgen 14"/>
          <p:cNvSpPr/>
          <p:nvPr/>
        </p:nvSpPr>
        <p:spPr>
          <a:xfrm>
            <a:off x="428604" y="1071538"/>
            <a:ext cx="2571768" cy="114300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solidFill>
                  <a:srgbClr val="FFFF00"/>
                </a:solidFill>
              </a:rPr>
              <a:t>Hedefin Olmaması</a:t>
            </a:r>
            <a:endParaRPr lang="tr-TR" sz="2800" b="1" dirty="0">
              <a:solidFill>
                <a:srgbClr val="FFFF00"/>
              </a:solidFill>
            </a:endParaRPr>
          </a:p>
        </p:txBody>
      </p:sp>
      <p:sp>
        <p:nvSpPr>
          <p:cNvPr id="14" name="Yuvarlatılmış Dikdörtgen 10"/>
          <p:cNvSpPr/>
          <p:nvPr/>
        </p:nvSpPr>
        <p:spPr>
          <a:xfrm>
            <a:off x="3429000" y="1071538"/>
            <a:ext cx="3152085" cy="120919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b="1" dirty="0" smtClean="0">
                <a:solidFill>
                  <a:schemeClr val="tx1"/>
                </a:solidFill>
              </a:rPr>
              <a:t>Öğrenilmiş </a:t>
            </a:r>
          </a:p>
          <a:p>
            <a:pPr algn="ctr"/>
            <a:r>
              <a:rPr lang="tr-TR" sz="2800" b="1" dirty="0" smtClean="0">
                <a:solidFill>
                  <a:schemeClr val="tx1"/>
                </a:solidFill>
              </a:rPr>
              <a:t>Çaresizlik</a:t>
            </a:r>
            <a:endParaRPr lang="tr-TR" sz="2800" b="1" dirty="0">
              <a:solidFill>
                <a:schemeClr val="tx1"/>
              </a:solidFill>
            </a:endParaRPr>
          </a:p>
        </p:txBody>
      </p:sp>
      <p:sp>
        <p:nvSpPr>
          <p:cNvPr id="15" name="Yuvarlatılmış Dikdörtgen 5"/>
          <p:cNvSpPr/>
          <p:nvPr/>
        </p:nvSpPr>
        <p:spPr>
          <a:xfrm>
            <a:off x="428604" y="2786050"/>
            <a:ext cx="2500330" cy="1143008"/>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tr-TR" sz="2800" b="1" dirty="0" smtClean="0">
                <a:solidFill>
                  <a:srgbClr val="FF0000"/>
                </a:solidFill>
              </a:rPr>
              <a:t>Ümitsizliğe </a:t>
            </a:r>
          </a:p>
          <a:p>
            <a:pPr algn="ctr"/>
            <a:r>
              <a:rPr lang="tr-TR" sz="2800" b="1" dirty="0" smtClean="0">
                <a:solidFill>
                  <a:srgbClr val="FF0000"/>
                </a:solidFill>
              </a:rPr>
              <a:t>Düşmek</a:t>
            </a:r>
            <a:endParaRPr lang="tr-TR" sz="2800" b="1" dirty="0">
              <a:solidFill>
                <a:srgbClr val="FF0000"/>
              </a:solidFill>
            </a:endParaRPr>
          </a:p>
        </p:txBody>
      </p:sp>
      <p:sp>
        <p:nvSpPr>
          <p:cNvPr id="16" name="Yuvarlatılmış Dikdörtgen 11"/>
          <p:cNvSpPr/>
          <p:nvPr/>
        </p:nvSpPr>
        <p:spPr>
          <a:xfrm>
            <a:off x="3429000" y="2786050"/>
            <a:ext cx="3143272" cy="114300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solidFill>
                  <a:srgbClr val="FFFF00"/>
                </a:solidFill>
              </a:rPr>
              <a:t>Başarısızlık </a:t>
            </a:r>
          </a:p>
          <a:p>
            <a:pPr algn="ctr"/>
            <a:r>
              <a:rPr lang="tr-TR" sz="2800" b="1" dirty="0" smtClean="0">
                <a:solidFill>
                  <a:srgbClr val="FFFF00"/>
                </a:solidFill>
              </a:rPr>
              <a:t>Korkusu</a:t>
            </a:r>
            <a:endParaRPr lang="tr-TR" sz="2800" b="1" dirty="0">
              <a:solidFill>
                <a:srgbClr val="FFFF00"/>
              </a:solidFill>
            </a:endParaRPr>
          </a:p>
        </p:txBody>
      </p:sp>
      <p:sp>
        <p:nvSpPr>
          <p:cNvPr id="17" name="Yuvarlatılmış Dikdörtgen 8"/>
          <p:cNvSpPr/>
          <p:nvPr/>
        </p:nvSpPr>
        <p:spPr>
          <a:xfrm>
            <a:off x="428604" y="4500562"/>
            <a:ext cx="2500330" cy="114300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2800" b="1" dirty="0" smtClean="0"/>
              <a:t>Dersi </a:t>
            </a:r>
          </a:p>
          <a:p>
            <a:pPr algn="ctr"/>
            <a:r>
              <a:rPr lang="tr-TR" sz="2800" b="1" dirty="0" smtClean="0"/>
              <a:t>sevmemek</a:t>
            </a:r>
            <a:endParaRPr lang="tr-TR" sz="2800" b="1" dirty="0"/>
          </a:p>
        </p:txBody>
      </p:sp>
      <p:sp>
        <p:nvSpPr>
          <p:cNvPr id="18" name="Yuvarlatılmış Dikdörtgen 12"/>
          <p:cNvSpPr/>
          <p:nvPr/>
        </p:nvSpPr>
        <p:spPr>
          <a:xfrm>
            <a:off x="3500438" y="4500562"/>
            <a:ext cx="2943985" cy="11430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b="1" dirty="0" smtClean="0"/>
              <a:t>Kıyaslama</a:t>
            </a:r>
            <a:endParaRPr lang="tr-TR" sz="2800" b="1" dirty="0"/>
          </a:p>
        </p:txBody>
      </p:sp>
      <p:sp>
        <p:nvSpPr>
          <p:cNvPr id="19" name="Yuvarlatılmış Dikdörtgen 13"/>
          <p:cNvSpPr/>
          <p:nvPr/>
        </p:nvSpPr>
        <p:spPr>
          <a:xfrm>
            <a:off x="1643050" y="6215074"/>
            <a:ext cx="3831754" cy="648072"/>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2800" b="1" dirty="0" smtClean="0">
                <a:solidFill>
                  <a:srgbClr val="FF0000"/>
                </a:solidFill>
              </a:rPr>
              <a:t>Plansızlık</a:t>
            </a:r>
            <a:endParaRPr lang="tr-TR" sz="2800" b="1" dirty="0">
              <a:solidFill>
                <a:srgbClr val="FF0000"/>
              </a:solidFill>
            </a:endParaRPr>
          </a:p>
        </p:txBody>
      </p:sp>
    </p:spTree>
    <p:extLst>
      <p:ext uri="{BB962C8B-B14F-4D97-AF65-F5344CB8AC3E}">
        <p14:creationId xmlns:p14="http://schemas.microsoft.com/office/powerpoint/2010/main" val="18828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80">
                                          <p:stCondLst>
                                            <p:cond delay="0"/>
                                          </p:stCondLst>
                                        </p:cTn>
                                        <p:tgtEl>
                                          <p:spTgt spid="14"/>
                                        </p:tgtEl>
                                      </p:cBhvr>
                                    </p:animEffect>
                                    <p:anim calcmode="lin" valueType="num">
                                      <p:cBhvr>
                                        <p:cTn id="2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1" dur="26">
                                          <p:stCondLst>
                                            <p:cond delay="650"/>
                                          </p:stCondLst>
                                        </p:cTn>
                                        <p:tgtEl>
                                          <p:spTgt spid="14"/>
                                        </p:tgtEl>
                                      </p:cBhvr>
                                      <p:to x="100000" y="60000"/>
                                    </p:animScale>
                                    <p:animScale>
                                      <p:cBhvr>
                                        <p:cTn id="32" dur="166" decel="50000">
                                          <p:stCondLst>
                                            <p:cond delay="676"/>
                                          </p:stCondLst>
                                        </p:cTn>
                                        <p:tgtEl>
                                          <p:spTgt spid="14"/>
                                        </p:tgtEl>
                                      </p:cBhvr>
                                      <p:to x="100000" y="100000"/>
                                    </p:animScale>
                                    <p:animScale>
                                      <p:cBhvr>
                                        <p:cTn id="33" dur="26">
                                          <p:stCondLst>
                                            <p:cond delay="1312"/>
                                          </p:stCondLst>
                                        </p:cTn>
                                        <p:tgtEl>
                                          <p:spTgt spid="14"/>
                                        </p:tgtEl>
                                      </p:cBhvr>
                                      <p:to x="100000" y="80000"/>
                                    </p:animScale>
                                    <p:animScale>
                                      <p:cBhvr>
                                        <p:cTn id="34" dur="166" decel="50000">
                                          <p:stCondLst>
                                            <p:cond delay="1338"/>
                                          </p:stCondLst>
                                        </p:cTn>
                                        <p:tgtEl>
                                          <p:spTgt spid="14"/>
                                        </p:tgtEl>
                                      </p:cBhvr>
                                      <p:to x="100000" y="100000"/>
                                    </p:animScale>
                                    <p:animScale>
                                      <p:cBhvr>
                                        <p:cTn id="35" dur="26">
                                          <p:stCondLst>
                                            <p:cond delay="1642"/>
                                          </p:stCondLst>
                                        </p:cTn>
                                        <p:tgtEl>
                                          <p:spTgt spid="14"/>
                                        </p:tgtEl>
                                      </p:cBhvr>
                                      <p:to x="100000" y="90000"/>
                                    </p:animScale>
                                    <p:animScale>
                                      <p:cBhvr>
                                        <p:cTn id="36" dur="166" decel="50000">
                                          <p:stCondLst>
                                            <p:cond delay="1668"/>
                                          </p:stCondLst>
                                        </p:cTn>
                                        <p:tgtEl>
                                          <p:spTgt spid="14"/>
                                        </p:tgtEl>
                                      </p:cBhvr>
                                      <p:to x="100000" y="100000"/>
                                    </p:animScale>
                                    <p:animScale>
                                      <p:cBhvr>
                                        <p:cTn id="37" dur="26">
                                          <p:stCondLst>
                                            <p:cond delay="1808"/>
                                          </p:stCondLst>
                                        </p:cTn>
                                        <p:tgtEl>
                                          <p:spTgt spid="14"/>
                                        </p:tgtEl>
                                      </p:cBhvr>
                                      <p:to x="100000" y="95000"/>
                                    </p:animScale>
                                    <p:animScale>
                                      <p:cBhvr>
                                        <p:cTn id="38" dur="166" decel="50000">
                                          <p:stCondLst>
                                            <p:cond delay="1834"/>
                                          </p:stCondLst>
                                        </p:cTn>
                                        <p:tgtEl>
                                          <p:spTgt spid="1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80">
                                          <p:stCondLst>
                                            <p:cond delay="0"/>
                                          </p:stCondLst>
                                        </p:cTn>
                                        <p:tgtEl>
                                          <p:spTgt spid="15"/>
                                        </p:tgtEl>
                                      </p:cBhvr>
                                    </p:animEffect>
                                    <p:anim calcmode="lin" valueType="num">
                                      <p:cBhvr>
                                        <p:cTn id="4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9" dur="26">
                                          <p:stCondLst>
                                            <p:cond delay="650"/>
                                          </p:stCondLst>
                                        </p:cTn>
                                        <p:tgtEl>
                                          <p:spTgt spid="15"/>
                                        </p:tgtEl>
                                      </p:cBhvr>
                                      <p:to x="100000" y="60000"/>
                                    </p:animScale>
                                    <p:animScale>
                                      <p:cBhvr>
                                        <p:cTn id="50" dur="166" decel="50000">
                                          <p:stCondLst>
                                            <p:cond delay="676"/>
                                          </p:stCondLst>
                                        </p:cTn>
                                        <p:tgtEl>
                                          <p:spTgt spid="15"/>
                                        </p:tgtEl>
                                      </p:cBhvr>
                                      <p:to x="100000" y="100000"/>
                                    </p:animScale>
                                    <p:animScale>
                                      <p:cBhvr>
                                        <p:cTn id="51" dur="26">
                                          <p:stCondLst>
                                            <p:cond delay="1312"/>
                                          </p:stCondLst>
                                        </p:cTn>
                                        <p:tgtEl>
                                          <p:spTgt spid="15"/>
                                        </p:tgtEl>
                                      </p:cBhvr>
                                      <p:to x="100000" y="80000"/>
                                    </p:animScale>
                                    <p:animScale>
                                      <p:cBhvr>
                                        <p:cTn id="52" dur="166" decel="50000">
                                          <p:stCondLst>
                                            <p:cond delay="1338"/>
                                          </p:stCondLst>
                                        </p:cTn>
                                        <p:tgtEl>
                                          <p:spTgt spid="15"/>
                                        </p:tgtEl>
                                      </p:cBhvr>
                                      <p:to x="100000" y="100000"/>
                                    </p:animScale>
                                    <p:animScale>
                                      <p:cBhvr>
                                        <p:cTn id="53" dur="26">
                                          <p:stCondLst>
                                            <p:cond delay="1642"/>
                                          </p:stCondLst>
                                        </p:cTn>
                                        <p:tgtEl>
                                          <p:spTgt spid="15"/>
                                        </p:tgtEl>
                                      </p:cBhvr>
                                      <p:to x="100000" y="90000"/>
                                    </p:animScale>
                                    <p:animScale>
                                      <p:cBhvr>
                                        <p:cTn id="54" dur="166" decel="50000">
                                          <p:stCondLst>
                                            <p:cond delay="1668"/>
                                          </p:stCondLst>
                                        </p:cTn>
                                        <p:tgtEl>
                                          <p:spTgt spid="15"/>
                                        </p:tgtEl>
                                      </p:cBhvr>
                                      <p:to x="100000" y="100000"/>
                                    </p:animScale>
                                    <p:animScale>
                                      <p:cBhvr>
                                        <p:cTn id="55" dur="26">
                                          <p:stCondLst>
                                            <p:cond delay="1808"/>
                                          </p:stCondLst>
                                        </p:cTn>
                                        <p:tgtEl>
                                          <p:spTgt spid="15"/>
                                        </p:tgtEl>
                                      </p:cBhvr>
                                      <p:to x="100000" y="95000"/>
                                    </p:animScale>
                                    <p:animScale>
                                      <p:cBhvr>
                                        <p:cTn id="56" dur="166" decel="50000">
                                          <p:stCondLst>
                                            <p:cond delay="1834"/>
                                          </p:stCondLst>
                                        </p:cTn>
                                        <p:tgtEl>
                                          <p:spTgt spid="1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80">
                                          <p:stCondLst>
                                            <p:cond delay="0"/>
                                          </p:stCondLst>
                                        </p:cTn>
                                        <p:tgtEl>
                                          <p:spTgt spid="16"/>
                                        </p:tgtEl>
                                      </p:cBhvr>
                                    </p:animEffect>
                                    <p:anim calcmode="lin" valueType="num">
                                      <p:cBhvr>
                                        <p:cTn id="6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7" dur="26">
                                          <p:stCondLst>
                                            <p:cond delay="650"/>
                                          </p:stCondLst>
                                        </p:cTn>
                                        <p:tgtEl>
                                          <p:spTgt spid="16"/>
                                        </p:tgtEl>
                                      </p:cBhvr>
                                      <p:to x="100000" y="60000"/>
                                    </p:animScale>
                                    <p:animScale>
                                      <p:cBhvr>
                                        <p:cTn id="68" dur="166" decel="50000">
                                          <p:stCondLst>
                                            <p:cond delay="676"/>
                                          </p:stCondLst>
                                        </p:cTn>
                                        <p:tgtEl>
                                          <p:spTgt spid="16"/>
                                        </p:tgtEl>
                                      </p:cBhvr>
                                      <p:to x="100000" y="100000"/>
                                    </p:animScale>
                                    <p:animScale>
                                      <p:cBhvr>
                                        <p:cTn id="69" dur="26">
                                          <p:stCondLst>
                                            <p:cond delay="1312"/>
                                          </p:stCondLst>
                                        </p:cTn>
                                        <p:tgtEl>
                                          <p:spTgt spid="16"/>
                                        </p:tgtEl>
                                      </p:cBhvr>
                                      <p:to x="100000" y="80000"/>
                                    </p:animScale>
                                    <p:animScale>
                                      <p:cBhvr>
                                        <p:cTn id="70" dur="166" decel="50000">
                                          <p:stCondLst>
                                            <p:cond delay="1338"/>
                                          </p:stCondLst>
                                        </p:cTn>
                                        <p:tgtEl>
                                          <p:spTgt spid="16"/>
                                        </p:tgtEl>
                                      </p:cBhvr>
                                      <p:to x="100000" y="100000"/>
                                    </p:animScale>
                                    <p:animScale>
                                      <p:cBhvr>
                                        <p:cTn id="71" dur="26">
                                          <p:stCondLst>
                                            <p:cond delay="1642"/>
                                          </p:stCondLst>
                                        </p:cTn>
                                        <p:tgtEl>
                                          <p:spTgt spid="16"/>
                                        </p:tgtEl>
                                      </p:cBhvr>
                                      <p:to x="100000" y="90000"/>
                                    </p:animScale>
                                    <p:animScale>
                                      <p:cBhvr>
                                        <p:cTn id="72" dur="166" decel="50000">
                                          <p:stCondLst>
                                            <p:cond delay="1668"/>
                                          </p:stCondLst>
                                        </p:cTn>
                                        <p:tgtEl>
                                          <p:spTgt spid="16"/>
                                        </p:tgtEl>
                                      </p:cBhvr>
                                      <p:to x="100000" y="100000"/>
                                    </p:animScale>
                                    <p:animScale>
                                      <p:cBhvr>
                                        <p:cTn id="73" dur="26">
                                          <p:stCondLst>
                                            <p:cond delay="1808"/>
                                          </p:stCondLst>
                                        </p:cTn>
                                        <p:tgtEl>
                                          <p:spTgt spid="16"/>
                                        </p:tgtEl>
                                      </p:cBhvr>
                                      <p:to x="100000" y="95000"/>
                                    </p:animScale>
                                    <p:animScale>
                                      <p:cBhvr>
                                        <p:cTn id="74" dur="166" decel="50000">
                                          <p:stCondLst>
                                            <p:cond delay="1834"/>
                                          </p:stCondLst>
                                        </p:cTn>
                                        <p:tgtEl>
                                          <p:spTgt spid="16"/>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80">
                                          <p:stCondLst>
                                            <p:cond delay="0"/>
                                          </p:stCondLst>
                                        </p:cTn>
                                        <p:tgtEl>
                                          <p:spTgt spid="17"/>
                                        </p:tgtEl>
                                      </p:cBhvr>
                                    </p:animEffect>
                                    <p:anim calcmode="lin" valueType="num">
                                      <p:cBhvr>
                                        <p:cTn id="8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85" dur="26">
                                          <p:stCondLst>
                                            <p:cond delay="650"/>
                                          </p:stCondLst>
                                        </p:cTn>
                                        <p:tgtEl>
                                          <p:spTgt spid="17"/>
                                        </p:tgtEl>
                                      </p:cBhvr>
                                      <p:to x="100000" y="60000"/>
                                    </p:animScale>
                                    <p:animScale>
                                      <p:cBhvr>
                                        <p:cTn id="86" dur="166" decel="50000">
                                          <p:stCondLst>
                                            <p:cond delay="676"/>
                                          </p:stCondLst>
                                        </p:cTn>
                                        <p:tgtEl>
                                          <p:spTgt spid="17"/>
                                        </p:tgtEl>
                                      </p:cBhvr>
                                      <p:to x="100000" y="100000"/>
                                    </p:animScale>
                                    <p:animScale>
                                      <p:cBhvr>
                                        <p:cTn id="87" dur="26">
                                          <p:stCondLst>
                                            <p:cond delay="1312"/>
                                          </p:stCondLst>
                                        </p:cTn>
                                        <p:tgtEl>
                                          <p:spTgt spid="17"/>
                                        </p:tgtEl>
                                      </p:cBhvr>
                                      <p:to x="100000" y="80000"/>
                                    </p:animScale>
                                    <p:animScale>
                                      <p:cBhvr>
                                        <p:cTn id="88" dur="166" decel="50000">
                                          <p:stCondLst>
                                            <p:cond delay="1338"/>
                                          </p:stCondLst>
                                        </p:cTn>
                                        <p:tgtEl>
                                          <p:spTgt spid="17"/>
                                        </p:tgtEl>
                                      </p:cBhvr>
                                      <p:to x="100000" y="100000"/>
                                    </p:animScale>
                                    <p:animScale>
                                      <p:cBhvr>
                                        <p:cTn id="89" dur="26">
                                          <p:stCondLst>
                                            <p:cond delay="1642"/>
                                          </p:stCondLst>
                                        </p:cTn>
                                        <p:tgtEl>
                                          <p:spTgt spid="17"/>
                                        </p:tgtEl>
                                      </p:cBhvr>
                                      <p:to x="100000" y="90000"/>
                                    </p:animScale>
                                    <p:animScale>
                                      <p:cBhvr>
                                        <p:cTn id="90" dur="166" decel="50000">
                                          <p:stCondLst>
                                            <p:cond delay="1668"/>
                                          </p:stCondLst>
                                        </p:cTn>
                                        <p:tgtEl>
                                          <p:spTgt spid="17"/>
                                        </p:tgtEl>
                                      </p:cBhvr>
                                      <p:to x="100000" y="100000"/>
                                    </p:animScale>
                                    <p:animScale>
                                      <p:cBhvr>
                                        <p:cTn id="91" dur="26">
                                          <p:stCondLst>
                                            <p:cond delay="1808"/>
                                          </p:stCondLst>
                                        </p:cTn>
                                        <p:tgtEl>
                                          <p:spTgt spid="17"/>
                                        </p:tgtEl>
                                      </p:cBhvr>
                                      <p:to x="100000" y="95000"/>
                                    </p:animScale>
                                    <p:animScale>
                                      <p:cBhvr>
                                        <p:cTn id="92" dur="166" decel="50000">
                                          <p:stCondLst>
                                            <p:cond delay="1834"/>
                                          </p:stCondLst>
                                        </p:cTn>
                                        <p:tgtEl>
                                          <p:spTgt spid="17"/>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wipe(down)">
                                      <p:cBhvr>
                                        <p:cTn id="97" dur="580">
                                          <p:stCondLst>
                                            <p:cond delay="0"/>
                                          </p:stCondLst>
                                        </p:cTn>
                                        <p:tgtEl>
                                          <p:spTgt spid="18"/>
                                        </p:tgtEl>
                                      </p:cBhvr>
                                    </p:animEffect>
                                    <p:anim calcmode="lin" valueType="num">
                                      <p:cBhvr>
                                        <p:cTn id="9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03" dur="26">
                                          <p:stCondLst>
                                            <p:cond delay="650"/>
                                          </p:stCondLst>
                                        </p:cTn>
                                        <p:tgtEl>
                                          <p:spTgt spid="18"/>
                                        </p:tgtEl>
                                      </p:cBhvr>
                                      <p:to x="100000" y="60000"/>
                                    </p:animScale>
                                    <p:animScale>
                                      <p:cBhvr>
                                        <p:cTn id="104" dur="166" decel="50000">
                                          <p:stCondLst>
                                            <p:cond delay="676"/>
                                          </p:stCondLst>
                                        </p:cTn>
                                        <p:tgtEl>
                                          <p:spTgt spid="18"/>
                                        </p:tgtEl>
                                      </p:cBhvr>
                                      <p:to x="100000" y="100000"/>
                                    </p:animScale>
                                    <p:animScale>
                                      <p:cBhvr>
                                        <p:cTn id="105" dur="26">
                                          <p:stCondLst>
                                            <p:cond delay="1312"/>
                                          </p:stCondLst>
                                        </p:cTn>
                                        <p:tgtEl>
                                          <p:spTgt spid="18"/>
                                        </p:tgtEl>
                                      </p:cBhvr>
                                      <p:to x="100000" y="80000"/>
                                    </p:animScale>
                                    <p:animScale>
                                      <p:cBhvr>
                                        <p:cTn id="106" dur="166" decel="50000">
                                          <p:stCondLst>
                                            <p:cond delay="1338"/>
                                          </p:stCondLst>
                                        </p:cTn>
                                        <p:tgtEl>
                                          <p:spTgt spid="18"/>
                                        </p:tgtEl>
                                      </p:cBhvr>
                                      <p:to x="100000" y="100000"/>
                                    </p:animScale>
                                    <p:animScale>
                                      <p:cBhvr>
                                        <p:cTn id="107" dur="26">
                                          <p:stCondLst>
                                            <p:cond delay="1642"/>
                                          </p:stCondLst>
                                        </p:cTn>
                                        <p:tgtEl>
                                          <p:spTgt spid="18"/>
                                        </p:tgtEl>
                                      </p:cBhvr>
                                      <p:to x="100000" y="90000"/>
                                    </p:animScale>
                                    <p:animScale>
                                      <p:cBhvr>
                                        <p:cTn id="108" dur="166" decel="50000">
                                          <p:stCondLst>
                                            <p:cond delay="1668"/>
                                          </p:stCondLst>
                                        </p:cTn>
                                        <p:tgtEl>
                                          <p:spTgt spid="18"/>
                                        </p:tgtEl>
                                      </p:cBhvr>
                                      <p:to x="100000" y="100000"/>
                                    </p:animScale>
                                    <p:animScale>
                                      <p:cBhvr>
                                        <p:cTn id="109" dur="26">
                                          <p:stCondLst>
                                            <p:cond delay="1808"/>
                                          </p:stCondLst>
                                        </p:cTn>
                                        <p:tgtEl>
                                          <p:spTgt spid="18"/>
                                        </p:tgtEl>
                                      </p:cBhvr>
                                      <p:to x="100000" y="95000"/>
                                    </p:animScale>
                                    <p:animScale>
                                      <p:cBhvr>
                                        <p:cTn id="110" dur="166" decel="50000">
                                          <p:stCondLst>
                                            <p:cond delay="1834"/>
                                          </p:stCondLst>
                                        </p:cTn>
                                        <p:tgtEl>
                                          <p:spTgt spid="18"/>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9"/>
                                        </p:tgtEl>
                                        <p:attrNameLst>
                                          <p:attrName>style.visibility</p:attrName>
                                        </p:attrNameLst>
                                      </p:cBhvr>
                                      <p:to>
                                        <p:strVal val="visible"/>
                                      </p:to>
                                    </p:set>
                                    <p:animEffect transition="in" filter="wipe(down)">
                                      <p:cBhvr>
                                        <p:cTn id="115" dur="580">
                                          <p:stCondLst>
                                            <p:cond delay="0"/>
                                          </p:stCondLst>
                                        </p:cTn>
                                        <p:tgtEl>
                                          <p:spTgt spid="19"/>
                                        </p:tgtEl>
                                      </p:cBhvr>
                                    </p:animEffect>
                                    <p:anim calcmode="lin" valueType="num">
                                      <p:cBhvr>
                                        <p:cTn id="11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21" dur="26">
                                          <p:stCondLst>
                                            <p:cond delay="650"/>
                                          </p:stCondLst>
                                        </p:cTn>
                                        <p:tgtEl>
                                          <p:spTgt spid="19"/>
                                        </p:tgtEl>
                                      </p:cBhvr>
                                      <p:to x="100000" y="60000"/>
                                    </p:animScale>
                                    <p:animScale>
                                      <p:cBhvr>
                                        <p:cTn id="122" dur="166" decel="50000">
                                          <p:stCondLst>
                                            <p:cond delay="676"/>
                                          </p:stCondLst>
                                        </p:cTn>
                                        <p:tgtEl>
                                          <p:spTgt spid="19"/>
                                        </p:tgtEl>
                                      </p:cBhvr>
                                      <p:to x="100000" y="100000"/>
                                    </p:animScale>
                                    <p:animScale>
                                      <p:cBhvr>
                                        <p:cTn id="123" dur="26">
                                          <p:stCondLst>
                                            <p:cond delay="1312"/>
                                          </p:stCondLst>
                                        </p:cTn>
                                        <p:tgtEl>
                                          <p:spTgt spid="19"/>
                                        </p:tgtEl>
                                      </p:cBhvr>
                                      <p:to x="100000" y="80000"/>
                                    </p:animScale>
                                    <p:animScale>
                                      <p:cBhvr>
                                        <p:cTn id="124" dur="166" decel="50000">
                                          <p:stCondLst>
                                            <p:cond delay="1338"/>
                                          </p:stCondLst>
                                        </p:cTn>
                                        <p:tgtEl>
                                          <p:spTgt spid="19"/>
                                        </p:tgtEl>
                                      </p:cBhvr>
                                      <p:to x="100000" y="100000"/>
                                    </p:animScale>
                                    <p:animScale>
                                      <p:cBhvr>
                                        <p:cTn id="125" dur="26">
                                          <p:stCondLst>
                                            <p:cond delay="1642"/>
                                          </p:stCondLst>
                                        </p:cTn>
                                        <p:tgtEl>
                                          <p:spTgt spid="19"/>
                                        </p:tgtEl>
                                      </p:cBhvr>
                                      <p:to x="100000" y="90000"/>
                                    </p:animScale>
                                    <p:animScale>
                                      <p:cBhvr>
                                        <p:cTn id="126" dur="166" decel="50000">
                                          <p:stCondLst>
                                            <p:cond delay="1668"/>
                                          </p:stCondLst>
                                        </p:cTn>
                                        <p:tgtEl>
                                          <p:spTgt spid="19"/>
                                        </p:tgtEl>
                                      </p:cBhvr>
                                      <p:to x="100000" y="100000"/>
                                    </p:animScale>
                                    <p:animScale>
                                      <p:cBhvr>
                                        <p:cTn id="127" dur="26">
                                          <p:stCondLst>
                                            <p:cond delay="1808"/>
                                          </p:stCondLst>
                                        </p:cTn>
                                        <p:tgtEl>
                                          <p:spTgt spid="19"/>
                                        </p:tgtEl>
                                      </p:cBhvr>
                                      <p:to x="100000" y="95000"/>
                                    </p:animScale>
                                    <p:animScale>
                                      <p:cBhvr>
                                        <p:cTn id="128"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11016"/>
            <a:ext cx="6858000" cy="523220"/>
          </a:xfrm>
          <a:prstGeom prst="rect">
            <a:avLst/>
          </a:prstGeom>
          <a:solidFill>
            <a:srgbClr val="FF0000"/>
          </a:solidFill>
        </p:spPr>
        <p:txBody>
          <a:bodyPr wrap="square">
            <a:spAutoFit/>
          </a:bodyPr>
          <a:lstStyle/>
          <a:p>
            <a:pPr algn="ctr"/>
            <a:r>
              <a:rPr lang="tr-TR" sz="2800"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MOTİVASYON</a:t>
            </a:r>
            <a:endParaRPr lang="tr-TR" sz="2800" dirty="0">
              <a:ln w="18415" cmpd="sng">
                <a:solidFill>
                  <a:srgbClr val="FFFFFF"/>
                </a:solidFill>
                <a:prstDash val="solid"/>
              </a:ln>
              <a:solidFill>
                <a:schemeClr val="bg2"/>
              </a:solidFill>
              <a:effectLst>
                <a:outerShdw blurRad="63500" dir="3600000" algn="tl" rotWithShape="0">
                  <a:srgbClr val="000000">
                    <a:alpha val="70000"/>
                  </a:srgbClr>
                </a:outerShdw>
              </a:effectLst>
            </a:endParaRPr>
          </a:p>
        </p:txBody>
      </p:sp>
      <p:sp>
        <p:nvSpPr>
          <p:cNvPr id="9" name="8 Dikdörtgen"/>
          <p:cNvSpPr/>
          <p:nvPr/>
        </p:nvSpPr>
        <p:spPr>
          <a:xfrm>
            <a:off x="428604" y="1000100"/>
            <a:ext cx="6000792" cy="5909310"/>
          </a:xfrm>
          <a:prstGeom prst="rect">
            <a:avLst/>
          </a:prstGeom>
        </p:spPr>
        <p:txBody>
          <a:bodyPr wrap="square">
            <a:spAutoFit/>
          </a:bodyPr>
          <a:lstStyle/>
          <a:p>
            <a:r>
              <a:rPr lang="tr-TR" b="1" dirty="0" smtClean="0">
                <a:solidFill>
                  <a:srgbClr val="FF0000"/>
                </a:solidFill>
              </a:rPr>
              <a:t>ÇOCUĞUNUZUN MOTİVASYONUNA NASIL KATKIDA BULUNABİLİRSİNİZ?</a:t>
            </a:r>
            <a:endParaRPr lang="tr-TR" dirty="0" smtClean="0"/>
          </a:p>
          <a:p>
            <a:pPr>
              <a:buFont typeface="Wingdings" pitchFamily="2" charset="2"/>
              <a:buChar char="Ø"/>
            </a:pPr>
            <a:endParaRPr lang="tr-TR" dirty="0" smtClean="0"/>
          </a:p>
          <a:p>
            <a:pPr>
              <a:buFont typeface="Wingdings" pitchFamily="2" charset="2"/>
              <a:buChar char="Ø"/>
            </a:pPr>
            <a:r>
              <a:rPr lang="tr-TR" dirty="0" smtClean="0"/>
              <a:t> Çocuğunuzu iyi tanıyın, ondan yapamayacağı şeyler beklemeyiniz.</a:t>
            </a:r>
          </a:p>
          <a:p>
            <a:pPr>
              <a:buFont typeface="Wingdings" pitchFamily="2" charset="2"/>
              <a:buChar char="Ø"/>
            </a:pPr>
            <a:endParaRPr lang="tr-TR" dirty="0" smtClean="0"/>
          </a:p>
          <a:p>
            <a:pPr>
              <a:buFont typeface="Wingdings" pitchFamily="2" charset="2"/>
              <a:buChar char="Ø"/>
            </a:pPr>
            <a:r>
              <a:rPr lang="tr-TR" dirty="0" smtClean="0"/>
              <a:t> Anne baba olarak tutarsız davranışlar göstermeyin, aynı şekilde davranın.</a:t>
            </a:r>
          </a:p>
          <a:p>
            <a:pPr>
              <a:buFont typeface="Wingdings" pitchFamily="2" charset="2"/>
              <a:buChar char="Ø"/>
            </a:pPr>
            <a:endParaRPr lang="tr-TR" dirty="0" smtClean="0"/>
          </a:p>
          <a:p>
            <a:pPr>
              <a:buFont typeface="Wingdings" pitchFamily="2" charset="2"/>
              <a:buChar char="Ø"/>
            </a:pPr>
            <a:r>
              <a:rPr lang="tr-TR" dirty="0" smtClean="0"/>
              <a:t> Çocuğunuzu sık sık eleştirmeyin, hele de bunu başkalarının yanında asla yapmayın.</a:t>
            </a:r>
          </a:p>
          <a:p>
            <a:pPr>
              <a:buFont typeface="Wingdings" pitchFamily="2" charset="2"/>
              <a:buChar char="Ø"/>
            </a:pPr>
            <a:endParaRPr lang="tr-TR" dirty="0" smtClean="0"/>
          </a:p>
          <a:p>
            <a:pPr>
              <a:buFont typeface="Wingdings" pitchFamily="2" charset="2"/>
              <a:buChar char="Ø"/>
            </a:pPr>
            <a:r>
              <a:rPr lang="tr-TR" dirty="0" smtClean="0"/>
              <a:t> Çocuklarınızın yanında tartışmayın, kavga, münakaşa etmeyin.</a:t>
            </a:r>
          </a:p>
          <a:p>
            <a:pPr>
              <a:buFont typeface="Wingdings" pitchFamily="2" charset="2"/>
              <a:buChar char="Ø"/>
            </a:pPr>
            <a:endParaRPr lang="tr-TR" dirty="0" smtClean="0"/>
          </a:p>
          <a:p>
            <a:pPr>
              <a:buFont typeface="Wingdings" pitchFamily="2" charset="2"/>
              <a:buChar char="Ø"/>
            </a:pPr>
            <a:r>
              <a:rPr lang="tr-TR" dirty="0" smtClean="0"/>
              <a:t> Başarısız olduğu durumlarda çocuğunuza kızmayın ya da şiddet uygulamayın. Çocuğunuza başarı kadar başarısızlığın da doğal bir durum olduğunu, önemli olanın başarısızlıklardan ders çıkarmak olduğunu belirtin.</a:t>
            </a:r>
          </a:p>
          <a:p>
            <a:endParaRPr lang="tr-TR" dirty="0"/>
          </a:p>
        </p:txBody>
      </p:sp>
      <p:pic>
        <p:nvPicPr>
          <p:cNvPr id="4" name="Picture 2" descr="C:\Users\dell\Desktop\images.jpg"/>
          <p:cNvPicPr>
            <a:picLocks noChangeAspect="1" noChangeArrowheads="1"/>
          </p:cNvPicPr>
          <p:nvPr/>
        </p:nvPicPr>
        <p:blipFill>
          <a:blip r:embed="rId2"/>
          <a:srcRect/>
          <a:stretch>
            <a:fillRect/>
          </a:stretch>
        </p:blipFill>
        <p:spPr bwMode="auto">
          <a:xfrm>
            <a:off x="4000504" y="6429388"/>
            <a:ext cx="1395411" cy="2468804"/>
          </a:xfrm>
          <a:prstGeom prst="rect">
            <a:avLst/>
          </a:prstGeom>
          <a:noFill/>
        </p:spPr>
      </p:pic>
    </p:spTree>
    <p:extLst>
      <p:ext uri="{BB962C8B-B14F-4D97-AF65-F5344CB8AC3E}">
        <p14:creationId xmlns:p14="http://schemas.microsoft.com/office/powerpoint/2010/main" val="1423602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227</TotalTime>
  <Words>1394</Words>
  <Application>Microsoft Office PowerPoint</Application>
  <PresentationFormat>Ekran Gösterisi (4:3)</PresentationFormat>
  <Paragraphs>195</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Kalabalık</vt:lpstr>
      <vt:lpstr>‘’OLUMLU DAVRANIŞ GELİŞTİRME’’  OKUL BAŞARISINDA AİLENİN ROLÜ-MOTİVASYON-HEDEF BELİRLEME-VERİMLİ DERS ÇALIŞMA TEKNİKLERİ  VELİ BİLGİLENDİRME KİTAPÇIĞI (ORTAOKUL-LİSE)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Hp</cp:lastModifiedBy>
  <cp:revision>32</cp:revision>
  <dcterms:created xsi:type="dcterms:W3CDTF">2021-10-06T09:42:30Z</dcterms:created>
  <dcterms:modified xsi:type="dcterms:W3CDTF">2021-10-13T10:50:04Z</dcterms:modified>
</cp:coreProperties>
</file>