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58" r:id="rId4"/>
    <p:sldId id="262" r:id="rId5"/>
    <p:sldId id="259"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6858000" cy="9144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1" d="100"/>
          <a:sy n="51" d="100"/>
        </p:scale>
        <p:origin x="-2292" y="-90"/>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FC9505-5A68-4F9B-A0DF-FEE69B49F375}" type="datetimeFigureOut">
              <a:rPr lang="tr-TR" smtClean="0"/>
              <a:t>11.10.2021</a:t>
            </a:fld>
            <a:endParaRPr lang="tr-TR"/>
          </a:p>
        </p:txBody>
      </p:sp>
      <p:sp>
        <p:nvSpPr>
          <p:cNvPr id="4" name="3 Slayt Görüntüsü Yer Tutucusu"/>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ECA5CA-9BD2-4ED8-AF07-005F0BBC8E92}" type="slidenum">
              <a:rPr lang="tr-TR" smtClean="0"/>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8ECA5CA-9BD2-4ED8-AF07-005F0BBC8E92}" type="slidenum">
              <a:rPr lang="tr-TR" smtClean="0"/>
              <a:t>4</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8ECA5CA-9BD2-4ED8-AF07-005F0BBC8E92}" type="slidenum">
              <a:rPr lang="tr-TR" smtClean="0"/>
              <a:t>15</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8ECA5CA-9BD2-4ED8-AF07-005F0BBC8E92}" type="slidenum">
              <a:rPr lang="tr-TR" smtClean="0"/>
              <a:t>16</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8ECA5CA-9BD2-4ED8-AF07-005F0BBC8E92}" type="slidenum">
              <a:rPr lang="tr-TR" smtClean="0"/>
              <a:t>17</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8ECA5CA-9BD2-4ED8-AF07-005F0BBC8E92}" type="slidenum">
              <a:rPr lang="tr-TR" smtClean="0"/>
              <a:t>18</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8ECA5CA-9BD2-4ED8-AF07-005F0BBC8E92}" type="slidenum">
              <a:rPr lang="tr-TR" smtClean="0"/>
              <a:t>19</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8ECA5CA-9BD2-4ED8-AF07-005F0BBC8E92}" type="slidenum">
              <a:rPr lang="tr-TR" smtClean="0"/>
              <a:t>20</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8ECA5CA-9BD2-4ED8-AF07-005F0BBC8E92}" type="slidenum">
              <a:rPr lang="tr-TR" smtClean="0"/>
              <a:t>21</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8ECA5CA-9BD2-4ED8-AF07-005F0BBC8E92}" type="slidenum">
              <a:rPr lang="tr-TR" smtClean="0"/>
              <a:t>22</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8ECA5CA-9BD2-4ED8-AF07-005F0BBC8E92}" type="slidenum">
              <a:rPr lang="tr-TR" smtClean="0"/>
              <a:t>23</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8ECA5CA-9BD2-4ED8-AF07-005F0BBC8E92}" type="slidenum">
              <a:rPr lang="tr-TR" smtClean="0"/>
              <a:t>24</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8ECA5CA-9BD2-4ED8-AF07-005F0BBC8E92}" type="slidenum">
              <a:rPr lang="tr-TR" smtClean="0"/>
              <a:t>7</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8ECA5CA-9BD2-4ED8-AF07-005F0BBC8E92}" type="slidenum">
              <a:rPr lang="tr-TR" smtClean="0"/>
              <a:t>25</a:t>
            </a:fld>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8ECA5CA-9BD2-4ED8-AF07-005F0BBC8E92}" type="slidenum">
              <a:rPr lang="tr-TR" smtClean="0"/>
              <a:t>26</a:t>
            </a:fld>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8ECA5CA-9BD2-4ED8-AF07-005F0BBC8E92}" type="slidenum">
              <a:rPr lang="tr-TR" smtClean="0"/>
              <a:t>27</a:t>
            </a:fld>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8ECA5CA-9BD2-4ED8-AF07-005F0BBC8E92}" type="slidenum">
              <a:rPr lang="tr-TR" smtClean="0"/>
              <a:t>28</a:t>
            </a:fld>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8ECA5CA-9BD2-4ED8-AF07-005F0BBC8E92}" type="slidenum">
              <a:rPr lang="tr-TR" smtClean="0"/>
              <a:t>29</a:t>
            </a:fld>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8ECA5CA-9BD2-4ED8-AF07-005F0BBC8E92}" type="slidenum">
              <a:rPr lang="tr-TR" smtClean="0"/>
              <a:t>30</a:t>
            </a:fld>
            <a:endParaRPr 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8ECA5CA-9BD2-4ED8-AF07-005F0BBC8E92}" type="slidenum">
              <a:rPr lang="tr-TR" smtClean="0"/>
              <a:t>31</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8ECA5CA-9BD2-4ED8-AF07-005F0BBC8E92}" type="slidenum">
              <a:rPr lang="tr-TR" smtClean="0"/>
              <a:t>8</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8ECA5CA-9BD2-4ED8-AF07-005F0BBC8E92}" type="slidenum">
              <a:rPr lang="tr-TR" smtClean="0"/>
              <a:t>9</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8ECA5CA-9BD2-4ED8-AF07-005F0BBC8E92}" type="slidenum">
              <a:rPr lang="tr-TR" smtClean="0"/>
              <a:t>10</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8ECA5CA-9BD2-4ED8-AF07-005F0BBC8E92}" type="slidenum">
              <a:rPr lang="tr-TR" smtClean="0"/>
              <a:t>11</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8ECA5CA-9BD2-4ED8-AF07-005F0BBC8E92}" type="slidenum">
              <a:rPr lang="tr-TR" smtClean="0"/>
              <a:t>12</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8ECA5CA-9BD2-4ED8-AF07-005F0BBC8E92}" type="slidenum">
              <a:rPr lang="tr-TR" smtClean="0"/>
              <a:t>13</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8ECA5CA-9BD2-4ED8-AF07-005F0BBC8E92}" type="slidenum">
              <a:rPr lang="tr-TR" smtClean="0"/>
              <a:t>14</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1" y="6218863"/>
            <a:ext cx="686331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Başlık"/>
          <p:cNvSpPr>
            <a:spLocks noGrp="1"/>
          </p:cNvSpPr>
          <p:nvPr>
            <p:ph type="ctrTitle"/>
          </p:nvPr>
        </p:nvSpPr>
        <p:spPr>
          <a:xfrm>
            <a:off x="514350" y="2336802"/>
            <a:ext cx="5829300" cy="243968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14350" y="4815476"/>
            <a:ext cx="5829300" cy="1599605"/>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1 Grup"/>
          <p:cNvGrpSpPr/>
          <p:nvPr/>
        </p:nvGrpSpPr>
        <p:grpSpPr>
          <a:xfrm>
            <a:off x="-2824" y="6604000"/>
            <a:ext cx="6860824" cy="2549451"/>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D9F75050-0E15-4C5B-92B0-66D068882F1F}" type="datetimeFigureOut">
              <a:rPr lang="tr-TR" smtClean="0"/>
              <a:pPr/>
              <a:t>11.10.2021</a:t>
            </a:fld>
            <a:endParaRPr lang="tr-TR"/>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342900" y="1975106"/>
            <a:ext cx="6172200" cy="584809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11.10.2021</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5133010" y="366187"/>
            <a:ext cx="1333103" cy="7457015"/>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342900" y="366188"/>
            <a:ext cx="4743450" cy="7457013"/>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11.10.2021</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11.10.2021</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7" name="6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41782" y="1412949"/>
            <a:ext cx="5829300" cy="24384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942035" y="3908949"/>
            <a:ext cx="3429000" cy="1939851"/>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11.10.2021</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7" name="6 Köşeli Çift Ayraç"/>
          <p:cNvSpPr/>
          <p:nvPr/>
        </p:nvSpPr>
        <p:spPr>
          <a:xfrm>
            <a:off x="2727510" y="4007296"/>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Köşeli Çift Ayraç"/>
          <p:cNvSpPr/>
          <p:nvPr/>
        </p:nvSpPr>
        <p:spPr>
          <a:xfrm>
            <a:off x="2587698" y="4007296"/>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342900" y="1975105"/>
            <a:ext cx="3028950" cy="6034617"/>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3486150" y="1975105"/>
            <a:ext cx="3028950" cy="6034617"/>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11.10.2021</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8" name="7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64067"/>
            <a:ext cx="6172200" cy="1524000"/>
          </a:xfrm>
        </p:spPr>
        <p:txBody>
          <a:bodyPr anchor="ct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42900" y="7213600"/>
            <a:ext cx="3030141" cy="1016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3483770" y="7213600"/>
            <a:ext cx="3031331" cy="1016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342900" y="1925726"/>
            <a:ext cx="3030141" cy="5255684"/>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3483769" y="1925726"/>
            <a:ext cx="3031331" cy="5255684"/>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D9F75050-0E15-4C5B-92B0-66D068882F1F}" type="datetimeFigureOut">
              <a:rPr lang="tr-TR" smtClean="0"/>
              <a:pPr/>
              <a:t>11.10.2021</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extLst/>
          </a:lstStyle>
          <a:p>
            <a:fld id="{D9F75050-0E15-4C5B-92B0-66D068882F1F}" type="datetimeFigureOut">
              <a:rPr lang="tr-TR" smtClean="0"/>
              <a:pPr/>
              <a:t>11.10.2021</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6" name="5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extLst/>
          </a:lstStyle>
          <a:p>
            <a:fld id="{D9F75050-0E15-4C5B-92B0-66D068882F1F}" type="datetimeFigureOut">
              <a:rPr lang="tr-TR" smtClean="0"/>
              <a:pPr/>
              <a:t>11.10.2021</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685800" y="6502400"/>
            <a:ext cx="5611332" cy="6096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3314700" y="7140136"/>
            <a:ext cx="2980944" cy="12192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685800" y="365760"/>
            <a:ext cx="5609844" cy="6096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5045274" y="8543925"/>
            <a:ext cx="1440180" cy="487680"/>
          </a:xfrm>
        </p:spPr>
        <p:txBody>
          <a:bodyPr/>
          <a:lstStyle>
            <a:extLst/>
          </a:lstStyle>
          <a:p>
            <a:fld id="{D9F75050-0E15-4C5B-92B0-66D068882F1F}" type="datetimeFigureOut">
              <a:rPr lang="tr-TR" smtClean="0"/>
              <a:pPr/>
              <a:t>11.10.2021</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855924" y="7257870"/>
            <a:ext cx="5372100" cy="864309"/>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2 Resim Yer Tutucusu"/>
          <p:cNvSpPr>
            <a:spLocks noGrp="1"/>
          </p:cNvSpPr>
          <p:nvPr>
            <p:ph type="pic" idx="1"/>
          </p:nvPr>
        </p:nvSpPr>
        <p:spPr>
          <a:xfrm>
            <a:off x="171450" y="253291"/>
            <a:ext cx="6515100" cy="585216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D9F75050-0E15-4C5B-92B0-66D068882F1F}" type="datetimeFigureOut">
              <a:rPr lang="tr-TR" smtClean="0"/>
              <a:pPr/>
              <a:t>11.10.2021</a:t>
            </a:fld>
            <a:endParaRPr lang="tr-TR"/>
          </a:p>
        </p:txBody>
      </p:sp>
      <p:sp>
        <p:nvSpPr>
          <p:cNvPr id="6" name="5 Altbilgi Yer Tutucusu"/>
          <p:cNvSpPr>
            <a:spLocks noGrp="1"/>
          </p:cNvSpPr>
          <p:nvPr>
            <p:ph type="ftr" sz="quarter" idx="11"/>
          </p:nvPr>
        </p:nvSpPr>
        <p:spPr>
          <a:xfrm>
            <a:off x="3285054" y="8543926"/>
            <a:ext cx="1763011" cy="486833"/>
          </a:xfrm>
        </p:spPr>
        <p:txBody>
          <a:bodyPr/>
          <a:lstStyle>
            <a:lvl1pPr>
              <a:defRPr>
                <a:solidFill>
                  <a:schemeClr val="tx1"/>
                </a:solidFill>
              </a:defRPr>
            </a:lvl1pPr>
            <a:extLst/>
          </a:lstStyle>
          <a:p>
            <a:endParaRPr lang="tr-T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B1DEFA8C-F947-479F-BE07-76B6B3F80BF1}" type="slidenum">
              <a:rPr lang="tr-TR" smtClean="0"/>
              <a:pPr/>
              <a:t>‹#›</a:t>
            </a:fld>
            <a:endParaRPr lang="tr-TR"/>
          </a:p>
        </p:txBody>
      </p:sp>
      <p:sp>
        <p:nvSpPr>
          <p:cNvPr id="2" name="1 Başlık"/>
          <p:cNvSpPr>
            <a:spLocks noGrp="1"/>
          </p:cNvSpPr>
          <p:nvPr>
            <p:ph type="title"/>
          </p:nvPr>
        </p:nvSpPr>
        <p:spPr>
          <a:xfrm>
            <a:off x="171450" y="6486830"/>
            <a:ext cx="6056574" cy="750229"/>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7 Serbest Form"/>
          <p:cNvSpPr>
            <a:spLocks/>
          </p:cNvSpPr>
          <p:nvPr/>
        </p:nvSpPr>
        <p:spPr bwMode="auto">
          <a:xfrm>
            <a:off x="537328" y="6669325"/>
            <a:ext cx="2851502" cy="192414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Serbest Form"/>
          <p:cNvSpPr>
            <a:spLocks/>
          </p:cNvSpPr>
          <p:nvPr/>
        </p:nvSpPr>
        <p:spPr bwMode="auto">
          <a:xfrm>
            <a:off x="-40170" y="7713364"/>
            <a:ext cx="2851502" cy="11176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Dik Üçgen"/>
          <p:cNvSpPr>
            <a:spLocks/>
          </p:cNvSpPr>
          <p:nvPr/>
        </p:nvSpPr>
        <p:spPr bwMode="auto">
          <a:xfrm>
            <a:off x="-4532" y="7721671"/>
            <a:ext cx="2551736" cy="1441157"/>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Düz Bağlayıcı"/>
          <p:cNvCxnSpPr/>
          <p:nvPr/>
        </p:nvCxnSpPr>
        <p:spPr>
          <a:xfrm>
            <a:off x="-6928" y="7716985"/>
            <a:ext cx="2554132" cy="144584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6498084" y="6651253"/>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Köşeli Çift Ayraç"/>
          <p:cNvSpPr/>
          <p:nvPr/>
        </p:nvSpPr>
        <p:spPr>
          <a:xfrm>
            <a:off x="6358272" y="6651253"/>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537328" y="6669325"/>
            <a:ext cx="2851502" cy="192414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Serbest Form"/>
          <p:cNvSpPr>
            <a:spLocks/>
          </p:cNvSpPr>
          <p:nvPr/>
        </p:nvSpPr>
        <p:spPr bwMode="auto">
          <a:xfrm>
            <a:off x="-40170" y="7713364"/>
            <a:ext cx="2851502" cy="11176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Dik Üçgen"/>
          <p:cNvSpPr>
            <a:spLocks/>
          </p:cNvSpPr>
          <p:nvPr/>
        </p:nvSpPr>
        <p:spPr bwMode="auto">
          <a:xfrm>
            <a:off x="-4532" y="7721671"/>
            <a:ext cx="2551736" cy="1441157"/>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Düz Bağlayıcı"/>
          <p:cNvCxnSpPr/>
          <p:nvPr/>
        </p:nvCxnSpPr>
        <p:spPr>
          <a:xfrm>
            <a:off x="-6928" y="7716985"/>
            <a:ext cx="2554132" cy="144584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342900" y="366184"/>
            <a:ext cx="6172200" cy="1524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342900" y="1975105"/>
            <a:ext cx="6172200" cy="6034617"/>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5045274" y="8543925"/>
            <a:ext cx="1440180" cy="487680"/>
          </a:xfrm>
          <a:prstGeom prst="rect">
            <a:avLst/>
          </a:prstGeom>
        </p:spPr>
        <p:txBody>
          <a:bodyPr vert="horz" anchor="b"/>
          <a:lstStyle>
            <a:lvl1pPr algn="l" eaLnBrk="1" latinLnBrk="0" hangingPunct="1">
              <a:defRPr kumimoji="0" sz="1000">
                <a:solidFill>
                  <a:schemeClr val="tx1"/>
                </a:solidFill>
              </a:defRPr>
            </a:lvl1pPr>
            <a:extLst/>
          </a:lstStyle>
          <a:p>
            <a:fld id="{D9F75050-0E15-4C5B-92B0-66D068882F1F}" type="datetimeFigureOut">
              <a:rPr lang="tr-TR" smtClean="0"/>
              <a:pPr/>
              <a:t>11.10.2021</a:t>
            </a:fld>
            <a:endParaRPr lang="tr-TR"/>
          </a:p>
        </p:txBody>
      </p:sp>
      <p:sp>
        <p:nvSpPr>
          <p:cNvPr id="22" name="21 Altbilgi Yer Tutucusu"/>
          <p:cNvSpPr>
            <a:spLocks noGrp="1"/>
          </p:cNvSpPr>
          <p:nvPr>
            <p:ph type="ftr" sz="quarter" idx="3"/>
          </p:nvPr>
        </p:nvSpPr>
        <p:spPr>
          <a:xfrm>
            <a:off x="3285054" y="8543926"/>
            <a:ext cx="1763011" cy="486833"/>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17 Slayt Numarası Yer Tutucusu"/>
          <p:cNvSpPr>
            <a:spLocks noGrp="1"/>
          </p:cNvSpPr>
          <p:nvPr>
            <p:ph type="sldNum" sz="quarter" idx="4"/>
          </p:nvPr>
        </p:nvSpPr>
        <p:spPr>
          <a:xfrm>
            <a:off x="6485454" y="8543926"/>
            <a:ext cx="274320" cy="486833"/>
          </a:xfrm>
          <a:prstGeom prst="rect">
            <a:avLst/>
          </a:prstGeom>
        </p:spPr>
        <p:txBody>
          <a:bodyPr vert="horz" anchor="b"/>
          <a:lstStyle>
            <a:lvl1pPr algn="r" eaLnBrk="1" latinLnBrk="0" hangingPunct="1">
              <a:defRPr kumimoji="0" sz="1000" b="0">
                <a:solidFill>
                  <a:schemeClr val="tx1"/>
                </a:solidFill>
              </a:defRPr>
            </a:lvl1pPr>
            <a:extLst/>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0042" y="4000496"/>
            <a:ext cx="5829300" cy="2517250"/>
          </a:xfrm>
        </p:spPr>
        <p:txBody>
          <a:bodyPr>
            <a:normAutofit fontScale="90000"/>
          </a:bodyPr>
          <a:lstStyle/>
          <a:p>
            <a:pPr algn="ctr"/>
            <a:r>
              <a:rPr lang="tr-TR" sz="3100" b="1" dirty="0" smtClean="0">
                <a:solidFill>
                  <a:srgbClr val="FF0000"/>
                </a:solidFill>
                <a:latin typeface="Calibri" pitchFamily="34" charset="0"/>
                <a:cs typeface="Calibri" pitchFamily="34" charset="0"/>
              </a:rPr>
              <a:t>‘’OLUMLU DAVRANIŞ GELİŞTİRME’’</a:t>
            </a:r>
            <a:r>
              <a:rPr lang="tr-TR" sz="2800" b="1" dirty="0" smtClean="0">
                <a:solidFill>
                  <a:srgbClr val="FF0000"/>
                </a:solidFill>
              </a:rPr>
              <a:t/>
            </a:r>
            <a:br>
              <a:rPr lang="tr-TR" sz="2800" b="1" dirty="0" smtClean="0">
                <a:solidFill>
                  <a:srgbClr val="FF0000"/>
                </a:solidFill>
              </a:rPr>
            </a:br>
            <a:r>
              <a:rPr lang="tr-TR" sz="2800" b="1" dirty="0" smtClean="0">
                <a:solidFill>
                  <a:srgbClr val="FF0000"/>
                </a:solidFill>
              </a:rPr>
              <a:t/>
            </a:r>
            <a:br>
              <a:rPr lang="tr-TR" sz="2800" b="1" dirty="0" smtClean="0">
                <a:solidFill>
                  <a:srgbClr val="FF0000"/>
                </a:solidFill>
              </a:rPr>
            </a:br>
            <a:r>
              <a:rPr lang="tr-TR" sz="2800" b="1" dirty="0" smtClean="0">
                <a:solidFill>
                  <a:srgbClr val="002060"/>
                </a:solidFill>
              </a:rPr>
              <a:t>AİLE İÇİ İLETİŞİM-</a:t>
            </a:r>
            <a:br>
              <a:rPr lang="tr-TR" sz="2800" b="1" dirty="0" smtClean="0">
                <a:solidFill>
                  <a:srgbClr val="002060"/>
                </a:solidFill>
              </a:rPr>
            </a:br>
            <a:r>
              <a:rPr lang="tr-TR" sz="2800" dirty="0" smtClean="0">
                <a:solidFill>
                  <a:srgbClr val="002060"/>
                </a:solidFill>
              </a:rPr>
              <a:t>ANNE BABA TUTUMLARI</a:t>
            </a:r>
            <a:r>
              <a:rPr lang="tr-TR" sz="2800" b="1" dirty="0" smtClean="0">
                <a:solidFill>
                  <a:srgbClr val="002060"/>
                </a:solidFill>
              </a:rPr>
              <a:t/>
            </a:r>
            <a:br>
              <a:rPr lang="tr-TR" sz="2800" b="1" dirty="0" smtClean="0">
                <a:solidFill>
                  <a:srgbClr val="002060"/>
                </a:solidFill>
              </a:rPr>
            </a:br>
            <a:r>
              <a:rPr lang="tr-TR" sz="2800" b="1" dirty="0" smtClean="0">
                <a:solidFill>
                  <a:srgbClr val="002060"/>
                </a:solidFill>
              </a:rPr>
              <a:t/>
            </a:r>
            <a:br>
              <a:rPr lang="tr-TR" sz="2800" b="1" dirty="0" smtClean="0">
                <a:solidFill>
                  <a:srgbClr val="002060"/>
                </a:solidFill>
              </a:rPr>
            </a:br>
            <a:r>
              <a:rPr lang="tr-TR" sz="2800" dirty="0" smtClean="0">
                <a:solidFill>
                  <a:schemeClr val="tx1"/>
                </a:solidFill>
              </a:rPr>
              <a:t>VELİ</a:t>
            </a:r>
            <a:r>
              <a:rPr lang="tr-TR" sz="2800" b="1" dirty="0" smtClean="0">
                <a:solidFill>
                  <a:schemeClr val="tx1"/>
                </a:solidFill>
              </a:rPr>
              <a:t> </a:t>
            </a:r>
            <a:r>
              <a:rPr lang="tr-TR" sz="2800" b="1" dirty="0" smtClean="0">
                <a:solidFill>
                  <a:schemeClr val="tx1"/>
                </a:solidFill>
              </a:rPr>
              <a:t>BİLGİLENDİRME KİTAPÇIĞI</a:t>
            </a:r>
            <a:br>
              <a:rPr lang="tr-TR" sz="2800" b="1" dirty="0" smtClean="0">
                <a:solidFill>
                  <a:schemeClr val="tx1"/>
                </a:solidFill>
              </a:rPr>
            </a:br>
            <a:endParaRPr lang="tr-TR" sz="2800" b="1" dirty="0">
              <a:solidFill>
                <a:schemeClr val="tx1"/>
              </a:solidFill>
            </a:endParaRPr>
          </a:p>
        </p:txBody>
      </p:sp>
      <p:pic>
        <p:nvPicPr>
          <p:cNvPr id="1026" name="Picture 2" descr="C:\Users\dell\Desktop\basvurular_7_10_eylul_tarihleri_arasinda_yapilacak_h61703_ca7a8.png"/>
          <p:cNvPicPr>
            <a:picLocks noChangeAspect="1" noChangeArrowheads="1"/>
          </p:cNvPicPr>
          <p:nvPr/>
        </p:nvPicPr>
        <p:blipFill>
          <a:blip r:embed="rId2"/>
          <a:srcRect/>
          <a:stretch>
            <a:fillRect/>
          </a:stretch>
        </p:blipFill>
        <p:spPr bwMode="auto">
          <a:xfrm>
            <a:off x="162062" y="1357290"/>
            <a:ext cx="3767845" cy="2428892"/>
          </a:xfrm>
          <a:prstGeom prst="rect">
            <a:avLst/>
          </a:prstGeom>
          <a:noFill/>
        </p:spPr>
      </p:pic>
      <p:pic>
        <p:nvPicPr>
          <p:cNvPr id="3" name="Picture 2" descr="C:\Users\dell\Desktop\IMG-20201027-WA0011.jpg"/>
          <p:cNvPicPr>
            <a:picLocks noChangeAspect="1" noChangeArrowheads="1"/>
          </p:cNvPicPr>
          <p:nvPr/>
        </p:nvPicPr>
        <p:blipFill>
          <a:blip r:embed="rId3" cstate="print"/>
          <a:srcRect/>
          <a:stretch>
            <a:fillRect/>
          </a:stretch>
        </p:blipFill>
        <p:spPr bwMode="auto">
          <a:xfrm>
            <a:off x="3000372" y="1571604"/>
            <a:ext cx="3505159" cy="197165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0" y="195486"/>
            <a:ext cx="6858000"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AİLE İÇİ İLETİŞİM-ANNE BABA TUTUMLARI</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357166" y="1142976"/>
            <a:ext cx="6000792" cy="1477328"/>
          </a:xfrm>
          <a:prstGeom prst="rect">
            <a:avLst/>
          </a:prstGeom>
        </p:spPr>
        <p:txBody>
          <a:bodyPr wrap="square">
            <a:spAutoFit/>
          </a:bodyPr>
          <a:lstStyle/>
          <a:p>
            <a:pPr algn="ctr"/>
            <a:r>
              <a:rPr lang="tr-TR" b="1" dirty="0" smtClean="0">
                <a:solidFill>
                  <a:srgbClr val="FF0000"/>
                </a:solidFill>
              </a:rPr>
              <a:t>İLETİŞİM ENGELLERİ VE ÇOCUKLAR ÜZERİNDEKİ </a:t>
            </a:r>
            <a:r>
              <a:rPr lang="tr-TR" b="1" dirty="0" smtClean="0">
                <a:solidFill>
                  <a:srgbClr val="FF0000"/>
                </a:solidFill>
              </a:rPr>
              <a:t>ETKİLERİ</a:t>
            </a:r>
          </a:p>
          <a:p>
            <a:pPr algn="ctr"/>
            <a:endParaRPr lang="tr-TR" b="1" dirty="0" smtClean="0"/>
          </a:p>
          <a:p>
            <a:r>
              <a:rPr lang="tr-TR" b="1" dirty="0" smtClean="0"/>
              <a:t>İncelemek, Araştırmak, Soruşturmak</a:t>
            </a:r>
            <a:endParaRPr lang="tr-TR" b="1" dirty="0" smtClean="0"/>
          </a:p>
          <a:p>
            <a:endParaRPr lang="tr-TR" dirty="0"/>
          </a:p>
        </p:txBody>
      </p:sp>
      <p:sp>
        <p:nvSpPr>
          <p:cNvPr id="11" name="10 Dikdörtgen"/>
          <p:cNvSpPr/>
          <p:nvPr/>
        </p:nvSpPr>
        <p:spPr>
          <a:xfrm>
            <a:off x="428604" y="5214942"/>
            <a:ext cx="6000792" cy="646331"/>
          </a:xfrm>
          <a:prstGeom prst="rect">
            <a:avLst/>
          </a:prstGeom>
        </p:spPr>
        <p:txBody>
          <a:bodyPr wrap="square">
            <a:spAutoFit/>
          </a:bodyPr>
          <a:lstStyle/>
          <a:p>
            <a:r>
              <a:rPr lang="tr-TR" b="1" dirty="0" smtClean="0"/>
              <a:t>Konuyu Değiştirmek, Alaya Almak, Şakaya Vurmak, </a:t>
            </a:r>
          </a:p>
          <a:p>
            <a:r>
              <a:rPr lang="tr-TR" b="1" dirty="0" smtClean="0"/>
              <a:t>Oyalamak</a:t>
            </a:r>
            <a:endParaRPr lang="tr-TR" b="1" dirty="0" smtClean="0"/>
          </a:p>
        </p:txBody>
      </p:sp>
      <p:sp>
        <p:nvSpPr>
          <p:cNvPr id="12" name="Dikdörtgen 3"/>
          <p:cNvSpPr/>
          <p:nvPr/>
        </p:nvSpPr>
        <p:spPr>
          <a:xfrm>
            <a:off x="500042" y="2428860"/>
            <a:ext cx="3312368" cy="923330"/>
          </a:xfrm>
          <a:prstGeom prst="rect">
            <a:avLst/>
          </a:prstGeom>
          <a:ln>
            <a:solidFill>
              <a:srgbClr val="002060"/>
            </a:solidFill>
          </a:ln>
        </p:spPr>
        <p:txBody>
          <a:bodyPr wrap="square">
            <a:spAutoFit/>
          </a:bodyPr>
          <a:lstStyle/>
          <a:p>
            <a:r>
              <a:rPr lang="tr-TR" dirty="0"/>
              <a:t>-Bunu sana kim söyledi?</a:t>
            </a:r>
          </a:p>
          <a:p>
            <a:r>
              <a:rPr lang="tr-TR" dirty="0"/>
              <a:t>-Okula gitmeyeceksen ne yapacaksın?</a:t>
            </a:r>
          </a:p>
        </p:txBody>
      </p:sp>
      <p:sp>
        <p:nvSpPr>
          <p:cNvPr id="13" name="Dikdörtgen 9"/>
          <p:cNvSpPr/>
          <p:nvPr/>
        </p:nvSpPr>
        <p:spPr>
          <a:xfrm>
            <a:off x="500042" y="3500430"/>
            <a:ext cx="3322741" cy="1384995"/>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smtClean="0"/>
              <a:t>-Çocuğa </a:t>
            </a:r>
            <a:r>
              <a:rPr lang="tr-TR" sz="1400" b="1" dirty="0"/>
              <a:t>soruların nedeni açıklanmadığından korku ve kaygı </a:t>
            </a:r>
            <a:r>
              <a:rPr lang="tr-TR" sz="1400" b="1" dirty="0" smtClean="0"/>
              <a:t>oluşturabilir</a:t>
            </a:r>
            <a:r>
              <a:rPr lang="tr-TR" sz="1400" b="1" dirty="0"/>
              <a:t>.</a:t>
            </a:r>
          </a:p>
          <a:p>
            <a:pPr>
              <a:buFont typeface="Wingdings" pitchFamily="2" charset="2"/>
              <a:buNone/>
            </a:pPr>
            <a:r>
              <a:rPr lang="tr-TR" sz="1400" b="1" dirty="0" smtClean="0"/>
              <a:t>-Çocuğun </a:t>
            </a:r>
            <a:r>
              <a:rPr lang="tr-TR" sz="1400" b="1" dirty="0"/>
              <a:t>konuşma özgürlüğünü zedeleyebilir.</a:t>
            </a:r>
          </a:p>
        </p:txBody>
      </p:sp>
      <p:pic>
        <p:nvPicPr>
          <p:cNvPr id="14" name="Picture 2" descr="D:\Users\Hp\Desktop\对小女孩的智能手机成瘾感到愤怒的母亲-167740589.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857628" y="2428860"/>
            <a:ext cx="2761075" cy="2793116"/>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Dikdörtgen 3"/>
          <p:cNvSpPr/>
          <p:nvPr/>
        </p:nvSpPr>
        <p:spPr>
          <a:xfrm>
            <a:off x="571480" y="6000760"/>
            <a:ext cx="3312368" cy="923330"/>
          </a:xfrm>
          <a:prstGeom prst="rect">
            <a:avLst/>
          </a:prstGeom>
          <a:ln>
            <a:solidFill>
              <a:srgbClr val="002060"/>
            </a:solidFill>
          </a:ln>
        </p:spPr>
        <p:txBody>
          <a:bodyPr wrap="square">
            <a:spAutoFit/>
          </a:bodyPr>
          <a:lstStyle/>
          <a:p>
            <a:r>
              <a:rPr lang="tr-TR" dirty="0"/>
              <a:t>-Bu konuyu unut gitsin.</a:t>
            </a:r>
          </a:p>
          <a:p>
            <a:r>
              <a:rPr lang="tr-TR" dirty="0"/>
              <a:t>-Sen neden dünyayı yönetmiyorsun.</a:t>
            </a:r>
          </a:p>
        </p:txBody>
      </p:sp>
      <p:sp>
        <p:nvSpPr>
          <p:cNvPr id="22" name="Dikdörtgen 9"/>
          <p:cNvSpPr/>
          <p:nvPr/>
        </p:nvSpPr>
        <p:spPr>
          <a:xfrm>
            <a:off x="571480" y="7143768"/>
            <a:ext cx="3322741" cy="1600438"/>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smtClean="0"/>
              <a:t>-Çocuğa </a:t>
            </a:r>
            <a:r>
              <a:rPr lang="tr-TR" sz="1400" b="1" dirty="0"/>
              <a:t>anne-babasının kendisiyle ilgilenmedikleri</a:t>
            </a:r>
            <a:r>
              <a:rPr lang="tr-TR" sz="1400" b="1" dirty="0" smtClean="0"/>
              <a:t>, saygı </a:t>
            </a:r>
            <a:r>
              <a:rPr lang="tr-TR" sz="1400" b="1" dirty="0"/>
              <a:t>duymadıkları ya da kabul etmedikleri mesajını iletebilir.</a:t>
            </a:r>
          </a:p>
          <a:p>
            <a:pPr>
              <a:buFont typeface="Wingdings" pitchFamily="2" charset="2"/>
              <a:buNone/>
            </a:pPr>
            <a:r>
              <a:rPr lang="tr-TR" sz="1400" b="1" dirty="0" smtClean="0"/>
              <a:t>-Duygu </a:t>
            </a:r>
            <a:r>
              <a:rPr lang="tr-TR" sz="1400" b="1" dirty="0"/>
              <a:t>ve düşünceleri ile alay etmek çocuğu incitebilir.</a:t>
            </a:r>
          </a:p>
        </p:txBody>
      </p:sp>
      <p:pic>
        <p:nvPicPr>
          <p:cNvPr id="23" name="Picture 2" descr="D:\Users\Hp\Desktop\images.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429132" y="6000760"/>
            <a:ext cx="1743075" cy="261937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0" y="195486"/>
            <a:ext cx="6858000"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AİLE İÇİ İLETİŞİM-ANNE BABA TUTUMLARI</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357166" y="1142976"/>
            <a:ext cx="6000792" cy="646331"/>
          </a:xfrm>
          <a:prstGeom prst="rect">
            <a:avLst/>
          </a:prstGeom>
        </p:spPr>
        <p:txBody>
          <a:bodyPr wrap="square">
            <a:spAutoFit/>
          </a:bodyPr>
          <a:lstStyle/>
          <a:p>
            <a:pPr algn="ctr"/>
            <a:r>
              <a:rPr lang="tr-TR" b="1" dirty="0" smtClean="0">
                <a:solidFill>
                  <a:srgbClr val="FF0000"/>
                </a:solidFill>
              </a:rPr>
              <a:t>EŞLER ARASI İLETİŞİM</a:t>
            </a:r>
          </a:p>
          <a:p>
            <a:endParaRPr lang="tr-TR" dirty="0"/>
          </a:p>
        </p:txBody>
      </p:sp>
      <p:sp>
        <p:nvSpPr>
          <p:cNvPr id="15" name="Dikdörtgen 3"/>
          <p:cNvSpPr/>
          <p:nvPr/>
        </p:nvSpPr>
        <p:spPr>
          <a:xfrm>
            <a:off x="357166" y="1643042"/>
            <a:ext cx="3312368" cy="2862322"/>
          </a:xfrm>
          <a:prstGeom prst="rect">
            <a:avLst/>
          </a:prstGeom>
          <a:ln>
            <a:solidFill>
              <a:srgbClr val="002060"/>
            </a:solidFill>
          </a:ln>
        </p:spPr>
        <p:txBody>
          <a:bodyPr wrap="square">
            <a:spAutoFit/>
          </a:bodyPr>
          <a:lstStyle/>
          <a:p>
            <a:pPr algn="ct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Anne-baba ve çocuk arasındaki olumlu iletişim ailenin mutluluğunu artırır. Çocuklar da bu iletişim tarzını model alarak hayatı boyunca sağlıklı sosyal ilişkiler kurar ve kendini ifade yeteneği ile özgüvenleri güçlenir.</a:t>
            </a:r>
            <a:endParaRPr lang="tr-TR" b="1" dirty="0">
              <a:latin typeface="Lucida Sans" pitchFamily="34" charset="0"/>
              <a:ea typeface="Arial Unicode MS" pitchFamily="34" charset="-128"/>
              <a:cs typeface="Arial Unicode MS" pitchFamily="34" charset="-128"/>
            </a:endParaRPr>
          </a:p>
        </p:txBody>
      </p:sp>
      <p:pic>
        <p:nvPicPr>
          <p:cNvPr id="16" name="Picture 2" descr="C:\Users\dell\Desktop\k_26135212_aileegitimi.jpg"/>
          <p:cNvPicPr>
            <a:picLocks noChangeAspect="1" noChangeArrowheads="1"/>
          </p:cNvPicPr>
          <p:nvPr/>
        </p:nvPicPr>
        <p:blipFill>
          <a:blip r:embed="rId3"/>
          <a:srcRect/>
          <a:stretch>
            <a:fillRect/>
          </a:stretch>
        </p:blipFill>
        <p:spPr bwMode="auto">
          <a:xfrm>
            <a:off x="3786190" y="2071670"/>
            <a:ext cx="2857520" cy="1785950"/>
          </a:xfrm>
          <a:prstGeom prst="rect">
            <a:avLst/>
          </a:prstGeom>
          <a:noFill/>
        </p:spPr>
      </p:pic>
      <p:pic>
        <p:nvPicPr>
          <p:cNvPr id="17" name="Picture 2" descr="C:\Users\dell\Desktop\anne-baba-tutumlari-1.jpg"/>
          <p:cNvPicPr>
            <a:picLocks noChangeAspect="1" noChangeArrowheads="1"/>
          </p:cNvPicPr>
          <p:nvPr/>
        </p:nvPicPr>
        <p:blipFill>
          <a:blip r:embed="rId4"/>
          <a:srcRect/>
          <a:stretch>
            <a:fillRect/>
          </a:stretch>
        </p:blipFill>
        <p:spPr bwMode="auto">
          <a:xfrm>
            <a:off x="285728" y="5072066"/>
            <a:ext cx="2891537" cy="2428892"/>
          </a:xfrm>
          <a:prstGeom prst="rect">
            <a:avLst/>
          </a:prstGeom>
          <a:noFill/>
        </p:spPr>
      </p:pic>
      <p:sp>
        <p:nvSpPr>
          <p:cNvPr id="18" name="Dikdörtgen 3"/>
          <p:cNvSpPr/>
          <p:nvPr/>
        </p:nvSpPr>
        <p:spPr>
          <a:xfrm>
            <a:off x="3286124" y="5000628"/>
            <a:ext cx="3312368" cy="2585323"/>
          </a:xfrm>
          <a:prstGeom prst="rect">
            <a:avLst/>
          </a:prstGeom>
          <a:ln>
            <a:solidFill>
              <a:srgbClr val="002060"/>
            </a:solidFill>
          </a:ln>
        </p:spPr>
        <p:txBody>
          <a:bodyPr wrap="square">
            <a:spAutoFit/>
          </a:bodyPr>
          <a:lstStyle/>
          <a:p>
            <a:pPr algn="ct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Çocuklar nasıl iletişim kuracaklarını anne-babalarını izleyerek öğrenirler. Dolayısıyla çocukların da bu önemli beceriyi öğrenebilmeleri için anne-babaların etkin iletişimciler olması gereklidir.</a:t>
            </a:r>
            <a:endParaRPr lang="tr-TR" b="1" dirty="0">
              <a:latin typeface="Lucida Sans"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0" y="195486"/>
            <a:ext cx="6858000"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AİLE İÇİ İLETİŞİM-ANNE BABA TUTUMLARI</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357166" y="1142976"/>
            <a:ext cx="6000792" cy="646331"/>
          </a:xfrm>
          <a:prstGeom prst="rect">
            <a:avLst/>
          </a:prstGeom>
        </p:spPr>
        <p:txBody>
          <a:bodyPr wrap="square">
            <a:spAutoFit/>
          </a:bodyPr>
          <a:lstStyle/>
          <a:p>
            <a:pPr algn="ctr"/>
            <a:r>
              <a:rPr lang="tr-TR" b="1" dirty="0" smtClean="0">
                <a:solidFill>
                  <a:srgbClr val="FF0000"/>
                </a:solidFill>
              </a:rPr>
              <a:t>EŞLER ARASI İLETİŞİM</a:t>
            </a:r>
          </a:p>
          <a:p>
            <a:endParaRPr lang="tr-TR" dirty="0"/>
          </a:p>
        </p:txBody>
      </p:sp>
      <p:sp>
        <p:nvSpPr>
          <p:cNvPr id="8" name="7 Metin kutusu"/>
          <p:cNvSpPr txBox="1"/>
          <p:nvPr/>
        </p:nvSpPr>
        <p:spPr>
          <a:xfrm>
            <a:off x="2285992" y="1571604"/>
            <a:ext cx="2245743" cy="369332"/>
          </a:xfrm>
          <a:prstGeom prst="rect">
            <a:avLst/>
          </a:prstGeom>
          <a:solidFill>
            <a:srgbClr val="FF0000"/>
          </a:solidFill>
          <a:ln>
            <a:solidFill>
              <a:schemeClr val="tx1"/>
            </a:solidFill>
          </a:ln>
        </p:spPr>
        <p:txBody>
          <a:bodyPr wrap="none" rtlCol="0">
            <a:spAutoFit/>
          </a:bodyPr>
          <a:lstStyle/>
          <a:p>
            <a:r>
              <a:rPr lang="tr-TR" b="1" dirty="0" smtClean="0"/>
              <a:t>ZAMAN AYIRMAK</a:t>
            </a:r>
            <a:endParaRPr lang="tr-TR" b="1" dirty="0"/>
          </a:p>
        </p:txBody>
      </p:sp>
      <p:sp>
        <p:nvSpPr>
          <p:cNvPr id="9" name="Dikdörtgen 3"/>
          <p:cNvSpPr/>
          <p:nvPr/>
        </p:nvSpPr>
        <p:spPr>
          <a:xfrm>
            <a:off x="285728" y="2143108"/>
            <a:ext cx="3312368" cy="3139321"/>
          </a:xfrm>
          <a:prstGeom prst="rect">
            <a:avLst/>
          </a:prstGeom>
          <a:ln>
            <a:solidFill>
              <a:srgbClr val="002060"/>
            </a:solidFill>
          </a:ln>
        </p:spPr>
        <p:txBody>
          <a:bodyPr wrap="square">
            <a:spAutoFit/>
          </a:bodyPr>
          <a:lstStyle/>
          <a:p>
            <a:pPr algn="ct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Çift olarak birlikte zaman geçirmek her ilişki için önemlidir. Ancak işin içinde çocuklar olduğunda baş başa geçirecek  zaman bulmak da kolay olmaz. Bu nedenle anne-babalar birlikte geçirecekleri özel zaman dilimlerini önceden belirlemelidirler.</a:t>
            </a:r>
            <a:endParaRPr lang="tr-TR" b="1" dirty="0">
              <a:latin typeface="Lucida Sans" pitchFamily="34" charset="0"/>
              <a:ea typeface="Arial Unicode MS" pitchFamily="34" charset="-128"/>
              <a:cs typeface="Arial Unicode MS" pitchFamily="34" charset="-128"/>
            </a:endParaRPr>
          </a:p>
        </p:txBody>
      </p:sp>
      <p:pic>
        <p:nvPicPr>
          <p:cNvPr id="10" name="Picture 2" descr="C:\Users\dell\Desktop\6357912_preview.png"/>
          <p:cNvPicPr>
            <a:picLocks noChangeAspect="1" noChangeArrowheads="1"/>
          </p:cNvPicPr>
          <p:nvPr/>
        </p:nvPicPr>
        <p:blipFill>
          <a:blip r:embed="rId3"/>
          <a:srcRect/>
          <a:stretch>
            <a:fillRect/>
          </a:stretch>
        </p:blipFill>
        <p:spPr bwMode="auto">
          <a:xfrm>
            <a:off x="4000504" y="2143108"/>
            <a:ext cx="2493267" cy="3068636"/>
          </a:xfrm>
          <a:prstGeom prst="rect">
            <a:avLst/>
          </a:prstGeom>
          <a:noFill/>
        </p:spPr>
      </p:pic>
      <p:sp>
        <p:nvSpPr>
          <p:cNvPr id="11" name="Dikdörtgen 3"/>
          <p:cNvSpPr/>
          <p:nvPr/>
        </p:nvSpPr>
        <p:spPr>
          <a:xfrm>
            <a:off x="3000372" y="5786446"/>
            <a:ext cx="3312368" cy="2308324"/>
          </a:xfrm>
          <a:prstGeom prst="rect">
            <a:avLst/>
          </a:prstGeom>
          <a:ln>
            <a:solidFill>
              <a:srgbClr val="002060"/>
            </a:solidFill>
          </a:ln>
        </p:spPr>
        <p:txBody>
          <a:bodyPr wrap="square">
            <a:spAutoFit/>
          </a:bodyPr>
          <a:lstStyle/>
          <a:p>
            <a:pPr algn="ct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Önemli olan anne-babanın düzenli olarak birlikte zaman geçirmesidir. Bu her gün olabilir, iki günde bir olabilir, haftada bir olabilir, yani anne-baba için ne şekilde uygunsa o şekilde ayarlanabilir.</a:t>
            </a:r>
            <a:endParaRPr lang="tr-TR" b="1" dirty="0">
              <a:latin typeface="Lucida Sans" pitchFamily="34" charset="0"/>
              <a:ea typeface="Arial Unicode MS" pitchFamily="34" charset="-128"/>
              <a:cs typeface="Arial Unicode MS" pitchFamily="34" charset="-128"/>
            </a:endParaRPr>
          </a:p>
        </p:txBody>
      </p:sp>
      <p:pic>
        <p:nvPicPr>
          <p:cNvPr id="12" name="Picture 2" descr="C:\Users\dell\Desktop\5-50521_mom-and-dad-png-mom-and-dad-animated.png"/>
          <p:cNvPicPr>
            <a:picLocks noChangeAspect="1" noChangeArrowheads="1"/>
          </p:cNvPicPr>
          <p:nvPr/>
        </p:nvPicPr>
        <p:blipFill>
          <a:blip r:embed="rId4"/>
          <a:srcRect/>
          <a:stretch>
            <a:fillRect/>
          </a:stretch>
        </p:blipFill>
        <p:spPr bwMode="auto">
          <a:xfrm>
            <a:off x="357166" y="5643570"/>
            <a:ext cx="2321103" cy="22860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0" y="195486"/>
            <a:ext cx="6858000"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AİLE İÇİ İLETİŞİM-ANNE BABA TUTUMLARI</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357166" y="1142976"/>
            <a:ext cx="6000792" cy="646331"/>
          </a:xfrm>
          <a:prstGeom prst="rect">
            <a:avLst/>
          </a:prstGeom>
        </p:spPr>
        <p:txBody>
          <a:bodyPr wrap="square">
            <a:spAutoFit/>
          </a:bodyPr>
          <a:lstStyle/>
          <a:p>
            <a:pPr algn="ctr"/>
            <a:r>
              <a:rPr lang="tr-TR" b="1" dirty="0" smtClean="0">
                <a:solidFill>
                  <a:srgbClr val="FF0000"/>
                </a:solidFill>
              </a:rPr>
              <a:t>EŞLER ARASI İLETİŞİM</a:t>
            </a:r>
          </a:p>
          <a:p>
            <a:endParaRPr lang="tr-TR" dirty="0"/>
          </a:p>
        </p:txBody>
      </p:sp>
      <p:sp>
        <p:nvSpPr>
          <p:cNvPr id="8" name="7 Metin kutusu"/>
          <p:cNvSpPr txBox="1"/>
          <p:nvPr/>
        </p:nvSpPr>
        <p:spPr>
          <a:xfrm>
            <a:off x="2285992" y="1571604"/>
            <a:ext cx="2245743" cy="369332"/>
          </a:xfrm>
          <a:prstGeom prst="rect">
            <a:avLst/>
          </a:prstGeom>
          <a:solidFill>
            <a:srgbClr val="FF0000"/>
          </a:solidFill>
          <a:ln>
            <a:solidFill>
              <a:schemeClr val="tx1"/>
            </a:solidFill>
          </a:ln>
        </p:spPr>
        <p:txBody>
          <a:bodyPr wrap="none" rtlCol="0">
            <a:spAutoFit/>
          </a:bodyPr>
          <a:lstStyle/>
          <a:p>
            <a:r>
              <a:rPr lang="tr-TR" b="1" dirty="0" smtClean="0"/>
              <a:t>ZAMAN AYIRMAK</a:t>
            </a:r>
            <a:endParaRPr lang="tr-TR" b="1" dirty="0"/>
          </a:p>
        </p:txBody>
      </p:sp>
      <p:sp>
        <p:nvSpPr>
          <p:cNvPr id="13" name="Dikdörtgen 3"/>
          <p:cNvSpPr/>
          <p:nvPr/>
        </p:nvSpPr>
        <p:spPr>
          <a:xfrm>
            <a:off x="357166" y="2143108"/>
            <a:ext cx="3357586" cy="2862322"/>
          </a:xfrm>
          <a:prstGeom prst="rect">
            <a:avLst/>
          </a:prstGeom>
          <a:ln>
            <a:solidFill>
              <a:srgbClr val="002060"/>
            </a:solidFill>
          </a:ln>
        </p:spPr>
        <p:txBody>
          <a:bodyPr wrap="square">
            <a:spAutoFit/>
          </a:bodyPr>
          <a:lstStyle/>
          <a:p>
            <a:pPr algn="ct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Bu özel zaman birlikte konuşarak, beraber bir aktiviteye katılarak ya da anne ve babanın her ikisinin de ilgisini  çeken herhangi bir şeyi yaparak geçirilebilir. Önemli olan bu sürenin bir biçimde iletişim içerisinde geçirilmesidir.</a:t>
            </a:r>
            <a:endParaRPr lang="tr-TR" b="1" dirty="0">
              <a:latin typeface="Lucida Sans" pitchFamily="34" charset="0"/>
              <a:ea typeface="Arial Unicode MS" pitchFamily="34" charset="-128"/>
              <a:cs typeface="Arial Unicode MS" pitchFamily="34" charset="-128"/>
            </a:endParaRPr>
          </a:p>
        </p:txBody>
      </p:sp>
      <p:sp>
        <p:nvSpPr>
          <p:cNvPr id="14" name="Dikdörtgen 3"/>
          <p:cNvSpPr/>
          <p:nvPr/>
        </p:nvSpPr>
        <p:spPr>
          <a:xfrm>
            <a:off x="3143248" y="5357818"/>
            <a:ext cx="3312368" cy="2585323"/>
          </a:xfrm>
          <a:prstGeom prst="rect">
            <a:avLst/>
          </a:prstGeom>
          <a:ln>
            <a:solidFill>
              <a:srgbClr val="002060"/>
            </a:solidFill>
          </a:ln>
        </p:spPr>
        <p:txBody>
          <a:bodyPr wrap="square">
            <a:spAutoFit/>
          </a:bodyPr>
          <a:lstStyle/>
          <a:p>
            <a:pPr algn="ct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Ancak özel zaman kendiliğinden oluşmaz, planlanması ve her iki ebeveyn tarafından korunması gerekir. Baş başa zaman, iletişim kanallarının açık tutulması açısından son derece önemlidir.</a:t>
            </a:r>
            <a:endParaRPr lang="tr-TR" b="1" dirty="0">
              <a:latin typeface="Lucida Sans" pitchFamily="34" charset="0"/>
              <a:ea typeface="Arial Unicode MS" pitchFamily="34" charset="-128"/>
              <a:cs typeface="Arial Unicode MS" pitchFamily="34" charset="-128"/>
            </a:endParaRPr>
          </a:p>
        </p:txBody>
      </p:sp>
      <p:pic>
        <p:nvPicPr>
          <p:cNvPr id="15" name="Picture 2" descr="C:\Users\dell\Desktop\cute-cartoon-family-colorful-stylish-clothes-fun-married-heterosexual-couple-young-happy-cheerful-mom-dad-spend-time-88592329.jpg"/>
          <p:cNvPicPr>
            <a:picLocks noChangeAspect="1" noChangeArrowheads="1"/>
          </p:cNvPicPr>
          <p:nvPr/>
        </p:nvPicPr>
        <p:blipFill>
          <a:blip r:embed="rId3"/>
          <a:srcRect/>
          <a:stretch>
            <a:fillRect/>
          </a:stretch>
        </p:blipFill>
        <p:spPr bwMode="auto">
          <a:xfrm>
            <a:off x="4214818" y="2214546"/>
            <a:ext cx="1905000" cy="2743200"/>
          </a:xfrm>
          <a:prstGeom prst="rect">
            <a:avLst/>
          </a:prstGeom>
          <a:noFill/>
        </p:spPr>
      </p:pic>
      <p:pic>
        <p:nvPicPr>
          <p:cNvPr id="16" name="Picture 2" descr="C:\Users\dell\Desktop\935-9350188_reach-more-parents-and-increase-enrollments-with-the.png"/>
          <p:cNvPicPr>
            <a:picLocks noChangeAspect="1" noChangeArrowheads="1"/>
          </p:cNvPicPr>
          <p:nvPr/>
        </p:nvPicPr>
        <p:blipFill>
          <a:blip r:embed="rId4" cstate="print"/>
          <a:srcRect/>
          <a:stretch>
            <a:fillRect/>
          </a:stretch>
        </p:blipFill>
        <p:spPr bwMode="auto">
          <a:xfrm>
            <a:off x="785794" y="5643570"/>
            <a:ext cx="2273278" cy="194060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0" y="195486"/>
            <a:ext cx="6858000"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AİLE İÇİ İLETİŞİM-ANNE BABA TUTUMLARI</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357166" y="1142976"/>
            <a:ext cx="6000792" cy="646331"/>
          </a:xfrm>
          <a:prstGeom prst="rect">
            <a:avLst/>
          </a:prstGeom>
        </p:spPr>
        <p:txBody>
          <a:bodyPr wrap="square">
            <a:spAutoFit/>
          </a:bodyPr>
          <a:lstStyle/>
          <a:p>
            <a:pPr algn="ctr"/>
            <a:r>
              <a:rPr lang="tr-TR" b="1" dirty="0" smtClean="0">
                <a:solidFill>
                  <a:srgbClr val="FF0000"/>
                </a:solidFill>
              </a:rPr>
              <a:t>EŞLER ARASI İLETİŞİM</a:t>
            </a:r>
          </a:p>
          <a:p>
            <a:endParaRPr lang="tr-TR" dirty="0"/>
          </a:p>
        </p:txBody>
      </p:sp>
      <p:sp>
        <p:nvSpPr>
          <p:cNvPr id="8" name="7 Metin kutusu"/>
          <p:cNvSpPr txBox="1"/>
          <p:nvPr/>
        </p:nvSpPr>
        <p:spPr>
          <a:xfrm>
            <a:off x="2428868" y="1571604"/>
            <a:ext cx="1837362"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sp>
        <p:nvSpPr>
          <p:cNvPr id="9" name="Dikdörtgen 3"/>
          <p:cNvSpPr/>
          <p:nvPr/>
        </p:nvSpPr>
        <p:spPr>
          <a:xfrm>
            <a:off x="500042" y="2285984"/>
            <a:ext cx="3786214" cy="2862322"/>
          </a:xfrm>
          <a:prstGeom prst="rect">
            <a:avLst/>
          </a:prstGeom>
          <a:ln>
            <a:solidFill>
              <a:srgbClr val="002060"/>
            </a:solidFill>
          </a:ln>
        </p:spPr>
        <p:txBody>
          <a:bodyPr wrap="square">
            <a:spAutoFit/>
          </a:bodyPr>
          <a:lstStyle/>
          <a:p>
            <a:pPr algn="ct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Anne-baba arasındaki iletişimin bir diğer önemli kısmı da bu iletişimin nasıl etkin bir şekilde kurulabileceğinin bilinmesidir. Anne-babalar etkin bir iletişim kuramazsa, büyük olasılıkla başarısız iletişim yöntemlerini çocuklarına da </a:t>
            </a:r>
          </a:p>
          <a:p>
            <a:pPr algn="ct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aktaracaklardır.</a:t>
            </a:r>
            <a:endParaRPr lang="tr-TR" b="1" dirty="0">
              <a:latin typeface="Lucida Sans" pitchFamily="34" charset="0"/>
              <a:ea typeface="Arial Unicode MS" pitchFamily="34" charset="-128"/>
              <a:cs typeface="Arial Unicode MS" pitchFamily="34" charset="-128"/>
            </a:endParaRPr>
          </a:p>
        </p:txBody>
      </p:sp>
      <p:pic>
        <p:nvPicPr>
          <p:cNvPr id="10" name="Picture 2" descr="C:\Users\dell\Desktop\images.jpg"/>
          <p:cNvPicPr>
            <a:picLocks noChangeAspect="1" noChangeArrowheads="1"/>
          </p:cNvPicPr>
          <p:nvPr/>
        </p:nvPicPr>
        <p:blipFill>
          <a:blip r:embed="rId3"/>
          <a:srcRect/>
          <a:stretch>
            <a:fillRect/>
          </a:stretch>
        </p:blipFill>
        <p:spPr bwMode="auto">
          <a:xfrm>
            <a:off x="4714884" y="2285984"/>
            <a:ext cx="1714500" cy="2667000"/>
          </a:xfrm>
          <a:prstGeom prst="rect">
            <a:avLst/>
          </a:prstGeom>
          <a:noFill/>
        </p:spPr>
      </p:pic>
      <p:sp>
        <p:nvSpPr>
          <p:cNvPr id="11" name="Dikdörtgen 3"/>
          <p:cNvSpPr/>
          <p:nvPr/>
        </p:nvSpPr>
        <p:spPr>
          <a:xfrm>
            <a:off x="500042" y="5429256"/>
            <a:ext cx="6143668" cy="2800767"/>
          </a:xfrm>
          <a:prstGeom prst="rect">
            <a:avLst/>
          </a:prstGeom>
          <a:ln>
            <a:solidFill>
              <a:srgbClr val="002060"/>
            </a:solidFill>
          </a:ln>
        </p:spPr>
        <p:txBody>
          <a:bodyPr wrap="square">
            <a:spAutoFit/>
          </a:bodyPr>
          <a:lstStyle/>
          <a:p>
            <a:pPr fontAlgn="auto">
              <a:spcBef>
                <a:spcPts val="0"/>
              </a:spcBef>
              <a:spcAft>
                <a:spcPts val="0"/>
              </a:spcAft>
              <a:defRPr/>
            </a:pPr>
            <a:r>
              <a:rPr lang="tr-TR" sz="1600" b="1" dirty="0" smtClean="0">
                <a:latin typeface="Lucida Sans" pitchFamily="34" charset="0"/>
                <a:ea typeface="Arial Unicode MS" pitchFamily="34" charset="-128"/>
                <a:cs typeface="Arial Unicode MS" pitchFamily="34" charset="-128"/>
              </a:rPr>
              <a:t>Etkin iletişim için sözler davranışlarla eşleşmelidir.</a:t>
            </a:r>
          </a:p>
          <a:p>
            <a:pPr>
              <a:defRPr/>
            </a:pPr>
            <a:r>
              <a:rPr lang="tr-TR" sz="1600" b="1" dirty="0" smtClean="0">
                <a:latin typeface="Lucida Sans" pitchFamily="34" charset="0"/>
                <a:ea typeface="Arial Unicode MS" pitchFamily="34" charset="-128"/>
                <a:cs typeface="Arial Unicode MS" pitchFamily="34" charset="-128"/>
              </a:rPr>
              <a:t>Örneğin anne ya da babadan biri diğerine hiç kızgın olmadığını söylüyor, ancak aynı zamanda da yüzünde öfkeli bir ifade ile bakıyor, öfkeli bir ses tonu kullanıyor ve ellerini yumruk yaparak sıkıyorsa, sözler davranışlarla eşleşmiyor ve etkin bir iletişim gerçekleşmiyor demektir. </a:t>
            </a:r>
          </a:p>
          <a:p>
            <a:pPr>
              <a:defRPr/>
            </a:pPr>
            <a:r>
              <a:rPr lang="tr-TR" sz="1600" b="1" dirty="0" smtClean="0">
                <a:latin typeface="Lucida Sans" pitchFamily="34" charset="0"/>
                <a:ea typeface="Arial Unicode MS" pitchFamily="34" charset="-128"/>
                <a:cs typeface="Arial Unicode MS" pitchFamily="34" charset="-128"/>
              </a:rPr>
              <a:t>Anne-babalar böyle davrandığında karmaşık mesajlar gönderirler. Anne-babalar duyguları konusunda dürüst olmalıdırlar.Eğer öfkeliyseler, öfkelerini ifade etmenin uygun yollarını </a:t>
            </a:r>
            <a:r>
              <a:rPr lang="tr-TR" sz="1600" b="1" dirty="0" smtClean="0">
                <a:latin typeface="Lucida Sans" pitchFamily="34" charset="0"/>
                <a:ea typeface="Arial Unicode MS" pitchFamily="34" charset="-128"/>
                <a:cs typeface="Arial Unicode MS" pitchFamily="34" charset="-128"/>
              </a:rPr>
              <a:t>bulmalıdırlar</a:t>
            </a:r>
            <a:r>
              <a:rPr lang="tr-TR" sz="1600" b="1" dirty="0" smtClean="0">
                <a:latin typeface="Lucida Sans" pitchFamily="34" charset="0"/>
                <a:ea typeface="Arial Unicode MS" pitchFamily="34" charset="-128"/>
                <a:cs typeface="Arial Unicode MS" pitchFamily="34" charset="-128"/>
              </a:rPr>
              <a:t>.</a:t>
            </a:r>
            <a:endParaRPr lang="tr-TR" b="1" dirty="0" smtClean="0">
              <a:latin typeface="Lucida Sans"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0" y="195486"/>
            <a:ext cx="6858000"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AİLE İÇİ İLETİŞİM-ANNE BABA TUTUMLARI</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357166" y="1142976"/>
            <a:ext cx="6000792" cy="646331"/>
          </a:xfrm>
          <a:prstGeom prst="rect">
            <a:avLst/>
          </a:prstGeom>
        </p:spPr>
        <p:txBody>
          <a:bodyPr wrap="square">
            <a:spAutoFit/>
          </a:bodyPr>
          <a:lstStyle/>
          <a:p>
            <a:pPr algn="ctr"/>
            <a:r>
              <a:rPr lang="tr-TR" b="1" dirty="0" smtClean="0">
                <a:solidFill>
                  <a:srgbClr val="FF0000"/>
                </a:solidFill>
              </a:rPr>
              <a:t>EŞLER ARASI İLETİŞİM</a:t>
            </a:r>
          </a:p>
          <a:p>
            <a:endParaRPr lang="tr-TR" dirty="0"/>
          </a:p>
        </p:txBody>
      </p:sp>
      <p:sp>
        <p:nvSpPr>
          <p:cNvPr id="8" name="7 Metin kutusu"/>
          <p:cNvSpPr txBox="1"/>
          <p:nvPr/>
        </p:nvSpPr>
        <p:spPr>
          <a:xfrm>
            <a:off x="2428868" y="1571604"/>
            <a:ext cx="1837362"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sp>
        <p:nvSpPr>
          <p:cNvPr id="12" name="Dikdörtgen 3"/>
          <p:cNvSpPr/>
          <p:nvPr/>
        </p:nvSpPr>
        <p:spPr>
          <a:xfrm>
            <a:off x="428604" y="2285984"/>
            <a:ext cx="5857916" cy="1754326"/>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Dokunmak mükemmel bir sözsüz iletişim yoludur</a:t>
            </a:r>
            <a:r>
              <a:rPr lang="tr-TR" b="1" dirty="0" smtClean="0">
                <a:latin typeface="Lucida Sans" pitchFamily="34" charset="0"/>
                <a:ea typeface="Arial Unicode MS" pitchFamily="34" charset="-128"/>
                <a:cs typeface="Arial Unicode MS" pitchFamily="34" charset="-128"/>
              </a:rPr>
              <a:t>.</a:t>
            </a:r>
          </a:p>
          <a:p>
            <a:pPr fontAlgn="auto">
              <a:spcBef>
                <a:spcPts val="0"/>
              </a:spcBef>
              <a:spcAft>
                <a:spcPts val="0"/>
              </a:spcAft>
              <a:defRPr/>
            </a:pPr>
            <a:endParaRPr lang="tr-TR" b="1" dirty="0" smtClean="0">
              <a:latin typeface="Lucida Sans" pitchFamily="34" charset="0"/>
              <a:ea typeface="Arial Unicode MS" pitchFamily="34" charset="-128"/>
              <a:cs typeface="Arial Unicode MS" pitchFamily="34" charset="-128"/>
            </a:endParaRPr>
          </a:p>
          <a:p>
            <a:pP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Omzuna dokunmak, sarılmak duyulan memnuniyeti hem eşe, hem de çocuklara göstermenin çok güzel bir yoludur</a:t>
            </a:r>
            <a:r>
              <a:rPr lang="tr-TR" b="1" dirty="0" smtClean="0">
                <a:latin typeface="Lucida Sans" pitchFamily="34" charset="0"/>
                <a:ea typeface="Arial Unicode MS" pitchFamily="34" charset="-128"/>
                <a:cs typeface="Arial Unicode MS" pitchFamily="34" charset="-128"/>
              </a:rPr>
              <a:t>.</a:t>
            </a:r>
            <a:endParaRPr lang="tr-TR" b="1" dirty="0" smtClean="0">
              <a:latin typeface="Lucida Sans" pitchFamily="34" charset="0"/>
              <a:ea typeface="Arial Unicode MS" pitchFamily="34" charset="-128"/>
              <a:cs typeface="Arial Unicode MS" pitchFamily="34" charset="-128"/>
            </a:endParaRPr>
          </a:p>
        </p:txBody>
      </p:sp>
      <p:sp>
        <p:nvSpPr>
          <p:cNvPr id="13" name="Dikdörtgen 3"/>
          <p:cNvSpPr/>
          <p:nvPr/>
        </p:nvSpPr>
        <p:spPr>
          <a:xfrm>
            <a:off x="428604" y="4214810"/>
            <a:ext cx="5857916" cy="2031325"/>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Katılım göstermek ve dinlemek etkin bir iletişim için gerekli iki önemli vasıftır. Katılım göstermek dikkatin tam olarak konuşan kişiye verilmesi demektir. Bu, o anda yapılmakta olan tüm aktiviteleri </a:t>
            </a:r>
            <a:r>
              <a:rPr lang="tr-TR" b="1" dirty="0" smtClean="0">
                <a:latin typeface="Lucida Sans" pitchFamily="34" charset="0"/>
                <a:ea typeface="Arial Unicode MS" pitchFamily="34" charset="-128"/>
                <a:cs typeface="Arial Unicode MS" pitchFamily="34" charset="-128"/>
              </a:rPr>
              <a:t>durdurarak</a:t>
            </a:r>
            <a:r>
              <a:rPr lang="tr-TR" b="1" dirty="0" smtClean="0">
                <a:latin typeface="Lucida Sans" pitchFamily="34" charset="0"/>
                <a:ea typeface="Arial Unicode MS" pitchFamily="34" charset="-128"/>
                <a:cs typeface="Arial Unicode MS" pitchFamily="34" charset="-128"/>
              </a:rPr>
              <a:t>, konuşan kişinin gözlerine bakarak ve hiçbir şey söylemeyerek yapılabilir.</a:t>
            </a:r>
          </a:p>
        </p:txBody>
      </p:sp>
      <p:sp>
        <p:nvSpPr>
          <p:cNvPr id="14" name="Dikdörtgen 3"/>
          <p:cNvSpPr/>
          <p:nvPr/>
        </p:nvSpPr>
        <p:spPr>
          <a:xfrm>
            <a:off x="428604" y="6429388"/>
            <a:ext cx="5857916" cy="923330"/>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Dinlemek ise söylenen şeylere dikkat etmek ve sadece sözlere değil, konuşan kişinin beden diline de kulak vermek anlamına gelir.</a:t>
            </a:r>
            <a:endParaRPr lang="tr-TR" b="1" dirty="0">
              <a:latin typeface="Lucida Sans"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0" y="195486"/>
            <a:ext cx="6858000"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AİLE İÇİ İLETİŞİM-ANNE BABA TUTUMLARI</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357166" y="1142976"/>
            <a:ext cx="6000792" cy="646331"/>
          </a:xfrm>
          <a:prstGeom prst="rect">
            <a:avLst/>
          </a:prstGeom>
        </p:spPr>
        <p:txBody>
          <a:bodyPr wrap="square">
            <a:spAutoFit/>
          </a:bodyPr>
          <a:lstStyle/>
          <a:p>
            <a:pPr algn="ctr"/>
            <a:r>
              <a:rPr lang="tr-TR" b="1" dirty="0" smtClean="0">
                <a:solidFill>
                  <a:srgbClr val="FF0000"/>
                </a:solidFill>
              </a:rPr>
              <a:t>EŞLER ARASI İLETİŞİM</a:t>
            </a:r>
          </a:p>
          <a:p>
            <a:endParaRPr lang="tr-TR" dirty="0"/>
          </a:p>
        </p:txBody>
      </p:sp>
      <p:sp>
        <p:nvSpPr>
          <p:cNvPr id="8" name="7 Metin kutusu"/>
          <p:cNvSpPr txBox="1"/>
          <p:nvPr/>
        </p:nvSpPr>
        <p:spPr>
          <a:xfrm>
            <a:off x="2428868" y="1571604"/>
            <a:ext cx="1837362"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pic>
        <p:nvPicPr>
          <p:cNvPr id="9" name="Picture 2" descr="C:\Users\dell\Desktop\s-22829c3c17d830e676ba72dcafda3cab15bc5b54.gif"/>
          <p:cNvPicPr>
            <a:picLocks noChangeAspect="1" noChangeArrowheads="1"/>
          </p:cNvPicPr>
          <p:nvPr/>
        </p:nvPicPr>
        <p:blipFill>
          <a:blip r:embed="rId3"/>
          <a:srcRect/>
          <a:stretch>
            <a:fillRect/>
          </a:stretch>
        </p:blipFill>
        <p:spPr bwMode="auto">
          <a:xfrm>
            <a:off x="1000108" y="2214546"/>
            <a:ext cx="784196" cy="784196"/>
          </a:xfrm>
          <a:prstGeom prst="rect">
            <a:avLst/>
          </a:prstGeom>
          <a:noFill/>
        </p:spPr>
      </p:pic>
      <p:pic>
        <p:nvPicPr>
          <p:cNvPr id="10" name="Picture 5" descr="C:\Users\dell\Desktop\images.png"/>
          <p:cNvPicPr>
            <a:picLocks noChangeAspect="1" noChangeArrowheads="1"/>
          </p:cNvPicPr>
          <p:nvPr/>
        </p:nvPicPr>
        <p:blipFill>
          <a:blip r:embed="rId4"/>
          <a:srcRect/>
          <a:stretch>
            <a:fillRect/>
          </a:stretch>
        </p:blipFill>
        <p:spPr bwMode="auto">
          <a:xfrm>
            <a:off x="5000636" y="2143108"/>
            <a:ext cx="857256" cy="857256"/>
          </a:xfrm>
          <a:prstGeom prst="rect">
            <a:avLst/>
          </a:prstGeom>
          <a:noFill/>
        </p:spPr>
      </p:pic>
      <p:sp>
        <p:nvSpPr>
          <p:cNvPr id="11" name="Dikdörtgen 3"/>
          <p:cNvSpPr/>
          <p:nvPr/>
        </p:nvSpPr>
        <p:spPr>
          <a:xfrm>
            <a:off x="285728" y="3357554"/>
            <a:ext cx="2928958" cy="3139321"/>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FF0000"/>
                </a:solidFill>
                <a:latin typeface="Lucida Sans" pitchFamily="34" charset="0"/>
                <a:ea typeface="Arial Unicode MS" pitchFamily="34" charset="-128"/>
                <a:cs typeface="Arial Unicode MS" pitchFamily="34" charset="-128"/>
              </a:rPr>
              <a:t>Suçlama, eleştirme, aşağılama. </a:t>
            </a:r>
          </a:p>
          <a:p>
            <a:pP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Örneğin; "ne kadar dağınıksın. Giysilerini hep burada bırakıyorsun!’’</a:t>
            </a:r>
          </a:p>
          <a:p>
            <a:pP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Bu tür ifadeler karşıdaki kişiyi savunma konumuna geçirerek, o şeyi tekrar yapmaya teşvik </a:t>
            </a:r>
            <a:r>
              <a:rPr lang="tr-TR" b="1" dirty="0" smtClean="0">
                <a:latin typeface="Lucida Sans" pitchFamily="34" charset="0"/>
                <a:ea typeface="Arial Unicode MS" pitchFamily="34" charset="-128"/>
                <a:cs typeface="Arial Unicode MS" pitchFamily="34" charset="-128"/>
              </a:rPr>
              <a:t>eder.</a:t>
            </a:r>
            <a:endParaRPr lang="tr-TR" b="1" dirty="0">
              <a:latin typeface="Lucida Sans" pitchFamily="34" charset="0"/>
              <a:ea typeface="Arial Unicode MS" pitchFamily="34" charset="-128"/>
              <a:cs typeface="Arial Unicode MS" pitchFamily="34" charset="-128"/>
            </a:endParaRPr>
          </a:p>
        </p:txBody>
      </p:sp>
      <p:sp>
        <p:nvSpPr>
          <p:cNvPr id="15" name="Dikdörtgen 3"/>
          <p:cNvSpPr/>
          <p:nvPr/>
        </p:nvSpPr>
        <p:spPr>
          <a:xfrm>
            <a:off x="4000504" y="3357554"/>
            <a:ext cx="2571768" cy="3139321"/>
          </a:xfrm>
          <a:prstGeom prst="rect">
            <a:avLst/>
          </a:prstGeom>
          <a:ln>
            <a:solidFill>
              <a:srgbClr val="002060"/>
            </a:solidFill>
          </a:ln>
        </p:spPr>
        <p:txBody>
          <a:bodyPr wrap="square">
            <a:spAutoFit/>
          </a:bodyPr>
          <a:lstStyle/>
          <a:p>
            <a:pPr>
              <a:defRPr/>
            </a:pPr>
            <a:r>
              <a:rPr lang="tr-TR" b="1" dirty="0" smtClean="0">
                <a:solidFill>
                  <a:srgbClr val="00B050"/>
                </a:solidFill>
                <a:latin typeface="Lucida Sans" pitchFamily="34" charset="0"/>
                <a:ea typeface="Arial Unicode MS" pitchFamily="34" charset="-128"/>
                <a:cs typeface="Arial Unicode MS" pitchFamily="34" charset="-128"/>
              </a:rPr>
              <a:t>‘’Ben Dili’’</a:t>
            </a:r>
          </a:p>
          <a:p>
            <a:pPr>
              <a:defRPr/>
            </a:pPr>
            <a:r>
              <a:rPr lang="tr-TR" b="1" dirty="0" smtClean="0">
                <a:latin typeface="Lucida Sans" pitchFamily="34" charset="0"/>
                <a:ea typeface="Arial Unicode MS" pitchFamily="34" charset="-128"/>
                <a:cs typeface="Arial Unicode MS" pitchFamily="34" charset="-128"/>
              </a:rPr>
              <a:t>Parmağınızla karşınızdaki kişiyi işaret etmek yerine, duygu ve düşüncelerinizi kendi açınızdan ifade edin. Örneğin; “Kirli giysileri burada bıraktığında öfkeleniyorum".</a:t>
            </a:r>
          </a:p>
        </p:txBody>
      </p:sp>
      <p:pic>
        <p:nvPicPr>
          <p:cNvPr id="16" name="Picture 3" descr="D:\Users\Hp\Desktop\cekirdekaile-1024x1024.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357562" y="6725590"/>
            <a:ext cx="2687666" cy="241841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0" y="195486"/>
            <a:ext cx="6858000"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AİLE İÇİ İLETİŞİM-ANNE BABA TUTUMLARI</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357166" y="1142976"/>
            <a:ext cx="6000792" cy="646331"/>
          </a:xfrm>
          <a:prstGeom prst="rect">
            <a:avLst/>
          </a:prstGeom>
        </p:spPr>
        <p:txBody>
          <a:bodyPr wrap="square">
            <a:spAutoFit/>
          </a:bodyPr>
          <a:lstStyle/>
          <a:p>
            <a:pPr algn="ctr"/>
            <a:r>
              <a:rPr lang="tr-TR" b="1" dirty="0" smtClean="0">
                <a:solidFill>
                  <a:srgbClr val="FF0000"/>
                </a:solidFill>
              </a:rPr>
              <a:t>EŞLER ARASI İLETİŞİM</a:t>
            </a:r>
          </a:p>
          <a:p>
            <a:endParaRPr lang="tr-TR" dirty="0"/>
          </a:p>
        </p:txBody>
      </p:sp>
      <p:sp>
        <p:nvSpPr>
          <p:cNvPr id="8" name="7 Metin kutusu"/>
          <p:cNvSpPr txBox="1"/>
          <p:nvPr/>
        </p:nvSpPr>
        <p:spPr>
          <a:xfrm>
            <a:off x="2428868" y="1571604"/>
            <a:ext cx="1837362"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pic>
        <p:nvPicPr>
          <p:cNvPr id="9" name="Picture 2" descr="C:\Users\dell\Desktop\s-22829c3c17d830e676ba72dcafda3cab15bc5b54.gif"/>
          <p:cNvPicPr>
            <a:picLocks noChangeAspect="1" noChangeArrowheads="1"/>
          </p:cNvPicPr>
          <p:nvPr/>
        </p:nvPicPr>
        <p:blipFill>
          <a:blip r:embed="rId3"/>
          <a:srcRect/>
          <a:stretch>
            <a:fillRect/>
          </a:stretch>
        </p:blipFill>
        <p:spPr bwMode="auto">
          <a:xfrm>
            <a:off x="1000108" y="2214546"/>
            <a:ext cx="784196" cy="784196"/>
          </a:xfrm>
          <a:prstGeom prst="rect">
            <a:avLst/>
          </a:prstGeom>
          <a:noFill/>
        </p:spPr>
      </p:pic>
      <p:pic>
        <p:nvPicPr>
          <p:cNvPr id="10" name="Picture 5" descr="C:\Users\dell\Desktop\images.png"/>
          <p:cNvPicPr>
            <a:picLocks noChangeAspect="1" noChangeArrowheads="1"/>
          </p:cNvPicPr>
          <p:nvPr/>
        </p:nvPicPr>
        <p:blipFill>
          <a:blip r:embed="rId4"/>
          <a:srcRect/>
          <a:stretch>
            <a:fillRect/>
          </a:stretch>
        </p:blipFill>
        <p:spPr bwMode="auto">
          <a:xfrm>
            <a:off x="5000636" y="2143108"/>
            <a:ext cx="857256" cy="857256"/>
          </a:xfrm>
          <a:prstGeom prst="rect">
            <a:avLst/>
          </a:prstGeom>
          <a:noFill/>
        </p:spPr>
      </p:pic>
      <p:sp>
        <p:nvSpPr>
          <p:cNvPr id="12" name="Dikdörtgen 3"/>
          <p:cNvSpPr/>
          <p:nvPr/>
        </p:nvSpPr>
        <p:spPr>
          <a:xfrm>
            <a:off x="285728" y="3357554"/>
            <a:ext cx="2428892" cy="1477328"/>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FF0000"/>
                </a:solidFill>
                <a:latin typeface="Lucida Sans" pitchFamily="34" charset="0"/>
                <a:ea typeface="Arial Unicode MS" pitchFamily="34" charset="-128"/>
                <a:cs typeface="Arial Unicode MS" pitchFamily="34" charset="-128"/>
              </a:rPr>
              <a:t>Sözünü kesmek. </a:t>
            </a:r>
          </a:p>
          <a:p>
            <a:pP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Sözünü kesmek konuşan kişinin düşünce akışını bozabilir.</a:t>
            </a:r>
            <a:endParaRPr lang="tr-TR" b="1" dirty="0">
              <a:latin typeface="Lucida Sans" pitchFamily="34" charset="0"/>
              <a:ea typeface="Arial Unicode MS" pitchFamily="34" charset="-128"/>
              <a:cs typeface="Arial Unicode MS" pitchFamily="34" charset="-128"/>
            </a:endParaRPr>
          </a:p>
        </p:txBody>
      </p:sp>
      <p:sp>
        <p:nvSpPr>
          <p:cNvPr id="13" name="Dikdörtgen 3"/>
          <p:cNvSpPr/>
          <p:nvPr/>
        </p:nvSpPr>
        <p:spPr>
          <a:xfrm>
            <a:off x="3786190" y="3357554"/>
            <a:ext cx="2714644" cy="2308324"/>
          </a:xfrm>
          <a:prstGeom prst="rect">
            <a:avLst/>
          </a:prstGeom>
          <a:ln>
            <a:solidFill>
              <a:srgbClr val="002060"/>
            </a:solidFill>
          </a:ln>
        </p:spPr>
        <p:txBody>
          <a:bodyPr wrap="square">
            <a:spAutoFit/>
          </a:bodyPr>
          <a:lstStyle/>
          <a:p>
            <a:pPr>
              <a:defRPr/>
            </a:pPr>
            <a:r>
              <a:rPr lang="tr-TR" b="1" dirty="0" smtClean="0">
                <a:solidFill>
                  <a:srgbClr val="00B050"/>
                </a:solidFill>
                <a:latin typeface="Lucida Sans" pitchFamily="34" charset="0"/>
                <a:ea typeface="Arial Unicode MS" pitchFamily="34" charset="-128"/>
                <a:cs typeface="Arial Unicode MS" pitchFamily="34" charset="-128"/>
              </a:rPr>
              <a:t>Dinlemek. </a:t>
            </a:r>
          </a:p>
          <a:p>
            <a:pPr>
              <a:defRPr/>
            </a:pPr>
            <a:r>
              <a:rPr lang="tr-TR" b="1" dirty="0" smtClean="0">
                <a:latin typeface="Lucida Sans" pitchFamily="34" charset="0"/>
                <a:ea typeface="Arial Unicode MS" pitchFamily="34" charset="-128"/>
                <a:cs typeface="Arial Unicode MS" pitchFamily="34" charset="-128"/>
              </a:rPr>
              <a:t>Konuşanın söylediklerini dinleyin. Konuşmaya başlamadan önce konuşanın doğal olarak verdiği araları bekleyin.</a:t>
            </a:r>
          </a:p>
        </p:txBody>
      </p:sp>
      <p:sp>
        <p:nvSpPr>
          <p:cNvPr id="14" name="Dikdörtgen 3"/>
          <p:cNvSpPr/>
          <p:nvPr/>
        </p:nvSpPr>
        <p:spPr>
          <a:xfrm>
            <a:off x="285728" y="5143504"/>
            <a:ext cx="2428892" cy="1754326"/>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FF0000"/>
                </a:solidFill>
                <a:latin typeface="Lucida Sans" pitchFamily="34" charset="0"/>
                <a:ea typeface="Arial Unicode MS" pitchFamily="34" charset="-128"/>
                <a:cs typeface="Arial Unicode MS" pitchFamily="34" charset="-128"/>
              </a:rPr>
              <a:t>Aşırı genellemek veya felakete dönüştürmek</a:t>
            </a:r>
            <a:r>
              <a:rPr lang="tr-TR" b="1" dirty="0" smtClean="0">
                <a:latin typeface="Lucida Sans" pitchFamily="34" charset="0"/>
                <a:ea typeface="Arial Unicode MS" pitchFamily="34" charset="-128"/>
                <a:cs typeface="Arial Unicode MS" pitchFamily="34" charset="-128"/>
              </a:rPr>
              <a:t>. "Sen her zaman..", "sen asla.." gibi ifadeleri içerir.</a:t>
            </a:r>
            <a:endParaRPr lang="tr-TR" b="1" dirty="0">
              <a:latin typeface="Lucida Sans" pitchFamily="34" charset="0"/>
              <a:ea typeface="Arial Unicode MS" pitchFamily="34" charset="-128"/>
              <a:cs typeface="Arial Unicode MS" pitchFamily="34" charset="-128"/>
            </a:endParaRPr>
          </a:p>
        </p:txBody>
      </p:sp>
      <p:sp>
        <p:nvSpPr>
          <p:cNvPr id="17" name="Dikdörtgen 3"/>
          <p:cNvSpPr/>
          <p:nvPr/>
        </p:nvSpPr>
        <p:spPr>
          <a:xfrm>
            <a:off x="3786190" y="5857884"/>
            <a:ext cx="2643206" cy="1477328"/>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00B050"/>
                </a:solidFill>
                <a:latin typeface="Lucida Sans" pitchFamily="34" charset="0"/>
                <a:ea typeface="Arial Unicode MS" pitchFamily="34" charset="-128"/>
                <a:cs typeface="Arial Unicode MS" pitchFamily="34" charset="-128"/>
              </a:rPr>
              <a:t>Niteleyici ifadeler kullanmak.</a:t>
            </a:r>
          </a:p>
          <a:p>
            <a:pP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"Bazen sen...", "belki..." gibi ifadeleri tercih edin.</a:t>
            </a:r>
            <a:endParaRPr lang="tr-TR" b="1" dirty="0">
              <a:latin typeface="Lucida Sans"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0" y="195486"/>
            <a:ext cx="6858000"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AİLE İÇİ İLETİŞİM-ANNE BABA TUTUMLARI</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357166" y="1142976"/>
            <a:ext cx="6000792" cy="646331"/>
          </a:xfrm>
          <a:prstGeom prst="rect">
            <a:avLst/>
          </a:prstGeom>
        </p:spPr>
        <p:txBody>
          <a:bodyPr wrap="square">
            <a:spAutoFit/>
          </a:bodyPr>
          <a:lstStyle/>
          <a:p>
            <a:pPr algn="ctr"/>
            <a:r>
              <a:rPr lang="tr-TR" b="1" dirty="0" smtClean="0">
                <a:solidFill>
                  <a:srgbClr val="FF0000"/>
                </a:solidFill>
              </a:rPr>
              <a:t>EŞLER ARASI İLETİŞİM</a:t>
            </a:r>
          </a:p>
          <a:p>
            <a:endParaRPr lang="tr-TR" dirty="0"/>
          </a:p>
        </p:txBody>
      </p:sp>
      <p:sp>
        <p:nvSpPr>
          <p:cNvPr id="8" name="7 Metin kutusu"/>
          <p:cNvSpPr txBox="1"/>
          <p:nvPr/>
        </p:nvSpPr>
        <p:spPr>
          <a:xfrm>
            <a:off x="2428868" y="1571604"/>
            <a:ext cx="1837362"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pic>
        <p:nvPicPr>
          <p:cNvPr id="9" name="Picture 2" descr="C:\Users\dell\Desktop\s-22829c3c17d830e676ba72dcafda3cab15bc5b54.gif"/>
          <p:cNvPicPr>
            <a:picLocks noChangeAspect="1" noChangeArrowheads="1"/>
          </p:cNvPicPr>
          <p:nvPr/>
        </p:nvPicPr>
        <p:blipFill>
          <a:blip r:embed="rId3"/>
          <a:srcRect/>
          <a:stretch>
            <a:fillRect/>
          </a:stretch>
        </p:blipFill>
        <p:spPr bwMode="auto">
          <a:xfrm>
            <a:off x="1000108" y="2214546"/>
            <a:ext cx="784196" cy="784196"/>
          </a:xfrm>
          <a:prstGeom prst="rect">
            <a:avLst/>
          </a:prstGeom>
          <a:noFill/>
        </p:spPr>
      </p:pic>
      <p:pic>
        <p:nvPicPr>
          <p:cNvPr id="10" name="Picture 5" descr="C:\Users\dell\Desktop\images.png"/>
          <p:cNvPicPr>
            <a:picLocks noChangeAspect="1" noChangeArrowheads="1"/>
          </p:cNvPicPr>
          <p:nvPr/>
        </p:nvPicPr>
        <p:blipFill>
          <a:blip r:embed="rId4"/>
          <a:srcRect/>
          <a:stretch>
            <a:fillRect/>
          </a:stretch>
        </p:blipFill>
        <p:spPr bwMode="auto">
          <a:xfrm>
            <a:off x="5000636" y="2143108"/>
            <a:ext cx="857256" cy="857256"/>
          </a:xfrm>
          <a:prstGeom prst="rect">
            <a:avLst/>
          </a:prstGeom>
          <a:noFill/>
        </p:spPr>
      </p:pic>
      <p:sp>
        <p:nvSpPr>
          <p:cNvPr id="11" name="Dikdörtgen 3"/>
          <p:cNvSpPr/>
          <p:nvPr/>
        </p:nvSpPr>
        <p:spPr>
          <a:xfrm>
            <a:off x="428604" y="3214678"/>
            <a:ext cx="2928958" cy="1754326"/>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FF0000"/>
                </a:solidFill>
                <a:latin typeface="Lucida Sans" pitchFamily="34" charset="0"/>
                <a:ea typeface="Arial Unicode MS" pitchFamily="34" charset="-128"/>
                <a:cs typeface="Arial Unicode MS" pitchFamily="34" charset="-128"/>
              </a:rPr>
              <a:t>Uzun nutuklar çekmek. </a:t>
            </a:r>
            <a:r>
              <a:rPr lang="tr-TR" b="1" dirty="0" smtClean="0">
                <a:latin typeface="Lucida Sans" pitchFamily="34" charset="0"/>
                <a:ea typeface="Arial Unicode MS" pitchFamily="34" charset="-128"/>
                <a:cs typeface="Arial Unicode MS" pitchFamily="34" charset="-128"/>
              </a:rPr>
              <a:t>Bu iletişim biçimi karşıdaki kişinin kısa sürede kendini kapatmasına neden olur.</a:t>
            </a:r>
            <a:endParaRPr lang="tr-TR" b="1" dirty="0">
              <a:latin typeface="Lucida Sans" pitchFamily="34" charset="0"/>
              <a:ea typeface="Arial Unicode MS" pitchFamily="34" charset="-128"/>
              <a:cs typeface="Arial Unicode MS" pitchFamily="34" charset="-128"/>
            </a:endParaRPr>
          </a:p>
        </p:txBody>
      </p:sp>
      <p:sp>
        <p:nvSpPr>
          <p:cNvPr id="15" name="Dikdörtgen 3"/>
          <p:cNvSpPr/>
          <p:nvPr/>
        </p:nvSpPr>
        <p:spPr>
          <a:xfrm>
            <a:off x="4000504" y="3214678"/>
            <a:ext cx="2643206" cy="2031325"/>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00B050"/>
                </a:solidFill>
                <a:latin typeface="Lucida Sans" pitchFamily="34" charset="0"/>
                <a:ea typeface="Arial Unicode MS" pitchFamily="34" charset="-128"/>
                <a:cs typeface="Arial Unicode MS" pitchFamily="34" charset="-128"/>
              </a:rPr>
              <a:t>Kısa, konuya odaklı ifadeler. </a:t>
            </a:r>
          </a:p>
          <a:p>
            <a:pP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Böyle ifadeler etkin bir iletişim için gerekli olan karşılıklı alış-verişi sağlar.</a:t>
            </a:r>
            <a:endParaRPr lang="tr-TR" b="1" dirty="0">
              <a:latin typeface="Lucida Sans" pitchFamily="34" charset="0"/>
              <a:ea typeface="Arial Unicode MS" pitchFamily="34" charset="-128"/>
              <a:cs typeface="Arial Unicode MS" pitchFamily="34" charset="-128"/>
            </a:endParaRPr>
          </a:p>
        </p:txBody>
      </p:sp>
      <p:sp>
        <p:nvSpPr>
          <p:cNvPr id="16" name="Dikdörtgen 3"/>
          <p:cNvSpPr/>
          <p:nvPr/>
        </p:nvSpPr>
        <p:spPr>
          <a:xfrm>
            <a:off x="428604" y="5286380"/>
            <a:ext cx="2928958" cy="1754326"/>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FF0000"/>
                </a:solidFill>
                <a:latin typeface="Lucida Sans" pitchFamily="34" charset="0"/>
                <a:ea typeface="Arial Unicode MS" pitchFamily="34" charset="-128"/>
                <a:cs typeface="Arial Unicode MS" pitchFamily="34" charset="-128"/>
              </a:rPr>
              <a:t>İğneleme. </a:t>
            </a:r>
          </a:p>
          <a:p>
            <a:pP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İğnelemeler karşıdaki kişiyi yaralayabilir. </a:t>
            </a:r>
            <a:r>
              <a:rPr lang="tr-TR" b="1" dirty="0" smtClean="0">
                <a:latin typeface="Lucida Sans" pitchFamily="34" charset="0"/>
                <a:ea typeface="Arial Unicode MS" pitchFamily="34" charset="-128"/>
                <a:cs typeface="Arial Unicode MS" pitchFamily="34" charset="-128"/>
              </a:rPr>
              <a:t>Etkin </a:t>
            </a:r>
            <a:r>
              <a:rPr lang="tr-TR" b="1" dirty="0" smtClean="0">
                <a:latin typeface="Lucida Sans" pitchFamily="34" charset="0"/>
                <a:ea typeface="Arial Unicode MS" pitchFamily="34" charset="-128"/>
                <a:cs typeface="Arial Unicode MS" pitchFamily="34" charset="-128"/>
              </a:rPr>
              <a:t>bir iletişimde iğnelemelerin yeri yoktur.</a:t>
            </a:r>
            <a:endParaRPr lang="tr-TR" b="1" dirty="0">
              <a:latin typeface="Lucida Sans" pitchFamily="34" charset="0"/>
              <a:ea typeface="Arial Unicode MS" pitchFamily="34" charset="-128"/>
              <a:cs typeface="Arial Unicode MS" pitchFamily="34" charset="-128"/>
            </a:endParaRPr>
          </a:p>
        </p:txBody>
      </p:sp>
      <p:sp>
        <p:nvSpPr>
          <p:cNvPr id="18" name="Dikdörtgen 3"/>
          <p:cNvSpPr/>
          <p:nvPr/>
        </p:nvSpPr>
        <p:spPr>
          <a:xfrm>
            <a:off x="3929066" y="5500694"/>
            <a:ext cx="2714644" cy="2862322"/>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00B050"/>
                </a:solidFill>
                <a:latin typeface="Lucida Sans" pitchFamily="34" charset="0"/>
                <a:ea typeface="Arial Unicode MS" pitchFamily="34" charset="-128"/>
                <a:cs typeface="Arial Unicode MS" pitchFamily="34" charset="-128"/>
              </a:rPr>
              <a:t>Saygı göstermek</a:t>
            </a:r>
            <a:r>
              <a:rPr lang="tr-TR" b="1" dirty="0" smtClean="0">
                <a:latin typeface="Lucida Sans" pitchFamily="34" charset="0"/>
                <a:ea typeface="Arial Unicode MS" pitchFamily="34" charset="-128"/>
                <a:cs typeface="Arial Unicode MS" pitchFamily="34" charset="-128"/>
              </a:rPr>
              <a:t>. Karşıdaki kişiye saygı göstermeye ve onun bakış açısını anlamaya çalışın. Görüşlerine katılmayabilirsiniz ama düşüncelerinizi de ifade edebilirsiniz.</a:t>
            </a:r>
            <a:endParaRPr lang="tr-TR" b="1" dirty="0">
              <a:latin typeface="Lucida Sans"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0" y="195486"/>
            <a:ext cx="6858000"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AİLE İÇİ İLETİŞİM-ANNE BABA TUTUMLARI</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357166" y="1142976"/>
            <a:ext cx="6000792" cy="646331"/>
          </a:xfrm>
          <a:prstGeom prst="rect">
            <a:avLst/>
          </a:prstGeom>
        </p:spPr>
        <p:txBody>
          <a:bodyPr wrap="square">
            <a:spAutoFit/>
          </a:bodyPr>
          <a:lstStyle/>
          <a:p>
            <a:pPr algn="ctr"/>
            <a:r>
              <a:rPr lang="tr-TR" b="1" dirty="0" smtClean="0">
                <a:solidFill>
                  <a:srgbClr val="FF0000"/>
                </a:solidFill>
              </a:rPr>
              <a:t>EŞLER ARASI İLETİŞİM</a:t>
            </a:r>
          </a:p>
          <a:p>
            <a:endParaRPr lang="tr-TR" dirty="0"/>
          </a:p>
        </p:txBody>
      </p:sp>
      <p:sp>
        <p:nvSpPr>
          <p:cNvPr id="8" name="7 Metin kutusu"/>
          <p:cNvSpPr txBox="1"/>
          <p:nvPr/>
        </p:nvSpPr>
        <p:spPr>
          <a:xfrm>
            <a:off x="2428868" y="1571604"/>
            <a:ext cx="1837362"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pic>
        <p:nvPicPr>
          <p:cNvPr id="9" name="Picture 2" descr="C:\Users\dell\Desktop\s-22829c3c17d830e676ba72dcafda3cab15bc5b54.gif"/>
          <p:cNvPicPr>
            <a:picLocks noChangeAspect="1" noChangeArrowheads="1"/>
          </p:cNvPicPr>
          <p:nvPr/>
        </p:nvPicPr>
        <p:blipFill>
          <a:blip r:embed="rId3"/>
          <a:srcRect/>
          <a:stretch>
            <a:fillRect/>
          </a:stretch>
        </p:blipFill>
        <p:spPr bwMode="auto">
          <a:xfrm>
            <a:off x="1000108" y="2214546"/>
            <a:ext cx="784196" cy="784196"/>
          </a:xfrm>
          <a:prstGeom prst="rect">
            <a:avLst/>
          </a:prstGeom>
          <a:noFill/>
        </p:spPr>
      </p:pic>
      <p:pic>
        <p:nvPicPr>
          <p:cNvPr id="10" name="Picture 5" descr="C:\Users\dell\Desktop\images.png"/>
          <p:cNvPicPr>
            <a:picLocks noChangeAspect="1" noChangeArrowheads="1"/>
          </p:cNvPicPr>
          <p:nvPr/>
        </p:nvPicPr>
        <p:blipFill>
          <a:blip r:embed="rId4"/>
          <a:srcRect/>
          <a:stretch>
            <a:fillRect/>
          </a:stretch>
        </p:blipFill>
        <p:spPr bwMode="auto">
          <a:xfrm>
            <a:off x="5000636" y="2143108"/>
            <a:ext cx="857256" cy="857256"/>
          </a:xfrm>
          <a:prstGeom prst="rect">
            <a:avLst/>
          </a:prstGeom>
          <a:noFill/>
        </p:spPr>
      </p:pic>
      <p:sp>
        <p:nvSpPr>
          <p:cNvPr id="12" name="Dikdörtgen 3"/>
          <p:cNvSpPr/>
          <p:nvPr/>
        </p:nvSpPr>
        <p:spPr>
          <a:xfrm>
            <a:off x="357166" y="3214678"/>
            <a:ext cx="2928958" cy="1754326"/>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FF0000"/>
                </a:solidFill>
                <a:latin typeface="Lucida Sans" pitchFamily="34" charset="0"/>
                <a:ea typeface="Arial Unicode MS" pitchFamily="34" charset="-128"/>
                <a:cs typeface="Arial Unicode MS" pitchFamily="34" charset="-128"/>
              </a:rPr>
              <a:t>Göz teması kurmamak. </a:t>
            </a:r>
            <a:r>
              <a:rPr lang="tr-TR" b="1" dirty="0" smtClean="0">
                <a:latin typeface="Lucida Sans" pitchFamily="34" charset="0"/>
                <a:ea typeface="Arial Unicode MS" pitchFamily="34" charset="-128"/>
                <a:cs typeface="Arial Unicode MS" pitchFamily="34" charset="-128"/>
              </a:rPr>
              <a:t>Bu konuşmakta olduğunuz kişiye yanlış mesajların gönderilmesine neden olabilir.</a:t>
            </a:r>
            <a:endParaRPr lang="tr-TR" b="1" dirty="0">
              <a:latin typeface="Lucida Sans" pitchFamily="34" charset="0"/>
              <a:ea typeface="Arial Unicode MS" pitchFamily="34" charset="-128"/>
              <a:cs typeface="Arial Unicode MS" pitchFamily="34" charset="-128"/>
            </a:endParaRPr>
          </a:p>
        </p:txBody>
      </p:sp>
      <p:sp>
        <p:nvSpPr>
          <p:cNvPr id="13" name="Dikdörtgen 3"/>
          <p:cNvSpPr/>
          <p:nvPr/>
        </p:nvSpPr>
        <p:spPr>
          <a:xfrm>
            <a:off x="3714752" y="3214678"/>
            <a:ext cx="2714644" cy="1754326"/>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00B050"/>
                </a:solidFill>
                <a:latin typeface="Lucida Sans" pitchFamily="34" charset="0"/>
                <a:ea typeface="Arial Unicode MS" pitchFamily="34" charset="-128"/>
                <a:cs typeface="Arial Unicode MS" pitchFamily="34" charset="-128"/>
              </a:rPr>
              <a:t>Göz teması kurmak. </a:t>
            </a:r>
          </a:p>
          <a:p>
            <a:pP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Bu karşıdaki kişiye ilgili olduğunuz, dinlediğiniz ve katılım gösterdiğiniz mesajını verir.</a:t>
            </a:r>
            <a:endParaRPr lang="tr-TR" b="1" dirty="0">
              <a:latin typeface="Lucida Sans" pitchFamily="34" charset="0"/>
              <a:ea typeface="Arial Unicode MS" pitchFamily="34" charset="-128"/>
              <a:cs typeface="Arial Unicode MS" pitchFamily="34" charset="-128"/>
            </a:endParaRPr>
          </a:p>
        </p:txBody>
      </p:sp>
      <p:sp>
        <p:nvSpPr>
          <p:cNvPr id="14" name="Dikdörtgen 3"/>
          <p:cNvSpPr/>
          <p:nvPr/>
        </p:nvSpPr>
        <p:spPr>
          <a:xfrm>
            <a:off x="357166" y="5357818"/>
            <a:ext cx="2928958" cy="2031325"/>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FF0000"/>
                </a:solidFill>
                <a:latin typeface="Lucida Sans" pitchFamily="34" charset="0"/>
                <a:ea typeface="Arial Unicode MS" pitchFamily="34" charset="-128"/>
                <a:cs typeface="Arial Unicode MS" pitchFamily="34" charset="-128"/>
              </a:rPr>
              <a:t>Niyet okuma. </a:t>
            </a:r>
            <a:r>
              <a:rPr lang="tr-TR" b="1" dirty="0" smtClean="0">
                <a:latin typeface="Lucida Sans" pitchFamily="34" charset="0"/>
                <a:ea typeface="Arial Unicode MS" pitchFamily="34" charset="-128"/>
                <a:cs typeface="Arial Unicode MS" pitchFamily="34" charset="-128"/>
              </a:rPr>
              <a:t>Karşınızdaki kişiye onun ne hissettiğini ya da düşündüğünü söylemekten kaçının. Doğru anlamamış olabilirsiniz.</a:t>
            </a:r>
            <a:endParaRPr lang="tr-TR" b="1" dirty="0">
              <a:latin typeface="Lucida Sans" pitchFamily="34" charset="0"/>
              <a:ea typeface="Arial Unicode MS" pitchFamily="34" charset="-128"/>
              <a:cs typeface="Arial Unicode MS" pitchFamily="34" charset="-128"/>
            </a:endParaRPr>
          </a:p>
        </p:txBody>
      </p:sp>
      <p:sp>
        <p:nvSpPr>
          <p:cNvPr id="17" name="Dikdörtgen 3"/>
          <p:cNvSpPr/>
          <p:nvPr/>
        </p:nvSpPr>
        <p:spPr>
          <a:xfrm>
            <a:off x="3714752" y="5357818"/>
            <a:ext cx="2714644" cy="3416320"/>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00B050"/>
                </a:solidFill>
                <a:latin typeface="Lucida Sans" pitchFamily="34" charset="0"/>
                <a:ea typeface="Arial Unicode MS" pitchFamily="34" charset="-128"/>
                <a:cs typeface="Arial Unicode MS" pitchFamily="34" charset="-128"/>
              </a:rPr>
              <a:t>Yansıtmak ve doğrulamak. </a:t>
            </a:r>
            <a:r>
              <a:rPr lang="tr-TR" b="1" dirty="0" smtClean="0">
                <a:latin typeface="Lucida Sans" pitchFamily="34" charset="0"/>
                <a:ea typeface="Arial Unicode MS" pitchFamily="34" charset="-128"/>
                <a:cs typeface="Arial Unicode MS" pitchFamily="34" charset="-128"/>
              </a:rPr>
              <a:t>Konuşmakta olduğunuz kişiye duyduklarınızı tekrarlayın ve bu duyduklarınızı nasıl yorumladığınızı belirtin. Gerektiğinde söylediği şeyi netleştirmesini isteyin.</a:t>
            </a:r>
            <a:endParaRPr lang="tr-TR" b="1" dirty="0">
              <a:latin typeface="Lucida Sans"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0" y="195486"/>
            <a:ext cx="6858000"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AİLE İÇİ İLETİŞİM-ANNE BABA TUTUMLARI</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285728" y="1142976"/>
            <a:ext cx="3429000" cy="6463308"/>
          </a:xfrm>
          <a:prstGeom prst="rect">
            <a:avLst/>
          </a:prstGeom>
        </p:spPr>
        <p:txBody>
          <a:bodyPr>
            <a:spAutoFit/>
          </a:bodyPr>
          <a:lstStyle/>
          <a:p>
            <a:r>
              <a:rPr lang="tr-TR" b="1" i="1" dirty="0" smtClean="0">
                <a:solidFill>
                  <a:srgbClr val="FF0000"/>
                </a:solidFill>
              </a:rPr>
              <a:t>İletişim; </a:t>
            </a:r>
            <a:r>
              <a:rPr lang="tr-TR" dirty="0" smtClean="0"/>
              <a:t>dil kullanılarak ya da kullanılmaksızın insanlar arasındaki duyguların, düşünceleri ve yaşantıların ifade edilme yöntemidir</a:t>
            </a:r>
            <a:r>
              <a:rPr lang="tr-TR" dirty="0" smtClean="0"/>
              <a:t>.</a:t>
            </a:r>
          </a:p>
          <a:p>
            <a:endParaRPr lang="tr-TR" dirty="0" smtClean="0"/>
          </a:p>
          <a:p>
            <a:endParaRPr lang="tr-TR" dirty="0" smtClean="0"/>
          </a:p>
          <a:p>
            <a:r>
              <a:rPr lang="tr-TR" dirty="0" smtClean="0"/>
              <a:t>İletişim için iki birim arasında söz, jest, mimik vb. mesaj alışverişi gerekir</a:t>
            </a:r>
            <a:r>
              <a:rPr lang="tr-TR" dirty="0" smtClean="0"/>
              <a:t>.</a:t>
            </a:r>
          </a:p>
          <a:p>
            <a:endParaRPr lang="tr-TR" dirty="0" smtClean="0"/>
          </a:p>
          <a:p>
            <a:r>
              <a:rPr lang="tr-TR" b="1" dirty="0" smtClean="0">
                <a:solidFill>
                  <a:srgbClr val="FF0000"/>
                </a:solidFill>
              </a:rPr>
              <a:t>İletişimin;</a:t>
            </a:r>
          </a:p>
          <a:p>
            <a:pPr>
              <a:buFont typeface="Wingdings" pitchFamily="2" charset="2"/>
              <a:buChar char="Ø"/>
            </a:pPr>
            <a:r>
              <a:rPr lang="tr-TR" b="1" dirty="0" smtClean="0"/>
              <a:t> %</a:t>
            </a:r>
            <a:r>
              <a:rPr lang="tr-TR" b="1" dirty="0" smtClean="0"/>
              <a:t>10’unun </a:t>
            </a:r>
            <a:r>
              <a:rPr lang="tr-TR" b="1" dirty="0" smtClean="0">
                <a:solidFill>
                  <a:srgbClr val="00B050"/>
                </a:solidFill>
              </a:rPr>
              <a:t>Sözcüklerle (Mesajın içeriği</a:t>
            </a:r>
            <a:r>
              <a:rPr lang="tr-TR" b="1" dirty="0" smtClean="0">
                <a:solidFill>
                  <a:srgbClr val="00B050"/>
                </a:solidFill>
              </a:rPr>
              <a:t>)</a:t>
            </a:r>
          </a:p>
          <a:p>
            <a:pPr>
              <a:buFont typeface="Wingdings" pitchFamily="2" charset="2"/>
              <a:buChar char="Ø"/>
            </a:pPr>
            <a:endParaRPr lang="tr-TR" b="1" dirty="0" smtClean="0">
              <a:solidFill>
                <a:srgbClr val="00B050"/>
              </a:solidFill>
            </a:endParaRPr>
          </a:p>
          <a:p>
            <a:pPr>
              <a:buFont typeface="Wingdings" pitchFamily="2" charset="2"/>
              <a:buChar char="Ø"/>
            </a:pPr>
            <a:r>
              <a:rPr lang="tr-TR" b="1" dirty="0" smtClean="0">
                <a:solidFill>
                  <a:srgbClr val="00B050"/>
                </a:solidFill>
              </a:rPr>
              <a:t> </a:t>
            </a:r>
            <a:r>
              <a:rPr lang="tr-TR" b="1" dirty="0" smtClean="0">
                <a:solidFill>
                  <a:srgbClr val="002060"/>
                </a:solidFill>
              </a:rPr>
              <a:t>%</a:t>
            </a:r>
            <a:r>
              <a:rPr lang="tr-TR" b="1" dirty="0" smtClean="0">
                <a:solidFill>
                  <a:srgbClr val="002060"/>
                </a:solidFill>
              </a:rPr>
              <a:t>30’unun </a:t>
            </a:r>
            <a:r>
              <a:rPr lang="tr-TR" b="1" dirty="0" smtClean="0">
                <a:solidFill>
                  <a:srgbClr val="00B0F0"/>
                </a:solidFill>
              </a:rPr>
              <a:t>Seslerle (Alçak-yüksek ritim, tonlama</a:t>
            </a:r>
            <a:r>
              <a:rPr lang="tr-TR" b="1" dirty="0" smtClean="0">
                <a:solidFill>
                  <a:srgbClr val="00B0F0"/>
                </a:solidFill>
              </a:rPr>
              <a:t>)</a:t>
            </a:r>
          </a:p>
          <a:p>
            <a:pPr>
              <a:buFont typeface="Wingdings" pitchFamily="2" charset="2"/>
              <a:buChar char="Ø"/>
            </a:pPr>
            <a:endParaRPr lang="tr-TR" b="1" dirty="0" smtClean="0">
              <a:solidFill>
                <a:srgbClr val="00B0F0"/>
              </a:solidFill>
            </a:endParaRPr>
          </a:p>
          <a:p>
            <a:pPr>
              <a:buFont typeface="Wingdings" pitchFamily="2" charset="2"/>
              <a:buChar char="Ø"/>
            </a:pPr>
            <a:r>
              <a:rPr lang="tr-TR" b="1" dirty="0" smtClean="0">
                <a:solidFill>
                  <a:srgbClr val="00B0F0"/>
                </a:solidFill>
              </a:rPr>
              <a:t> </a:t>
            </a:r>
            <a:r>
              <a:rPr lang="tr-TR" b="1" dirty="0" smtClean="0">
                <a:solidFill>
                  <a:srgbClr val="7030A0"/>
                </a:solidFill>
              </a:rPr>
              <a:t>%</a:t>
            </a:r>
            <a:r>
              <a:rPr lang="tr-TR" b="1" dirty="0" smtClean="0">
                <a:solidFill>
                  <a:srgbClr val="7030A0"/>
                </a:solidFill>
              </a:rPr>
              <a:t>60’ının </a:t>
            </a:r>
            <a:r>
              <a:rPr lang="tr-TR" b="1" dirty="0" smtClean="0">
                <a:solidFill>
                  <a:srgbClr val="FF0000"/>
                </a:solidFill>
              </a:rPr>
              <a:t>Vücut </a:t>
            </a:r>
            <a:r>
              <a:rPr lang="tr-TR" b="1" dirty="0" smtClean="0">
                <a:solidFill>
                  <a:srgbClr val="FF0000"/>
                </a:solidFill>
              </a:rPr>
              <a:t>hareketleriyle (beden </a:t>
            </a:r>
            <a:r>
              <a:rPr lang="tr-TR" b="1" dirty="0" smtClean="0">
                <a:solidFill>
                  <a:srgbClr val="FF0000"/>
                </a:solidFill>
              </a:rPr>
              <a:t>dili-en çok yüz ifadeleri) </a:t>
            </a:r>
            <a:r>
              <a:rPr lang="tr-TR" b="1" dirty="0" smtClean="0"/>
              <a:t>gerçekleştiği bilinmektedir.</a:t>
            </a:r>
          </a:p>
          <a:p>
            <a:endParaRPr lang="tr-TR" dirty="0"/>
          </a:p>
        </p:txBody>
      </p:sp>
      <p:pic>
        <p:nvPicPr>
          <p:cNvPr id="21" name="Picture 2" descr="D:\Users\Hp\Desktop\gay-sohbet.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491880" y="1132498"/>
            <a:ext cx="3202238" cy="2153618"/>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3" descr="D:\Users\Hp\Desktop\24-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57628" y="4572000"/>
            <a:ext cx="2739752" cy="244827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0" y="195486"/>
            <a:ext cx="6858000"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AİLE İÇİ İLETİŞİM-ANNE BABA TUTUMLARI</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357166" y="1142976"/>
            <a:ext cx="6000792" cy="646331"/>
          </a:xfrm>
          <a:prstGeom prst="rect">
            <a:avLst/>
          </a:prstGeom>
        </p:spPr>
        <p:txBody>
          <a:bodyPr wrap="square">
            <a:spAutoFit/>
          </a:bodyPr>
          <a:lstStyle/>
          <a:p>
            <a:pPr algn="ctr"/>
            <a:r>
              <a:rPr lang="tr-TR" b="1" dirty="0" smtClean="0">
                <a:solidFill>
                  <a:srgbClr val="FF0000"/>
                </a:solidFill>
              </a:rPr>
              <a:t>EŞLER ARASI İLETİŞİM</a:t>
            </a:r>
          </a:p>
          <a:p>
            <a:endParaRPr lang="tr-TR" dirty="0"/>
          </a:p>
        </p:txBody>
      </p:sp>
      <p:sp>
        <p:nvSpPr>
          <p:cNvPr id="8" name="7 Metin kutusu"/>
          <p:cNvSpPr txBox="1"/>
          <p:nvPr/>
        </p:nvSpPr>
        <p:spPr>
          <a:xfrm>
            <a:off x="2428868" y="1571604"/>
            <a:ext cx="1837362"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pic>
        <p:nvPicPr>
          <p:cNvPr id="9" name="Picture 2" descr="C:\Users\dell\Desktop\s-22829c3c17d830e676ba72dcafda3cab15bc5b54.gif"/>
          <p:cNvPicPr>
            <a:picLocks noChangeAspect="1" noChangeArrowheads="1"/>
          </p:cNvPicPr>
          <p:nvPr/>
        </p:nvPicPr>
        <p:blipFill>
          <a:blip r:embed="rId3"/>
          <a:srcRect/>
          <a:stretch>
            <a:fillRect/>
          </a:stretch>
        </p:blipFill>
        <p:spPr bwMode="auto">
          <a:xfrm>
            <a:off x="1000108" y="2214546"/>
            <a:ext cx="784196" cy="784196"/>
          </a:xfrm>
          <a:prstGeom prst="rect">
            <a:avLst/>
          </a:prstGeom>
          <a:noFill/>
        </p:spPr>
      </p:pic>
      <p:pic>
        <p:nvPicPr>
          <p:cNvPr id="10" name="Picture 5" descr="C:\Users\dell\Desktop\images.png"/>
          <p:cNvPicPr>
            <a:picLocks noChangeAspect="1" noChangeArrowheads="1"/>
          </p:cNvPicPr>
          <p:nvPr/>
        </p:nvPicPr>
        <p:blipFill>
          <a:blip r:embed="rId4"/>
          <a:srcRect/>
          <a:stretch>
            <a:fillRect/>
          </a:stretch>
        </p:blipFill>
        <p:spPr bwMode="auto">
          <a:xfrm>
            <a:off x="5000636" y="2143108"/>
            <a:ext cx="857256" cy="857256"/>
          </a:xfrm>
          <a:prstGeom prst="rect">
            <a:avLst/>
          </a:prstGeom>
          <a:noFill/>
        </p:spPr>
      </p:pic>
      <p:sp>
        <p:nvSpPr>
          <p:cNvPr id="11" name="Dikdörtgen 3"/>
          <p:cNvSpPr/>
          <p:nvPr/>
        </p:nvSpPr>
        <p:spPr>
          <a:xfrm>
            <a:off x="285728" y="3214678"/>
            <a:ext cx="3571900" cy="2862322"/>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FF0000"/>
                </a:solidFill>
                <a:latin typeface="Lucida Sans" pitchFamily="34" charset="0"/>
                <a:ea typeface="Arial Unicode MS" pitchFamily="34" charset="-128"/>
                <a:cs typeface="Arial Unicode MS" pitchFamily="34" charset="-128"/>
              </a:rPr>
              <a:t>Emir vermek ve/veya tehdit etmek.</a:t>
            </a:r>
            <a:r>
              <a:rPr lang="tr-TR" b="1" dirty="0" smtClean="0">
                <a:latin typeface="Lucida Sans" pitchFamily="34" charset="0"/>
                <a:ea typeface="Arial Unicode MS" pitchFamily="34" charset="-128"/>
                <a:cs typeface="Arial Unicode MS" pitchFamily="34" charset="-128"/>
              </a:rPr>
              <a:t> </a:t>
            </a:r>
          </a:p>
          <a:p>
            <a:pP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Emirler ve tehditler pek nadir olarak etkili olur. Karşıdaki kişi istediğiniz yapar ama diğer yandan da düşmanlık ve nefret besleyebilir ve genellikle karşıdaki kişiyi savunma konumuna geçirir.</a:t>
            </a:r>
            <a:endParaRPr lang="tr-TR" b="1" dirty="0">
              <a:latin typeface="Lucida Sans" pitchFamily="34" charset="0"/>
              <a:ea typeface="Arial Unicode MS" pitchFamily="34" charset="-128"/>
              <a:cs typeface="Arial Unicode MS" pitchFamily="34" charset="-128"/>
            </a:endParaRPr>
          </a:p>
        </p:txBody>
      </p:sp>
      <p:sp>
        <p:nvSpPr>
          <p:cNvPr id="15" name="Dikdörtgen 3"/>
          <p:cNvSpPr/>
          <p:nvPr/>
        </p:nvSpPr>
        <p:spPr>
          <a:xfrm>
            <a:off x="3929066" y="3214678"/>
            <a:ext cx="2714620" cy="2862322"/>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00B050"/>
                </a:solidFill>
                <a:latin typeface="Lucida Sans" pitchFamily="34" charset="0"/>
                <a:ea typeface="Arial Unicode MS" pitchFamily="34" charset="-128"/>
                <a:cs typeface="Arial Unicode MS" pitchFamily="34" charset="-128"/>
              </a:rPr>
              <a:t>Alternatif çözümler önermek. </a:t>
            </a:r>
          </a:p>
          <a:p>
            <a:pP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Her iki tarafın da kabul edebileceği çözümleri bulmak için birlikte çaba gösterin. Çözüm önerileriniz konusunda görüşlerini sorun.</a:t>
            </a:r>
            <a:endParaRPr lang="tr-TR" b="1" dirty="0">
              <a:latin typeface="Lucida Sans" pitchFamily="34" charset="0"/>
              <a:ea typeface="Arial Unicode MS" pitchFamily="34" charset="-128"/>
              <a:cs typeface="Arial Unicode MS" pitchFamily="34" charset="-128"/>
            </a:endParaRPr>
          </a:p>
        </p:txBody>
      </p:sp>
      <p:pic>
        <p:nvPicPr>
          <p:cNvPr id="18" name="Picture 4" descr="D:\Users\Hp\Desktop\453598_thumb.pn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357430" y="6357950"/>
            <a:ext cx="2641549" cy="237990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0" y="195486"/>
            <a:ext cx="6858000"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AİLE İÇİ İLETİŞİM-ANNE BABA TUTUMLARI</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357166" y="1142976"/>
            <a:ext cx="6000792" cy="646331"/>
          </a:xfrm>
          <a:prstGeom prst="rect">
            <a:avLst/>
          </a:prstGeom>
        </p:spPr>
        <p:txBody>
          <a:bodyPr wrap="square">
            <a:spAutoFit/>
          </a:bodyPr>
          <a:lstStyle/>
          <a:p>
            <a:pPr algn="ctr"/>
            <a:r>
              <a:rPr lang="tr-TR" b="1" dirty="0" smtClean="0">
                <a:solidFill>
                  <a:srgbClr val="FF0000"/>
                </a:solidFill>
              </a:rPr>
              <a:t>EŞLER ARASI İLETİŞİM</a:t>
            </a:r>
          </a:p>
          <a:p>
            <a:endParaRPr lang="tr-TR" dirty="0"/>
          </a:p>
        </p:txBody>
      </p:sp>
      <p:sp>
        <p:nvSpPr>
          <p:cNvPr id="8" name="7 Metin kutusu"/>
          <p:cNvSpPr txBox="1"/>
          <p:nvPr/>
        </p:nvSpPr>
        <p:spPr>
          <a:xfrm>
            <a:off x="2428868" y="1571604"/>
            <a:ext cx="1837362"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pic>
        <p:nvPicPr>
          <p:cNvPr id="9" name="Picture 2" descr="C:\Users\dell\Desktop\s-22829c3c17d830e676ba72dcafda3cab15bc5b54.gif"/>
          <p:cNvPicPr>
            <a:picLocks noChangeAspect="1" noChangeArrowheads="1"/>
          </p:cNvPicPr>
          <p:nvPr/>
        </p:nvPicPr>
        <p:blipFill>
          <a:blip r:embed="rId3"/>
          <a:srcRect/>
          <a:stretch>
            <a:fillRect/>
          </a:stretch>
        </p:blipFill>
        <p:spPr bwMode="auto">
          <a:xfrm>
            <a:off x="1000108" y="2214546"/>
            <a:ext cx="784196" cy="784196"/>
          </a:xfrm>
          <a:prstGeom prst="rect">
            <a:avLst/>
          </a:prstGeom>
          <a:noFill/>
        </p:spPr>
      </p:pic>
      <p:pic>
        <p:nvPicPr>
          <p:cNvPr id="10" name="Picture 5" descr="C:\Users\dell\Desktop\images.png"/>
          <p:cNvPicPr>
            <a:picLocks noChangeAspect="1" noChangeArrowheads="1"/>
          </p:cNvPicPr>
          <p:nvPr/>
        </p:nvPicPr>
        <p:blipFill>
          <a:blip r:embed="rId4"/>
          <a:srcRect/>
          <a:stretch>
            <a:fillRect/>
          </a:stretch>
        </p:blipFill>
        <p:spPr bwMode="auto">
          <a:xfrm>
            <a:off x="5000636" y="2143108"/>
            <a:ext cx="857256" cy="857256"/>
          </a:xfrm>
          <a:prstGeom prst="rect">
            <a:avLst/>
          </a:prstGeom>
          <a:noFill/>
        </p:spPr>
      </p:pic>
      <p:sp>
        <p:nvSpPr>
          <p:cNvPr id="12" name="Dikdörtgen 3"/>
          <p:cNvSpPr/>
          <p:nvPr/>
        </p:nvSpPr>
        <p:spPr>
          <a:xfrm>
            <a:off x="285728" y="3214678"/>
            <a:ext cx="3214710" cy="2862322"/>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FF0000"/>
                </a:solidFill>
                <a:latin typeface="Lucida Sans" pitchFamily="34" charset="0"/>
                <a:ea typeface="Arial Unicode MS" pitchFamily="34" charset="-128"/>
                <a:cs typeface="Arial Unicode MS" pitchFamily="34" charset="-128"/>
              </a:rPr>
              <a:t>Geçmişe takılıp kalmak. </a:t>
            </a:r>
          </a:p>
          <a:p>
            <a:pP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Bir sorun ya da çatışma çözümlendiyse, bunu daha sonraki çatışmalarda tekrar tekrar gündeme getirmeyin. Anne-babalar birbirlerine temiz bir sayfa açma fırsatı vermelidir.</a:t>
            </a:r>
            <a:endParaRPr lang="tr-TR" b="1" dirty="0">
              <a:latin typeface="Lucida Sans" pitchFamily="34" charset="0"/>
              <a:ea typeface="Arial Unicode MS" pitchFamily="34" charset="-128"/>
              <a:cs typeface="Arial Unicode MS" pitchFamily="34" charset="-128"/>
            </a:endParaRPr>
          </a:p>
        </p:txBody>
      </p:sp>
      <p:sp>
        <p:nvSpPr>
          <p:cNvPr id="13" name="Dikdörtgen 3"/>
          <p:cNvSpPr/>
          <p:nvPr/>
        </p:nvSpPr>
        <p:spPr>
          <a:xfrm>
            <a:off x="3929066" y="3214678"/>
            <a:ext cx="2571768" cy="1477328"/>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00B050"/>
                </a:solidFill>
                <a:latin typeface="Lucida Sans" pitchFamily="34" charset="0"/>
                <a:ea typeface="Arial Unicode MS" pitchFamily="34" charset="-128"/>
                <a:cs typeface="Arial Unicode MS" pitchFamily="34" charset="-128"/>
              </a:rPr>
              <a:t>Bugüne ve geleceğe odaklanmak. </a:t>
            </a:r>
            <a:r>
              <a:rPr lang="tr-TR" b="1" dirty="0" smtClean="0">
                <a:latin typeface="Lucida Sans" pitchFamily="34" charset="0"/>
                <a:ea typeface="Arial Unicode MS" pitchFamily="34" charset="-128"/>
                <a:cs typeface="Arial Unicode MS" pitchFamily="34" charset="-128"/>
              </a:rPr>
              <a:t>Gündemdeki belirli konu üzerinde odaklanın.</a:t>
            </a:r>
            <a:endParaRPr lang="tr-TR" b="1" dirty="0">
              <a:latin typeface="Lucida Sans" pitchFamily="34" charset="0"/>
              <a:ea typeface="Arial Unicode MS" pitchFamily="34" charset="-128"/>
              <a:cs typeface="Arial Unicode MS" pitchFamily="34" charset="-128"/>
            </a:endParaRPr>
          </a:p>
        </p:txBody>
      </p:sp>
      <p:sp>
        <p:nvSpPr>
          <p:cNvPr id="14" name="Dikdörtgen 3"/>
          <p:cNvSpPr/>
          <p:nvPr/>
        </p:nvSpPr>
        <p:spPr>
          <a:xfrm>
            <a:off x="285728" y="6286512"/>
            <a:ext cx="3214710" cy="2031325"/>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FF0000"/>
                </a:solidFill>
                <a:latin typeface="Lucida Sans" pitchFamily="34" charset="0"/>
                <a:ea typeface="Arial Unicode MS" pitchFamily="34" charset="-128"/>
                <a:cs typeface="Arial Unicode MS" pitchFamily="34" charset="-128"/>
              </a:rPr>
              <a:t>Konuşma tekeli oluşturmak. </a:t>
            </a:r>
            <a:r>
              <a:rPr lang="tr-TR" b="1" dirty="0" smtClean="0">
                <a:latin typeface="Lucida Sans" pitchFamily="34" charset="0"/>
                <a:ea typeface="Arial Unicode MS" pitchFamily="34" charset="-128"/>
                <a:cs typeface="Arial Unicode MS" pitchFamily="34" charset="-128"/>
              </a:rPr>
              <a:t>Tüm konuşmayı siz yapmayın. Etkin bir iletişim için her iki tarafından tartışmaya önemli katkılar yapması gerekir.</a:t>
            </a:r>
            <a:endParaRPr lang="tr-TR" b="1" dirty="0">
              <a:latin typeface="Lucida Sans" pitchFamily="34" charset="0"/>
              <a:ea typeface="Arial Unicode MS" pitchFamily="34" charset="-128"/>
              <a:cs typeface="Arial Unicode MS" pitchFamily="34" charset="-128"/>
            </a:endParaRPr>
          </a:p>
        </p:txBody>
      </p:sp>
      <p:sp>
        <p:nvSpPr>
          <p:cNvPr id="16" name="Dikdörtgen 3"/>
          <p:cNvSpPr/>
          <p:nvPr/>
        </p:nvSpPr>
        <p:spPr>
          <a:xfrm>
            <a:off x="3929066" y="4929190"/>
            <a:ext cx="2571768" cy="2031325"/>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00B050"/>
                </a:solidFill>
                <a:latin typeface="Lucida Sans" pitchFamily="34" charset="0"/>
                <a:ea typeface="Arial Unicode MS" pitchFamily="34" charset="-128"/>
                <a:cs typeface="Arial Unicode MS" pitchFamily="34" charset="-128"/>
              </a:rPr>
              <a:t>Sırayla konuşmak. </a:t>
            </a:r>
            <a:r>
              <a:rPr lang="tr-TR" b="1" dirty="0" smtClean="0">
                <a:latin typeface="Lucida Sans" pitchFamily="34" charset="0"/>
                <a:ea typeface="Arial Unicode MS" pitchFamily="34" charset="-128"/>
                <a:cs typeface="Arial Unicode MS" pitchFamily="34" charset="-128"/>
              </a:rPr>
              <a:t>Karşıdaki kişi konuşmakta çekingen davranıyorsa, konu hakkındaki görüşlerini sorun.</a:t>
            </a:r>
            <a:endParaRPr lang="tr-TR" b="1" dirty="0">
              <a:latin typeface="Lucida Sans"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0" y="195486"/>
            <a:ext cx="6858000"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AİLE İÇİ İLETİŞİM-ANNE BABA TUTUMLARI</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357166" y="1142976"/>
            <a:ext cx="6000792" cy="646331"/>
          </a:xfrm>
          <a:prstGeom prst="rect">
            <a:avLst/>
          </a:prstGeom>
        </p:spPr>
        <p:txBody>
          <a:bodyPr wrap="square">
            <a:spAutoFit/>
          </a:bodyPr>
          <a:lstStyle/>
          <a:p>
            <a:pPr algn="ctr"/>
            <a:r>
              <a:rPr lang="tr-TR" b="1" dirty="0" smtClean="0">
                <a:solidFill>
                  <a:srgbClr val="FF0000"/>
                </a:solidFill>
              </a:rPr>
              <a:t>EŞLER ARASI İLETİŞİM</a:t>
            </a:r>
          </a:p>
          <a:p>
            <a:endParaRPr lang="tr-TR" dirty="0"/>
          </a:p>
        </p:txBody>
      </p:sp>
      <p:sp>
        <p:nvSpPr>
          <p:cNvPr id="8" name="7 Metin kutusu"/>
          <p:cNvSpPr txBox="1"/>
          <p:nvPr/>
        </p:nvSpPr>
        <p:spPr>
          <a:xfrm>
            <a:off x="2428868" y="1571604"/>
            <a:ext cx="1837362"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pic>
        <p:nvPicPr>
          <p:cNvPr id="9" name="Picture 2" descr="C:\Users\dell\Desktop\s-22829c3c17d830e676ba72dcafda3cab15bc5b54.gif"/>
          <p:cNvPicPr>
            <a:picLocks noChangeAspect="1" noChangeArrowheads="1"/>
          </p:cNvPicPr>
          <p:nvPr/>
        </p:nvPicPr>
        <p:blipFill>
          <a:blip r:embed="rId3"/>
          <a:srcRect/>
          <a:stretch>
            <a:fillRect/>
          </a:stretch>
        </p:blipFill>
        <p:spPr bwMode="auto">
          <a:xfrm>
            <a:off x="1000108" y="2214546"/>
            <a:ext cx="784196" cy="784196"/>
          </a:xfrm>
          <a:prstGeom prst="rect">
            <a:avLst/>
          </a:prstGeom>
          <a:noFill/>
        </p:spPr>
      </p:pic>
      <p:pic>
        <p:nvPicPr>
          <p:cNvPr id="10" name="Picture 5" descr="C:\Users\dell\Desktop\images.png"/>
          <p:cNvPicPr>
            <a:picLocks noChangeAspect="1" noChangeArrowheads="1"/>
          </p:cNvPicPr>
          <p:nvPr/>
        </p:nvPicPr>
        <p:blipFill>
          <a:blip r:embed="rId4"/>
          <a:srcRect/>
          <a:stretch>
            <a:fillRect/>
          </a:stretch>
        </p:blipFill>
        <p:spPr bwMode="auto">
          <a:xfrm>
            <a:off x="5000636" y="2143108"/>
            <a:ext cx="857256" cy="857256"/>
          </a:xfrm>
          <a:prstGeom prst="rect">
            <a:avLst/>
          </a:prstGeom>
          <a:noFill/>
        </p:spPr>
      </p:pic>
      <p:sp>
        <p:nvSpPr>
          <p:cNvPr id="11" name="Dikdörtgen 3"/>
          <p:cNvSpPr/>
          <p:nvPr/>
        </p:nvSpPr>
        <p:spPr>
          <a:xfrm>
            <a:off x="285728" y="3214678"/>
            <a:ext cx="2857520" cy="1200329"/>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FF0000"/>
                </a:solidFill>
                <a:latin typeface="Lucida Sans" pitchFamily="34" charset="0"/>
                <a:ea typeface="Arial Unicode MS" pitchFamily="34" charset="-128"/>
                <a:cs typeface="Arial Unicode MS" pitchFamily="34" charset="-128"/>
              </a:rPr>
              <a:t>Sessiz kalmak. </a:t>
            </a:r>
          </a:p>
          <a:p>
            <a:pP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Her iki taraf da katılmazsa etkin bir iletişim gerçekleşmez.</a:t>
            </a:r>
            <a:endParaRPr lang="tr-TR" b="1" dirty="0">
              <a:latin typeface="Lucida Sans" pitchFamily="34" charset="0"/>
              <a:ea typeface="Arial Unicode MS" pitchFamily="34" charset="-128"/>
              <a:cs typeface="Arial Unicode MS" pitchFamily="34" charset="-128"/>
            </a:endParaRPr>
          </a:p>
        </p:txBody>
      </p:sp>
      <p:sp>
        <p:nvSpPr>
          <p:cNvPr id="15" name="Dikdörtgen 3"/>
          <p:cNvSpPr/>
          <p:nvPr/>
        </p:nvSpPr>
        <p:spPr>
          <a:xfrm>
            <a:off x="3571876" y="3214678"/>
            <a:ext cx="2928958" cy="1200329"/>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00B050"/>
                </a:solidFill>
                <a:latin typeface="Lucida Sans" pitchFamily="34" charset="0"/>
                <a:ea typeface="Arial Unicode MS" pitchFamily="34" charset="-128"/>
                <a:cs typeface="Arial Unicode MS" pitchFamily="34" charset="-128"/>
              </a:rPr>
              <a:t>Konuşmak. </a:t>
            </a:r>
          </a:p>
          <a:p>
            <a:pP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Olumsuz bile olsa, duygularınızı ifade edin.</a:t>
            </a:r>
            <a:endParaRPr lang="tr-TR" b="1" dirty="0">
              <a:latin typeface="Lucida Sans" pitchFamily="34" charset="0"/>
              <a:ea typeface="Arial Unicode MS" pitchFamily="34" charset="-128"/>
              <a:cs typeface="Arial Unicode MS" pitchFamily="34" charset="-128"/>
            </a:endParaRPr>
          </a:p>
        </p:txBody>
      </p:sp>
      <p:sp>
        <p:nvSpPr>
          <p:cNvPr id="17" name="Dikdörtgen 3"/>
          <p:cNvSpPr/>
          <p:nvPr/>
        </p:nvSpPr>
        <p:spPr>
          <a:xfrm>
            <a:off x="285728" y="4786314"/>
            <a:ext cx="2857520" cy="2308324"/>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FF0000"/>
                </a:solidFill>
                <a:latin typeface="Lucida Sans" pitchFamily="34" charset="0"/>
                <a:ea typeface="Arial Unicode MS" pitchFamily="34" charset="-128"/>
                <a:cs typeface="Arial Unicode MS" pitchFamily="34" charset="-128"/>
              </a:rPr>
              <a:t>Akla ne gelirse söylemek. </a:t>
            </a:r>
            <a:r>
              <a:rPr lang="tr-TR" b="1" dirty="0" smtClean="0">
                <a:latin typeface="Lucida Sans" pitchFamily="34" charset="0"/>
                <a:ea typeface="Arial Unicode MS" pitchFamily="34" charset="-128"/>
                <a:cs typeface="Arial Unicode MS" pitchFamily="34" charset="-128"/>
              </a:rPr>
              <a:t>Söyleyeceğiniz şeylere dikkat ederek, konuşmakta olduğunuz kişiyi bilerek kırmaktan kaçının.</a:t>
            </a:r>
            <a:endParaRPr lang="tr-TR" b="1" dirty="0">
              <a:latin typeface="Lucida Sans" pitchFamily="34" charset="0"/>
              <a:ea typeface="Arial Unicode MS" pitchFamily="34" charset="-128"/>
              <a:cs typeface="Arial Unicode MS" pitchFamily="34" charset="-128"/>
            </a:endParaRPr>
          </a:p>
        </p:txBody>
      </p:sp>
      <p:sp>
        <p:nvSpPr>
          <p:cNvPr id="18" name="Dikdörtgen 3"/>
          <p:cNvSpPr/>
          <p:nvPr/>
        </p:nvSpPr>
        <p:spPr>
          <a:xfrm>
            <a:off x="3500438" y="4786314"/>
            <a:ext cx="3000396" cy="2031325"/>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00B050"/>
                </a:solidFill>
                <a:latin typeface="Lucida Sans" pitchFamily="34" charset="0"/>
                <a:ea typeface="Arial Unicode MS" pitchFamily="34" charset="-128"/>
                <a:cs typeface="Arial Unicode MS" pitchFamily="34" charset="-128"/>
              </a:rPr>
              <a:t>Karşılıklı nezaket kurallarına uymak.</a:t>
            </a:r>
            <a:r>
              <a:rPr lang="tr-TR" b="1" dirty="0" smtClean="0">
                <a:latin typeface="Lucida Sans" pitchFamily="34" charset="0"/>
                <a:ea typeface="Arial Unicode MS" pitchFamily="34" charset="-128"/>
                <a:cs typeface="Arial Unicode MS" pitchFamily="34" charset="-128"/>
              </a:rPr>
              <a:t> Konuşma ne kadar alevlenirse alevlensin, karşınızdaki kişiye nazik ve saygılı davranmaya çalışın.</a:t>
            </a:r>
            <a:endParaRPr lang="tr-TR" b="1" dirty="0">
              <a:latin typeface="Lucida Sans"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0" y="195486"/>
            <a:ext cx="6858000"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AİLE İÇİ İLETİŞİM-ANNE BABA TUTUMLARI</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357166" y="1142976"/>
            <a:ext cx="6000792" cy="646331"/>
          </a:xfrm>
          <a:prstGeom prst="rect">
            <a:avLst/>
          </a:prstGeom>
        </p:spPr>
        <p:txBody>
          <a:bodyPr wrap="square">
            <a:spAutoFit/>
          </a:bodyPr>
          <a:lstStyle/>
          <a:p>
            <a:pPr algn="ctr"/>
            <a:r>
              <a:rPr lang="tr-TR" b="1" dirty="0" smtClean="0">
                <a:solidFill>
                  <a:srgbClr val="FF0000"/>
                </a:solidFill>
              </a:rPr>
              <a:t>EŞLER ARASI İLETİŞİM</a:t>
            </a:r>
          </a:p>
          <a:p>
            <a:endParaRPr lang="tr-TR" dirty="0"/>
          </a:p>
        </p:txBody>
      </p:sp>
      <p:sp>
        <p:nvSpPr>
          <p:cNvPr id="8" name="7 Metin kutusu"/>
          <p:cNvSpPr txBox="1"/>
          <p:nvPr/>
        </p:nvSpPr>
        <p:spPr>
          <a:xfrm>
            <a:off x="2428868" y="1571604"/>
            <a:ext cx="1837362" cy="369332"/>
          </a:xfrm>
          <a:prstGeom prst="rect">
            <a:avLst/>
          </a:prstGeom>
          <a:solidFill>
            <a:srgbClr val="FF0000"/>
          </a:solidFill>
          <a:ln>
            <a:solidFill>
              <a:schemeClr val="tx1"/>
            </a:solidFill>
          </a:ln>
        </p:spPr>
        <p:txBody>
          <a:bodyPr wrap="none" rtlCol="0">
            <a:spAutoFit/>
          </a:bodyPr>
          <a:lstStyle/>
          <a:p>
            <a:r>
              <a:rPr lang="tr-TR" b="1" dirty="0" smtClean="0"/>
              <a:t>ETKİN İLETİŞİM</a:t>
            </a:r>
            <a:endParaRPr lang="tr-TR" b="1" dirty="0"/>
          </a:p>
        </p:txBody>
      </p:sp>
      <p:pic>
        <p:nvPicPr>
          <p:cNvPr id="9" name="Picture 2" descr="C:\Users\dell\Desktop\s-22829c3c17d830e676ba72dcafda3cab15bc5b54.gif"/>
          <p:cNvPicPr>
            <a:picLocks noChangeAspect="1" noChangeArrowheads="1"/>
          </p:cNvPicPr>
          <p:nvPr/>
        </p:nvPicPr>
        <p:blipFill>
          <a:blip r:embed="rId3"/>
          <a:srcRect/>
          <a:stretch>
            <a:fillRect/>
          </a:stretch>
        </p:blipFill>
        <p:spPr bwMode="auto">
          <a:xfrm>
            <a:off x="1000108" y="2214546"/>
            <a:ext cx="784196" cy="784196"/>
          </a:xfrm>
          <a:prstGeom prst="rect">
            <a:avLst/>
          </a:prstGeom>
          <a:noFill/>
        </p:spPr>
      </p:pic>
      <p:pic>
        <p:nvPicPr>
          <p:cNvPr id="10" name="Picture 5" descr="C:\Users\dell\Desktop\images.png"/>
          <p:cNvPicPr>
            <a:picLocks noChangeAspect="1" noChangeArrowheads="1"/>
          </p:cNvPicPr>
          <p:nvPr/>
        </p:nvPicPr>
        <p:blipFill>
          <a:blip r:embed="rId4"/>
          <a:srcRect/>
          <a:stretch>
            <a:fillRect/>
          </a:stretch>
        </p:blipFill>
        <p:spPr bwMode="auto">
          <a:xfrm>
            <a:off x="5000636" y="2143108"/>
            <a:ext cx="857256" cy="857256"/>
          </a:xfrm>
          <a:prstGeom prst="rect">
            <a:avLst/>
          </a:prstGeom>
          <a:noFill/>
        </p:spPr>
      </p:pic>
      <p:sp>
        <p:nvSpPr>
          <p:cNvPr id="12" name="Dikdörtgen 3"/>
          <p:cNvSpPr/>
          <p:nvPr/>
        </p:nvSpPr>
        <p:spPr>
          <a:xfrm>
            <a:off x="357166" y="3214678"/>
            <a:ext cx="3071834" cy="1477328"/>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FF0000"/>
                </a:solidFill>
                <a:latin typeface="Lucida Sans" pitchFamily="34" charset="0"/>
                <a:ea typeface="Arial Unicode MS" pitchFamily="34" charset="-128"/>
                <a:cs typeface="Arial Unicode MS" pitchFamily="34" charset="-128"/>
              </a:rPr>
              <a:t>Evet ama... cevapları. </a:t>
            </a:r>
            <a:r>
              <a:rPr lang="tr-TR" b="1" dirty="0" smtClean="0">
                <a:latin typeface="Lucida Sans" pitchFamily="34" charset="0"/>
                <a:ea typeface="Arial Unicode MS" pitchFamily="34" charset="-128"/>
                <a:cs typeface="Arial Unicode MS" pitchFamily="34" charset="-128"/>
              </a:rPr>
              <a:t>Konuştuğunuz kişinin getirdiği her öneride bir hata bulmaya çalışmayın.</a:t>
            </a:r>
            <a:endParaRPr lang="tr-TR" b="1" dirty="0">
              <a:latin typeface="Lucida Sans" pitchFamily="34" charset="0"/>
              <a:ea typeface="Arial Unicode MS" pitchFamily="34" charset="-128"/>
              <a:cs typeface="Arial Unicode MS" pitchFamily="34" charset="-128"/>
            </a:endParaRPr>
          </a:p>
        </p:txBody>
      </p:sp>
      <p:sp>
        <p:nvSpPr>
          <p:cNvPr id="13" name="Dikdörtgen 3"/>
          <p:cNvSpPr/>
          <p:nvPr/>
        </p:nvSpPr>
        <p:spPr>
          <a:xfrm>
            <a:off x="3786190" y="3214678"/>
            <a:ext cx="2786082" cy="2585323"/>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00B050"/>
                </a:solidFill>
                <a:latin typeface="Lucida Sans" pitchFamily="34" charset="0"/>
                <a:ea typeface="Arial Unicode MS" pitchFamily="34" charset="-128"/>
                <a:cs typeface="Arial Unicode MS" pitchFamily="34" charset="-128"/>
              </a:rPr>
              <a:t>Gerçekten dinleme. </a:t>
            </a:r>
            <a:r>
              <a:rPr lang="tr-TR" b="1" dirty="0" smtClean="0">
                <a:latin typeface="Lucida Sans" pitchFamily="34" charset="0"/>
                <a:ea typeface="Arial Unicode MS" pitchFamily="34" charset="-128"/>
                <a:cs typeface="Arial Unicode MS" pitchFamily="34" charset="-128"/>
              </a:rPr>
              <a:t>Diğer kişinin bakış açısını anlamaya çalışın. Onun söylediği her şeye katılmak zorunda değilsiniz, ancak anlamak için çaba göstermelisiniz.</a:t>
            </a:r>
            <a:endParaRPr lang="tr-TR" b="1" dirty="0">
              <a:latin typeface="Lucida Sans" pitchFamily="34" charset="0"/>
              <a:ea typeface="Arial Unicode MS" pitchFamily="34" charset="-128"/>
              <a:cs typeface="Arial Unicode MS" pitchFamily="34" charset="-128"/>
            </a:endParaRPr>
          </a:p>
        </p:txBody>
      </p:sp>
      <p:sp>
        <p:nvSpPr>
          <p:cNvPr id="14" name="Dikdörtgen 3"/>
          <p:cNvSpPr/>
          <p:nvPr/>
        </p:nvSpPr>
        <p:spPr>
          <a:xfrm>
            <a:off x="357166" y="4929190"/>
            <a:ext cx="3071834" cy="3139321"/>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FF0000"/>
                </a:solidFill>
                <a:latin typeface="Lucida Sans" pitchFamily="34" charset="0"/>
                <a:ea typeface="Arial Unicode MS" pitchFamily="34" charset="-128"/>
                <a:cs typeface="Arial Unicode MS" pitchFamily="34" charset="-128"/>
              </a:rPr>
              <a:t>Karşı şikayetlerde bulunmak. </a:t>
            </a:r>
          </a:p>
          <a:p>
            <a:pPr fontAlgn="auto">
              <a:spcBef>
                <a:spcPts val="0"/>
              </a:spcBef>
              <a:spcAft>
                <a:spcPts val="0"/>
              </a:spcAft>
              <a:defRPr/>
            </a:pPr>
            <a:r>
              <a:rPr lang="tr-TR" b="1" dirty="0" smtClean="0">
                <a:latin typeface="Lucida Sans" pitchFamily="34" charset="0"/>
                <a:ea typeface="Arial Unicode MS" pitchFamily="34" charset="-128"/>
                <a:cs typeface="Arial Unicode MS" pitchFamily="34" charset="-128"/>
              </a:rPr>
              <a:t>Konuşmacının yaptığı şikayetlere kendi şikayetlerinizle yanıt vermeyin. Söyleyeceğiniz şeylere dikkat ederek, konuşmakta olduğunuz kişiyi bilerek kırmaktan kaçının.</a:t>
            </a:r>
            <a:endParaRPr lang="tr-TR" b="1" dirty="0">
              <a:latin typeface="Lucida Sans" pitchFamily="34" charset="0"/>
              <a:ea typeface="Arial Unicode MS" pitchFamily="34" charset="-128"/>
              <a:cs typeface="Arial Unicode MS" pitchFamily="34" charset="-128"/>
            </a:endParaRPr>
          </a:p>
        </p:txBody>
      </p:sp>
      <p:sp>
        <p:nvSpPr>
          <p:cNvPr id="16" name="Dikdörtgen 3"/>
          <p:cNvSpPr/>
          <p:nvPr/>
        </p:nvSpPr>
        <p:spPr>
          <a:xfrm>
            <a:off x="3786190" y="6072198"/>
            <a:ext cx="2786082" cy="2031325"/>
          </a:xfrm>
          <a:prstGeom prst="rect">
            <a:avLst/>
          </a:prstGeom>
          <a:ln>
            <a:solidFill>
              <a:srgbClr val="002060"/>
            </a:solidFill>
          </a:ln>
        </p:spPr>
        <p:txBody>
          <a:bodyPr wrap="square">
            <a:spAutoFit/>
          </a:bodyPr>
          <a:lstStyle/>
          <a:p>
            <a:pPr fontAlgn="auto">
              <a:spcBef>
                <a:spcPts val="0"/>
              </a:spcBef>
              <a:spcAft>
                <a:spcPts val="0"/>
              </a:spcAft>
              <a:defRPr/>
            </a:pPr>
            <a:r>
              <a:rPr lang="tr-TR" b="1" dirty="0" smtClean="0">
                <a:solidFill>
                  <a:srgbClr val="00B050"/>
                </a:solidFill>
                <a:latin typeface="Lucida Sans" pitchFamily="34" charset="0"/>
                <a:ea typeface="Arial Unicode MS" pitchFamily="34" charset="-128"/>
                <a:cs typeface="Arial Unicode MS" pitchFamily="34" charset="-128"/>
              </a:rPr>
              <a:t>Gündem oluşturmak. </a:t>
            </a:r>
            <a:r>
              <a:rPr lang="tr-TR" b="1" dirty="0" smtClean="0">
                <a:latin typeface="Lucida Sans" pitchFamily="34" charset="0"/>
                <a:ea typeface="Arial Unicode MS" pitchFamily="34" charset="-128"/>
                <a:cs typeface="Arial Unicode MS" pitchFamily="34" charset="-128"/>
              </a:rPr>
              <a:t>Bir konuşmada gündeme gelen şikayetlerin bir listesini yapın ve bir seferde yalnızca bir şikayeti ele alın.</a:t>
            </a:r>
            <a:endParaRPr lang="tr-TR" b="1" dirty="0">
              <a:latin typeface="Lucida Sans"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0" y="195486"/>
            <a:ext cx="6858000"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AİLE İÇİ İLETİŞİM-ANNE BABA TUTUMLARI</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357166" y="1142976"/>
            <a:ext cx="6000792" cy="3970318"/>
          </a:xfrm>
          <a:prstGeom prst="rect">
            <a:avLst/>
          </a:prstGeom>
        </p:spPr>
        <p:txBody>
          <a:bodyPr wrap="square">
            <a:spAutoFit/>
          </a:bodyPr>
          <a:lstStyle/>
          <a:p>
            <a:pPr algn="ctr"/>
            <a:r>
              <a:rPr lang="tr-TR" b="1" dirty="0" smtClean="0">
                <a:solidFill>
                  <a:srgbClr val="FF0000"/>
                </a:solidFill>
              </a:rPr>
              <a:t>ANNE BABA TUTUMLARI</a:t>
            </a:r>
          </a:p>
          <a:p>
            <a:endParaRPr lang="tr-TR" b="1" dirty="0" smtClean="0">
              <a:solidFill>
                <a:srgbClr val="FF0000"/>
              </a:solidFill>
            </a:endParaRPr>
          </a:p>
          <a:p>
            <a:r>
              <a:rPr lang="tr-TR" b="1" dirty="0" smtClean="0">
                <a:solidFill>
                  <a:srgbClr val="FF0000"/>
                </a:solidFill>
              </a:rPr>
              <a:t>1-AŞIRI KORUYUCU/KOLLAYICI ANNE-BABA</a:t>
            </a:r>
          </a:p>
          <a:p>
            <a:endParaRPr lang="tr-TR" b="1" dirty="0" smtClean="0">
              <a:solidFill>
                <a:srgbClr val="FF0000"/>
              </a:solidFill>
            </a:endParaRPr>
          </a:p>
          <a:p>
            <a:r>
              <a:rPr lang="tr-TR" dirty="0" smtClean="0"/>
              <a:t>Bu tarz tutumu benimseyen anne-baba sürekli çocuğa müdahale eder. Aşırı koruyucu ve verici davranışlar söz konusudur. Çocuğa bir bebek gibi davranılır. Çocuk anne-baba tarafından </a:t>
            </a:r>
            <a:r>
              <a:rPr lang="tr-TR" dirty="0" smtClean="0">
                <a:solidFill>
                  <a:srgbClr val="FF0000"/>
                </a:solidFill>
              </a:rPr>
              <a:t>‘sen yapamazsın, daha küçüksün’</a:t>
            </a:r>
            <a:r>
              <a:rPr lang="tr-TR" dirty="0" smtClean="0"/>
              <a:t> gibi engellemelerle karşılaşır. Çocuğun kendini tanımasını ve yapabileceklerini fark etmesini </a:t>
            </a:r>
            <a:r>
              <a:rPr lang="tr-TR" i="1" dirty="0" smtClean="0">
                <a:solidFill>
                  <a:srgbClr val="FF0066"/>
                </a:solidFill>
              </a:rPr>
              <a:t>engelleyen</a:t>
            </a:r>
            <a:r>
              <a:rPr lang="tr-TR" dirty="0" smtClean="0"/>
              <a:t> bir anne-baba tutumudur.</a:t>
            </a:r>
          </a:p>
          <a:p>
            <a:endParaRPr lang="tr-TR" b="1" dirty="0" smtClean="0">
              <a:solidFill>
                <a:srgbClr val="FF0000"/>
              </a:solidFill>
            </a:endParaRPr>
          </a:p>
          <a:p>
            <a:endParaRPr lang="tr-TR" dirty="0"/>
          </a:p>
        </p:txBody>
      </p:sp>
      <p:sp>
        <p:nvSpPr>
          <p:cNvPr id="11" name="Dikdörtgen 6"/>
          <p:cNvSpPr/>
          <p:nvPr/>
        </p:nvSpPr>
        <p:spPr>
          <a:xfrm>
            <a:off x="500042" y="4786314"/>
            <a:ext cx="5040560" cy="2031325"/>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b="1" dirty="0">
                <a:solidFill>
                  <a:srgbClr val="FF0000"/>
                </a:solidFill>
              </a:rPr>
              <a:t>Çocuk Üzerindeki </a:t>
            </a:r>
            <a:r>
              <a:rPr lang="tr-TR" b="1" dirty="0" smtClean="0">
                <a:solidFill>
                  <a:srgbClr val="FF0000"/>
                </a:solidFill>
              </a:rPr>
              <a:t>Etkileri</a:t>
            </a:r>
          </a:p>
          <a:p>
            <a:pPr>
              <a:buFont typeface="Wingdings" pitchFamily="2" charset="2"/>
              <a:buNone/>
            </a:pPr>
            <a:r>
              <a:rPr lang="tr-TR" b="1" dirty="0"/>
              <a:t>-Aşırı bağımlı, özgüveni </a:t>
            </a:r>
            <a:r>
              <a:rPr lang="tr-TR" b="1" dirty="0" smtClean="0"/>
              <a:t>gelişmemiş bir yapıya sahip olur.</a:t>
            </a:r>
            <a:endParaRPr lang="tr-TR" b="1" dirty="0"/>
          </a:p>
          <a:p>
            <a:pPr>
              <a:buFont typeface="Wingdings" pitchFamily="2" charset="2"/>
              <a:buNone/>
            </a:pPr>
            <a:r>
              <a:rPr lang="tr-TR" b="1" dirty="0" smtClean="0"/>
              <a:t>-Sosyal </a:t>
            </a:r>
            <a:r>
              <a:rPr lang="tr-TR" b="1" dirty="0"/>
              <a:t>gelişimi </a:t>
            </a:r>
            <a:r>
              <a:rPr lang="tr-TR" b="1" dirty="0" smtClean="0"/>
              <a:t>zedelenir.</a:t>
            </a:r>
            <a:endParaRPr lang="tr-TR" b="1" dirty="0"/>
          </a:p>
          <a:p>
            <a:pPr>
              <a:buFont typeface="Wingdings" pitchFamily="2" charset="2"/>
              <a:buNone/>
            </a:pPr>
            <a:r>
              <a:rPr lang="tr-TR" b="1" dirty="0" smtClean="0"/>
              <a:t>-Oyunlarda </a:t>
            </a:r>
            <a:r>
              <a:rPr lang="tr-TR" b="1" dirty="0"/>
              <a:t>yer alabilmek için kaba kuvvet </a:t>
            </a:r>
            <a:r>
              <a:rPr lang="tr-TR" b="1" dirty="0" smtClean="0"/>
              <a:t>uygular.</a:t>
            </a:r>
            <a:endParaRPr lang="tr-TR" b="1" dirty="0"/>
          </a:p>
          <a:p>
            <a:pPr>
              <a:buFont typeface="Wingdings" pitchFamily="2" charset="2"/>
              <a:buNone/>
            </a:pPr>
            <a:r>
              <a:rPr lang="tr-TR" b="1" dirty="0" smtClean="0"/>
              <a:t>-Tek </a:t>
            </a:r>
            <a:r>
              <a:rPr lang="tr-TR" b="1" dirty="0"/>
              <a:t>başına kararlar </a:t>
            </a:r>
            <a:r>
              <a:rPr lang="tr-TR" b="1" dirty="0" smtClean="0"/>
              <a:t>alamaz.</a:t>
            </a:r>
            <a:endParaRPr lang="tr-T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0" y="195486"/>
            <a:ext cx="6858000"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AİLE İÇİ İLETİŞİM-ANNE BABA TUTUMLARI</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357166" y="1142976"/>
            <a:ext cx="6000792" cy="3970318"/>
          </a:xfrm>
          <a:prstGeom prst="rect">
            <a:avLst/>
          </a:prstGeom>
        </p:spPr>
        <p:txBody>
          <a:bodyPr wrap="square">
            <a:spAutoFit/>
          </a:bodyPr>
          <a:lstStyle/>
          <a:p>
            <a:pPr algn="ctr"/>
            <a:r>
              <a:rPr lang="tr-TR" b="1" dirty="0" smtClean="0">
                <a:solidFill>
                  <a:srgbClr val="FF0000"/>
                </a:solidFill>
              </a:rPr>
              <a:t>ANNE BABA TUTUMLARI</a:t>
            </a:r>
          </a:p>
          <a:p>
            <a:endParaRPr lang="tr-TR" b="1" dirty="0" smtClean="0">
              <a:solidFill>
                <a:srgbClr val="FF0000"/>
              </a:solidFill>
            </a:endParaRPr>
          </a:p>
          <a:p>
            <a:r>
              <a:rPr lang="tr-TR" b="1" dirty="0" smtClean="0">
                <a:solidFill>
                  <a:srgbClr val="FF0000"/>
                </a:solidFill>
              </a:rPr>
              <a:t>2-AŞIRI BASKICI VE OTORİTER ANNE-BABA </a:t>
            </a:r>
          </a:p>
          <a:p>
            <a:endParaRPr lang="tr-TR" b="1" dirty="0" smtClean="0">
              <a:solidFill>
                <a:srgbClr val="FF0000"/>
              </a:solidFill>
            </a:endParaRPr>
          </a:p>
          <a:p>
            <a:r>
              <a:rPr lang="tr-TR" dirty="0" smtClean="0"/>
              <a:t>Bu tarz tutumu benimseyen anne-babalar sürekli baskıcı bir tutum içerisindedirler. Çocuktan kendilerine itaat etmelerini beklerler. Aile içinde korku hakimdir ve çocuk korku ile büyür.</a:t>
            </a:r>
          </a:p>
          <a:p>
            <a:endParaRPr lang="tr-TR" dirty="0" smtClean="0"/>
          </a:p>
          <a:p>
            <a:r>
              <a:rPr lang="tr-TR" dirty="0" smtClean="0"/>
              <a:t>Ailede yüksek baskı ve katı disiplin olduğundan çocuklarda kendini kabul etme zorlaşır, uyumsuzluk görülür. </a:t>
            </a:r>
          </a:p>
          <a:p>
            <a:endParaRPr lang="tr-TR" b="1" dirty="0" smtClean="0">
              <a:solidFill>
                <a:srgbClr val="FF0000"/>
              </a:solidFill>
            </a:endParaRPr>
          </a:p>
          <a:p>
            <a:endParaRPr lang="tr-TR" dirty="0"/>
          </a:p>
        </p:txBody>
      </p:sp>
      <p:sp>
        <p:nvSpPr>
          <p:cNvPr id="6" name="Dikdörtgen 6"/>
          <p:cNvSpPr/>
          <p:nvPr/>
        </p:nvSpPr>
        <p:spPr>
          <a:xfrm>
            <a:off x="428604" y="4572000"/>
            <a:ext cx="5233300" cy="1200329"/>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b="1" dirty="0">
                <a:solidFill>
                  <a:srgbClr val="FF0000"/>
                </a:solidFill>
              </a:rPr>
              <a:t>Çocuk Üzerindeki </a:t>
            </a:r>
            <a:r>
              <a:rPr lang="tr-TR" b="1" dirty="0" smtClean="0">
                <a:solidFill>
                  <a:srgbClr val="FF0000"/>
                </a:solidFill>
              </a:rPr>
              <a:t>Etkileri</a:t>
            </a:r>
          </a:p>
          <a:p>
            <a:pPr>
              <a:buFont typeface="Wingdings" pitchFamily="2" charset="2"/>
              <a:buNone/>
            </a:pPr>
            <a:r>
              <a:rPr lang="tr-TR" b="1" dirty="0" smtClean="0"/>
              <a:t>-Uyumsuz, saldırgan bir yapıya sahip olur.</a:t>
            </a:r>
            <a:endParaRPr lang="tr-TR" b="1" dirty="0"/>
          </a:p>
          <a:p>
            <a:pPr>
              <a:buFont typeface="Wingdings" pitchFamily="2" charset="2"/>
              <a:buNone/>
            </a:pPr>
            <a:r>
              <a:rPr lang="tr-TR" b="1" dirty="0" smtClean="0"/>
              <a:t>-Olumsuz tutum ve davranışlarını arkadaşlarına </a:t>
            </a:r>
            <a:r>
              <a:rPr lang="tr-TR" sz="1400" b="1" dirty="0" smtClean="0"/>
              <a:t>yansıtır.</a:t>
            </a:r>
            <a:endParaRPr lang="tr-TR"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0" y="195486"/>
            <a:ext cx="6858000"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AİLE İÇİ İLETİŞİM-ANNE BABA TUTUMLARI</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357166" y="1142976"/>
            <a:ext cx="6000792" cy="4801314"/>
          </a:xfrm>
          <a:prstGeom prst="rect">
            <a:avLst/>
          </a:prstGeom>
        </p:spPr>
        <p:txBody>
          <a:bodyPr wrap="square">
            <a:spAutoFit/>
          </a:bodyPr>
          <a:lstStyle/>
          <a:p>
            <a:pPr algn="ctr"/>
            <a:r>
              <a:rPr lang="tr-TR" b="1" dirty="0" smtClean="0">
                <a:solidFill>
                  <a:srgbClr val="FF0000"/>
                </a:solidFill>
              </a:rPr>
              <a:t>ANNE BABA TUTUMLARI</a:t>
            </a:r>
          </a:p>
          <a:p>
            <a:endParaRPr lang="tr-TR" b="1" dirty="0" smtClean="0">
              <a:solidFill>
                <a:srgbClr val="FF0000"/>
              </a:solidFill>
            </a:endParaRPr>
          </a:p>
          <a:p>
            <a:r>
              <a:rPr lang="tr-TR" b="1" dirty="0" smtClean="0">
                <a:solidFill>
                  <a:srgbClr val="FF0000"/>
                </a:solidFill>
              </a:rPr>
              <a:t>3-AŞIRI HOŞGÖRÜLÜ ANNE-BABA</a:t>
            </a:r>
          </a:p>
          <a:p>
            <a:endParaRPr lang="tr-TR" b="1" dirty="0" smtClean="0">
              <a:solidFill>
                <a:srgbClr val="FF0000"/>
              </a:solidFill>
            </a:endParaRPr>
          </a:p>
          <a:p>
            <a:r>
              <a:rPr lang="tr-TR" dirty="0" smtClean="0"/>
              <a:t>Bu anne-baba tutumunda aşırı hoşgörü ve düşkünlük vardır. Evde patron çocuktur ve her dediği yapılır. Bu tutumla yetişen çocuklarda doyumsuzluk ve bir iç boşluk vardır. Kuralsızlığa alışırlar. Bencil, sorumsuz, kırılgan, her dediğinin anında olmasını isteyen ve sabırsız olabilirler. Sosyal ortama girdiğinde ve her dediğinin olmadığını gördüğünde hayal kırıklığına uğrar. Kendi içine çekilebilir ya da saldırgan olabilirler. Her istediklerini yaptırmayı alışkanlık haline getirir ve zamanla kural tanımazlar.</a:t>
            </a:r>
            <a:endParaRPr lang="tr-TR" dirty="0" smtClean="0">
              <a:solidFill>
                <a:srgbClr val="FF0000"/>
              </a:solidFill>
            </a:endParaRPr>
          </a:p>
          <a:p>
            <a:endParaRPr lang="tr-TR" b="1" dirty="0" smtClean="0">
              <a:solidFill>
                <a:srgbClr val="FF0000"/>
              </a:solidFill>
            </a:endParaRPr>
          </a:p>
          <a:p>
            <a:endParaRPr lang="tr-TR" dirty="0"/>
          </a:p>
        </p:txBody>
      </p:sp>
      <p:pic>
        <p:nvPicPr>
          <p:cNvPr id="1026" name="Picture 2" descr="C:\Users\dell\Desktop\Yeni klasör\sad-crying-little-kid-girl-with-mom_97632-1802.jpg"/>
          <p:cNvPicPr>
            <a:picLocks noChangeAspect="1" noChangeArrowheads="1"/>
          </p:cNvPicPr>
          <p:nvPr/>
        </p:nvPicPr>
        <p:blipFill>
          <a:blip r:embed="rId3"/>
          <a:srcRect/>
          <a:stretch>
            <a:fillRect/>
          </a:stretch>
        </p:blipFill>
        <p:spPr bwMode="auto">
          <a:xfrm>
            <a:off x="1643050" y="5429256"/>
            <a:ext cx="3938602" cy="283755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0" y="195486"/>
            <a:ext cx="6858000"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AİLE İÇİ İLETİŞİM-ANNE BABA TUTUMLARI</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357166" y="1142976"/>
            <a:ext cx="6000792" cy="4801314"/>
          </a:xfrm>
          <a:prstGeom prst="rect">
            <a:avLst/>
          </a:prstGeom>
        </p:spPr>
        <p:txBody>
          <a:bodyPr wrap="square">
            <a:spAutoFit/>
          </a:bodyPr>
          <a:lstStyle/>
          <a:p>
            <a:pPr algn="ctr"/>
            <a:r>
              <a:rPr lang="tr-TR" b="1" dirty="0" smtClean="0">
                <a:solidFill>
                  <a:srgbClr val="FF0000"/>
                </a:solidFill>
              </a:rPr>
              <a:t>ANNE BABA TUTUMLARI</a:t>
            </a:r>
          </a:p>
          <a:p>
            <a:endParaRPr lang="tr-TR" b="1" dirty="0" smtClean="0">
              <a:solidFill>
                <a:srgbClr val="FF0000"/>
              </a:solidFill>
            </a:endParaRPr>
          </a:p>
          <a:p>
            <a:r>
              <a:rPr lang="tr-TR" b="1" dirty="0" smtClean="0">
                <a:solidFill>
                  <a:srgbClr val="FF0000"/>
                </a:solidFill>
              </a:rPr>
              <a:t>4-MÜKEMMELİYETÇİ  ANNE-BABA </a:t>
            </a:r>
          </a:p>
          <a:p>
            <a:endParaRPr lang="tr-TR" dirty="0" smtClean="0">
              <a:solidFill>
                <a:srgbClr val="FF0000"/>
              </a:solidFill>
            </a:endParaRPr>
          </a:p>
          <a:p>
            <a:r>
              <a:rPr lang="tr-TR" dirty="0" smtClean="0"/>
              <a:t>Mükemmeliyetçi tutumda anne baba her şeyin en iyisini çocuğundan bekler. Kendi gerçekleştiremediği yaşantıları çocuğunun gerçekleştirmesini ister ve çocuk olduğu gibi kabul edilmez. Aile, bedensel ve zihinsel yönden beklentileri karşılaması için çocuğu kapasitesinin çok üstünde eğitimlere tabii tutar. Çocuğa bütün çocukça davranışlar yasaklanır. Arkadaş seçimi de aileye </a:t>
            </a:r>
            <a:r>
              <a:rPr lang="tr-TR" dirty="0" smtClean="0"/>
              <a:t>aittir.</a:t>
            </a:r>
          </a:p>
          <a:p>
            <a:endParaRPr lang="tr-TR" dirty="0" smtClean="0"/>
          </a:p>
          <a:p>
            <a:endParaRPr lang="tr-TR" dirty="0" smtClean="0"/>
          </a:p>
          <a:p>
            <a:endParaRPr lang="tr-TR" b="1" dirty="0" smtClean="0">
              <a:solidFill>
                <a:srgbClr val="FF0000"/>
              </a:solidFill>
            </a:endParaRPr>
          </a:p>
          <a:p>
            <a:endParaRPr lang="tr-TR" dirty="0"/>
          </a:p>
        </p:txBody>
      </p:sp>
      <p:sp>
        <p:nvSpPr>
          <p:cNvPr id="6" name="Dikdörtgen 6"/>
          <p:cNvSpPr/>
          <p:nvPr/>
        </p:nvSpPr>
        <p:spPr>
          <a:xfrm>
            <a:off x="500042" y="5000628"/>
            <a:ext cx="4817204" cy="1754326"/>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b="1" dirty="0">
                <a:solidFill>
                  <a:srgbClr val="FF0000"/>
                </a:solidFill>
              </a:rPr>
              <a:t>Çocuk Üzerindeki </a:t>
            </a:r>
            <a:r>
              <a:rPr lang="tr-TR" b="1" dirty="0" smtClean="0">
                <a:solidFill>
                  <a:srgbClr val="FF0000"/>
                </a:solidFill>
              </a:rPr>
              <a:t>Etkileri</a:t>
            </a:r>
          </a:p>
          <a:p>
            <a:pPr>
              <a:buFont typeface="Wingdings" pitchFamily="2" charset="2"/>
              <a:buNone/>
            </a:pPr>
            <a:r>
              <a:rPr lang="tr-TR" b="1" dirty="0"/>
              <a:t>-Aşırı titiz ya da tam tersi </a:t>
            </a:r>
            <a:r>
              <a:rPr lang="tr-TR" b="1" dirty="0" smtClean="0"/>
              <a:t>dağınıktır.</a:t>
            </a:r>
            <a:endParaRPr lang="tr-TR" b="1" dirty="0"/>
          </a:p>
          <a:p>
            <a:pPr>
              <a:buFont typeface="Wingdings" pitchFamily="2" charset="2"/>
              <a:buNone/>
            </a:pPr>
            <a:r>
              <a:rPr lang="tr-TR" b="1" dirty="0" smtClean="0"/>
              <a:t>-Arkadaşları sayısı sınırlıdır.</a:t>
            </a:r>
            <a:endParaRPr lang="tr-TR" b="1" dirty="0"/>
          </a:p>
          <a:p>
            <a:pPr>
              <a:buFont typeface="Wingdings" pitchFamily="2" charset="2"/>
              <a:buNone/>
            </a:pPr>
            <a:r>
              <a:rPr lang="tr-TR" b="1" dirty="0" smtClean="0"/>
              <a:t>-Sabit fikirlidir.</a:t>
            </a:r>
          </a:p>
          <a:p>
            <a:pPr>
              <a:buFont typeface="Wingdings" pitchFamily="2" charset="2"/>
              <a:buNone/>
            </a:pPr>
            <a:r>
              <a:rPr lang="tr-TR" b="1" dirty="0" smtClean="0"/>
              <a:t>-Başarısızlığa tahammül edemez, en ufak bir başarısızlıkta kendini suçlar.</a:t>
            </a:r>
            <a:endParaRPr lang="tr-T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0" y="195486"/>
            <a:ext cx="6858000"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AİLE İÇİ İLETİŞİM-ANNE BABA TUTUMLARI</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357166" y="1142976"/>
            <a:ext cx="6000792" cy="7017306"/>
          </a:xfrm>
          <a:prstGeom prst="rect">
            <a:avLst/>
          </a:prstGeom>
        </p:spPr>
        <p:txBody>
          <a:bodyPr wrap="square">
            <a:spAutoFit/>
          </a:bodyPr>
          <a:lstStyle/>
          <a:p>
            <a:pPr algn="ctr"/>
            <a:r>
              <a:rPr lang="tr-TR" b="1" dirty="0" smtClean="0">
                <a:solidFill>
                  <a:srgbClr val="FF0000"/>
                </a:solidFill>
              </a:rPr>
              <a:t>ANNE BABA TUTUMLARI</a:t>
            </a:r>
          </a:p>
          <a:p>
            <a:endParaRPr lang="tr-TR" b="1" dirty="0" smtClean="0">
              <a:solidFill>
                <a:srgbClr val="FF0000"/>
              </a:solidFill>
            </a:endParaRPr>
          </a:p>
          <a:p>
            <a:r>
              <a:rPr lang="tr-TR" b="1" dirty="0" smtClean="0">
                <a:solidFill>
                  <a:srgbClr val="FF0000"/>
                </a:solidFill>
              </a:rPr>
              <a:t>5-İLGİSİZ ANNE-BABA </a:t>
            </a:r>
            <a:endParaRPr lang="tr-TR" b="1" dirty="0" smtClean="0">
              <a:solidFill>
                <a:srgbClr val="FF0000"/>
              </a:solidFill>
            </a:endParaRPr>
          </a:p>
          <a:p>
            <a:endParaRPr lang="tr-TR" dirty="0" smtClean="0">
              <a:solidFill>
                <a:srgbClr val="FF0000"/>
              </a:solidFill>
            </a:endParaRPr>
          </a:p>
          <a:p>
            <a:r>
              <a:rPr lang="tr-TR" dirty="0" smtClean="0"/>
              <a:t>Çocuğun  davranışları  karşısında  ilgisiz  ve vurdumduymaz davranışlar  sergileyen  anne babalardır. Bu tip aileler için çocuğun varlığı ile yokluğu belli değildir. Bu gruba giren anne babalar genellikle hoşgörü ile boş vermeyi birbirine karıştırmaktadırlar. Çocuk anne babayı  rahatsız etmediği müddetçe,  çocukla  ilgili problem  yoktur, eğer çocuk anne babayı  rahatsız ederse o zaman çocuk ile ilgili gündem oluşur. Bu gündem daha çok şikayetlerle doludur. Bu tip ailelerde çocuk fiziksel ve duygusal yalnızlığa itilmektedir. Çocuğun hareketlerinin  görmezlikten gelinerek  dışlanması  söz  konusudur. Anne, baba, çocuk  arasında  iletişim kopukluğu vardır. Ailenin çocuğa tepkileri düşük seviyededir.</a:t>
            </a:r>
          </a:p>
          <a:p>
            <a:endParaRPr lang="tr-TR" dirty="0" smtClean="0"/>
          </a:p>
          <a:p>
            <a:endParaRPr lang="tr-TR" dirty="0" smtClean="0"/>
          </a:p>
          <a:p>
            <a:endParaRPr lang="tr-TR" dirty="0" smtClean="0"/>
          </a:p>
          <a:p>
            <a:endParaRPr lang="tr-TR" dirty="0" smtClean="0"/>
          </a:p>
          <a:p>
            <a:endParaRPr lang="tr-TR" b="1" dirty="0" smtClean="0">
              <a:solidFill>
                <a:srgbClr val="FF0000"/>
              </a:solidFill>
            </a:endParaRPr>
          </a:p>
          <a:p>
            <a:endParaRPr lang="tr-TR" dirty="0"/>
          </a:p>
        </p:txBody>
      </p:sp>
      <p:sp>
        <p:nvSpPr>
          <p:cNvPr id="7" name="Dikdörtgen 6"/>
          <p:cNvSpPr/>
          <p:nvPr/>
        </p:nvSpPr>
        <p:spPr>
          <a:xfrm>
            <a:off x="500042" y="6572264"/>
            <a:ext cx="5500726" cy="2031325"/>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b="1" dirty="0">
                <a:solidFill>
                  <a:srgbClr val="FF0000"/>
                </a:solidFill>
              </a:rPr>
              <a:t>Çocuk Üzerindeki </a:t>
            </a:r>
            <a:r>
              <a:rPr lang="tr-TR" b="1" dirty="0" smtClean="0">
                <a:solidFill>
                  <a:srgbClr val="FF0000"/>
                </a:solidFill>
              </a:rPr>
              <a:t>Etkileri</a:t>
            </a:r>
          </a:p>
          <a:p>
            <a:pPr>
              <a:buFont typeface="Wingdings" pitchFamily="2" charset="2"/>
              <a:buNone/>
            </a:pPr>
            <a:r>
              <a:rPr lang="tr-TR" b="1" dirty="0" smtClean="0"/>
              <a:t>-Saldırgan davranışlar sergiler, özgüven problemi yaşar.</a:t>
            </a:r>
            <a:endParaRPr lang="tr-TR" b="1" dirty="0"/>
          </a:p>
          <a:p>
            <a:pPr>
              <a:buFont typeface="Wingdings" pitchFamily="2" charset="2"/>
              <a:buNone/>
            </a:pPr>
            <a:r>
              <a:rPr lang="tr-TR" b="1" dirty="0"/>
              <a:t>-Sözlü  iletişim  yetersizliğinden dolayı dil gelişiminde gecikme,  konuşma bozuklukları  </a:t>
            </a:r>
            <a:r>
              <a:rPr lang="tr-TR" b="1" dirty="0" smtClean="0"/>
              <a:t>olabilir.</a:t>
            </a:r>
          </a:p>
          <a:p>
            <a:pPr>
              <a:buFont typeface="Wingdings" pitchFamily="2" charset="2"/>
              <a:buNone/>
            </a:pPr>
            <a:r>
              <a:rPr lang="tr-TR" b="1" dirty="0" smtClean="0"/>
              <a:t>-Hayattan ve kendisinden bir beklentisi yoktur.</a:t>
            </a:r>
            <a:endParaRPr lang="tr-T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0" y="195486"/>
            <a:ext cx="6858000"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AİLE İÇİ İLETİŞİM-ANNE BABA TUTUMLARI</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357166" y="1142976"/>
            <a:ext cx="6000792" cy="8125301"/>
          </a:xfrm>
          <a:prstGeom prst="rect">
            <a:avLst/>
          </a:prstGeom>
        </p:spPr>
        <p:txBody>
          <a:bodyPr wrap="square">
            <a:spAutoFit/>
          </a:bodyPr>
          <a:lstStyle/>
          <a:p>
            <a:pPr algn="ctr"/>
            <a:r>
              <a:rPr lang="tr-TR" b="1" dirty="0" smtClean="0">
                <a:solidFill>
                  <a:srgbClr val="FF0000"/>
                </a:solidFill>
              </a:rPr>
              <a:t>ANNE BABA TUTUMLARI</a:t>
            </a:r>
          </a:p>
          <a:p>
            <a:endParaRPr lang="tr-TR" b="1" dirty="0" smtClean="0">
              <a:solidFill>
                <a:srgbClr val="FF0000"/>
              </a:solidFill>
            </a:endParaRPr>
          </a:p>
          <a:p>
            <a:r>
              <a:rPr lang="tr-TR" b="1" dirty="0" smtClean="0">
                <a:solidFill>
                  <a:srgbClr val="FF0000"/>
                </a:solidFill>
              </a:rPr>
              <a:t>6-TUTARSIZ  ANNE-BABA </a:t>
            </a:r>
            <a:endParaRPr lang="tr-TR" b="1" dirty="0" smtClean="0">
              <a:solidFill>
                <a:srgbClr val="FF0000"/>
              </a:solidFill>
            </a:endParaRPr>
          </a:p>
          <a:p>
            <a:endParaRPr lang="tr-TR" dirty="0" smtClean="0">
              <a:solidFill>
                <a:srgbClr val="FF0000"/>
              </a:solidFill>
            </a:endParaRPr>
          </a:p>
          <a:p>
            <a:r>
              <a:rPr lang="tr-TR" dirty="0" smtClean="0"/>
              <a:t>Çocuğun belirli bir davranışı anne baba tarafından farklı yorumlanır. Anne babalar aynı  davranışı  kimi  zaman  normal karşılarken    kimi zamanda  cezalandırabilirler.  Bu  durum daha çok  anne  veya  babanın  o  anki  psikolojik durumu  ile  ilintilidir. Anne  veya  baba yorgunsa,  başka  zaman  normal  olan  davranış o  an  için  yapılmaması  gereken  bir davranıştır. Bu durumda çocuk neyin doğru neyin yanlış olduğunu anlayamamaktadır. Tutarsız anne baba tutumlarını içeren bir diğer tutum ise, anne için doğru olan bir şeyin  baba için yanlış olması veya  tam  tersi durumun oluşmasıdır. Anne ve baba farklı disiplin anlayışı  geliştirebilirler.    Anne  ve baba mutlaka aynı görüşe  sahip olmalıdır,  biri olumsuz davranışı  hoş  görüp  diğeri  ceza uygulamamalıdır. Baba çocuğa  bir  suç  işlemesi  sonucunda  bir  ceza verdiğinde anne  hemen  annelik  şefkati  ile çocuğunu kucaklayıp sevmemelidir.</a:t>
            </a:r>
          </a:p>
          <a:p>
            <a:endParaRPr lang="tr-TR" dirty="0" smtClean="0"/>
          </a:p>
          <a:p>
            <a:endParaRPr lang="tr-TR" dirty="0" smtClean="0"/>
          </a:p>
          <a:p>
            <a:endParaRPr lang="tr-TR" dirty="0" smtClean="0"/>
          </a:p>
          <a:p>
            <a:endParaRPr lang="tr-TR" dirty="0" smtClean="0"/>
          </a:p>
          <a:p>
            <a:endParaRPr lang="tr-TR" b="1" dirty="0" smtClean="0">
              <a:solidFill>
                <a:srgbClr val="FF0000"/>
              </a:solidFill>
            </a:endParaRPr>
          </a:p>
          <a:p>
            <a:endParaRPr lang="tr-TR" dirty="0"/>
          </a:p>
        </p:txBody>
      </p:sp>
      <p:sp>
        <p:nvSpPr>
          <p:cNvPr id="6" name="Dikdörtgen 6"/>
          <p:cNvSpPr/>
          <p:nvPr/>
        </p:nvSpPr>
        <p:spPr>
          <a:xfrm>
            <a:off x="500042" y="7572396"/>
            <a:ext cx="5429288" cy="1477328"/>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b="1" dirty="0">
                <a:solidFill>
                  <a:srgbClr val="FF0000"/>
                </a:solidFill>
              </a:rPr>
              <a:t>Çocuk Üzerindeki </a:t>
            </a:r>
            <a:r>
              <a:rPr lang="tr-TR" b="1" dirty="0" smtClean="0">
                <a:solidFill>
                  <a:srgbClr val="FF0000"/>
                </a:solidFill>
              </a:rPr>
              <a:t>Etkileri</a:t>
            </a:r>
          </a:p>
          <a:p>
            <a:pPr>
              <a:buFont typeface="Wingdings" pitchFamily="2" charset="2"/>
              <a:buNone/>
            </a:pPr>
            <a:r>
              <a:rPr lang="tr-TR" b="1" dirty="0"/>
              <a:t>-Aşırı </a:t>
            </a:r>
            <a:r>
              <a:rPr lang="tr-TR" b="1" dirty="0" smtClean="0"/>
              <a:t>isyankar, kaygılı</a:t>
            </a:r>
            <a:r>
              <a:rPr lang="tr-TR" b="1" dirty="0"/>
              <a:t>, </a:t>
            </a:r>
            <a:r>
              <a:rPr lang="tr-TR" b="1" dirty="0" smtClean="0"/>
              <a:t>güvensiz, tutarsız </a:t>
            </a:r>
            <a:r>
              <a:rPr lang="tr-TR" b="1" dirty="0"/>
              <a:t>bir </a:t>
            </a:r>
            <a:r>
              <a:rPr lang="tr-TR" b="1" dirty="0" smtClean="0"/>
              <a:t>kişiliğe sahip olur.</a:t>
            </a:r>
            <a:endParaRPr lang="tr-TR" b="1" dirty="0"/>
          </a:p>
          <a:p>
            <a:pPr>
              <a:buFont typeface="Wingdings" pitchFamily="2" charset="2"/>
              <a:buNone/>
            </a:pPr>
            <a:r>
              <a:rPr lang="tr-TR" b="1" dirty="0" smtClean="0"/>
              <a:t>-Herhangi bir konuda karar </a:t>
            </a:r>
            <a:r>
              <a:rPr lang="tr-TR" b="1" dirty="0"/>
              <a:t>vermekte güçlük </a:t>
            </a:r>
            <a:r>
              <a:rPr lang="tr-TR" b="1" dirty="0" smtClean="0"/>
              <a:t>yaşar.</a:t>
            </a:r>
            <a:endParaRPr lang="tr-T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0" y="195486"/>
            <a:ext cx="6858000"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AİLE İÇİ İLETİŞİM-ANNE BABA TUTUMLARI</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285728" y="1142976"/>
            <a:ext cx="6286544" cy="2862322"/>
          </a:xfrm>
          <a:prstGeom prst="rect">
            <a:avLst/>
          </a:prstGeom>
        </p:spPr>
        <p:txBody>
          <a:bodyPr wrap="square">
            <a:spAutoFit/>
          </a:bodyPr>
          <a:lstStyle/>
          <a:p>
            <a:pPr algn="ctr"/>
            <a:r>
              <a:rPr lang="tr-TR" b="1" dirty="0" smtClean="0">
                <a:solidFill>
                  <a:srgbClr val="FF0000"/>
                </a:solidFill>
              </a:rPr>
              <a:t>AİLE </a:t>
            </a:r>
            <a:r>
              <a:rPr lang="tr-TR" b="1" dirty="0" smtClean="0">
                <a:solidFill>
                  <a:srgbClr val="FF0000"/>
                </a:solidFill>
              </a:rPr>
              <a:t>İÇİ İLETİŞİM</a:t>
            </a:r>
          </a:p>
          <a:p>
            <a:endParaRPr lang="tr-TR" b="1" dirty="0" smtClean="0">
              <a:solidFill>
                <a:srgbClr val="FF0000"/>
              </a:solidFill>
            </a:endParaRPr>
          </a:p>
          <a:p>
            <a:r>
              <a:rPr lang="tr-TR" dirty="0" smtClean="0"/>
              <a:t>Aileyi güçlü kılan en önemli özelliklerden birisi üyeler arasındaki açık ve sık iletişimdir. O halde etkili iletişim özelliklerinin ve iletişim becerilerinin geliştirilmesi, doğrudan doğruya aileyi güçlü kılacak bir etkendir</a:t>
            </a:r>
            <a:r>
              <a:rPr lang="tr-TR" dirty="0" smtClean="0"/>
              <a:t>.</a:t>
            </a:r>
          </a:p>
          <a:p>
            <a:endParaRPr lang="tr-TR" dirty="0" smtClean="0"/>
          </a:p>
          <a:p>
            <a:pPr algn="ctr"/>
            <a:r>
              <a:rPr lang="tr-TR" b="1" dirty="0" smtClean="0">
                <a:solidFill>
                  <a:srgbClr val="FF0000"/>
                </a:solidFill>
              </a:rPr>
              <a:t>İLETİŞİM ENGELLERİ VE ÇOCUKLAR ÜZERİNDEKİ ETKİLERİ</a:t>
            </a:r>
          </a:p>
          <a:p>
            <a:endParaRPr lang="tr-TR" dirty="0"/>
          </a:p>
        </p:txBody>
      </p:sp>
      <p:sp>
        <p:nvSpPr>
          <p:cNvPr id="6" name="Bulut 5"/>
          <p:cNvSpPr/>
          <p:nvPr/>
        </p:nvSpPr>
        <p:spPr>
          <a:xfrm>
            <a:off x="285728" y="3929058"/>
            <a:ext cx="2448272" cy="900100"/>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i="1" dirty="0">
                <a:solidFill>
                  <a:prstClr val="black"/>
                </a:solidFill>
                <a:latin typeface="Calibri"/>
              </a:rPr>
              <a:t>Emir Vermek</a:t>
            </a:r>
            <a:r>
              <a:rPr lang="tr-TR" b="1" i="1" dirty="0" smtClean="0">
                <a:solidFill>
                  <a:prstClr val="black"/>
                </a:solidFill>
                <a:latin typeface="Calibri"/>
              </a:rPr>
              <a:t>, Yönlendirmek</a:t>
            </a:r>
            <a:endParaRPr lang="tr-TR" b="1" dirty="0">
              <a:ln w="10541" cmpd="sng">
                <a:solidFill>
                  <a:srgbClr val="7D7D7D">
                    <a:tint val="100000"/>
                    <a:shade val="100000"/>
                    <a:satMod val="110000"/>
                  </a:srgbClr>
                </a:solidFill>
                <a:prstDash val="solid"/>
              </a:ln>
              <a:solidFill>
                <a:srgbClr val="C00000"/>
              </a:solidFill>
            </a:endParaRPr>
          </a:p>
        </p:txBody>
      </p:sp>
      <p:sp>
        <p:nvSpPr>
          <p:cNvPr id="7" name="Bulut 8"/>
          <p:cNvSpPr/>
          <p:nvPr/>
        </p:nvSpPr>
        <p:spPr>
          <a:xfrm>
            <a:off x="3571876" y="3929058"/>
            <a:ext cx="2448272" cy="900100"/>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i="1" dirty="0">
                <a:solidFill>
                  <a:prstClr val="black"/>
                </a:solidFill>
                <a:latin typeface="Calibri"/>
              </a:rPr>
              <a:t>Uyarmak, Tehdit Etmek</a:t>
            </a:r>
            <a:endParaRPr lang="tr-TR" b="1" dirty="0">
              <a:ln w="10541" cmpd="sng">
                <a:solidFill>
                  <a:srgbClr val="7D7D7D">
                    <a:tint val="100000"/>
                    <a:shade val="100000"/>
                    <a:satMod val="110000"/>
                  </a:srgbClr>
                </a:solidFill>
                <a:prstDash val="solid"/>
              </a:ln>
              <a:solidFill>
                <a:srgbClr val="C00000"/>
              </a:solidFill>
            </a:endParaRPr>
          </a:p>
        </p:txBody>
      </p:sp>
      <p:sp>
        <p:nvSpPr>
          <p:cNvPr id="8" name="Bulut 9"/>
          <p:cNvSpPr/>
          <p:nvPr/>
        </p:nvSpPr>
        <p:spPr>
          <a:xfrm>
            <a:off x="285728" y="5286380"/>
            <a:ext cx="2448272" cy="900100"/>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i="1" dirty="0">
                <a:solidFill>
                  <a:prstClr val="black"/>
                </a:solidFill>
                <a:latin typeface="Calibri"/>
              </a:rPr>
              <a:t>Ahlak Dersi Vermek</a:t>
            </a:r>
            <a:endParaRPr lang="tr-TR" b="1" dirty="0">
              <a:ln w="10541" cmpd="sng">
                <a:solidFill>
                  <a:srgbClr val="7D7D7D">
                    <a:tint val="100000"/>
                    <a:shade val="100000"/>
                    <a:satMod val="110000"/>
                  </a:srgbClr>
                </a:solidFill>
                <a:prstDash val="solid"/>
              </a:ln>
              <a:solidFill>
                <a:srgbClr val="C00000"/>
              </a:solidFill>
            </a:endParaRPr>
          </a:p>
        </p:txBody>
      </p:sp>
      <p:sp>
        <p:nvSpPr>
          <p:cNvPr id="9" name="Bulut 10"/>
          <p:cNvSpPr/>
          <p:nvPr/>
        </p:nvSpPr>
        <p:spPr>
          <a:xfrm>
            <a:off x="3500438" y="5286380"/>
            <a:ext cx="2448272" cy="900100"/>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600" b="1" i="1" dirty="0">
                <a:solidFill>
                  <a:prstClr val="black"/>
                </a:solidFill>
                <a:latin typeface="Calibri"/>
              </a:rPr>
              <a:t>Öğüt Vermek, Çözüm ve Öneri Getirmek</a:t>
            </a:r>
            <a:endParaRPr lang="tr-TR" sz="1600" b="1" dirty="0">
              <a:ln w="10541" cmpd="sng">
                <a:solidFill>
                  <a:srgbClr val="7D7D7D">
                    <a:tint val="100000"/>
                    <a:shade val="100000"/>
                    <a:satMod val="110000"/>
                  </a:srgbClr>
                </a:solidFill>
                <a:prstDash val="solid"/>
              </a:ln>
              <a:solidFill>
                <a:srgbClr val="C00000"/>
              </a:solidFill>
            </a:endParaRPr>
          </a:p>
        </p:txBody>
      </p:sp>
      <p:sp>
        <p:nvSpPr>
          <p:cNvPr id="10" name="Bulut 11"/>
          <p:cNvSpPr/>
          <p:nvPr/>
        </p:nvSpPr>
        <p:spPr>
          <a:xfrm>
            <a:off x="285728" y="6500826"/>
            <a:ext cx="2448272" cy="936104"/>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600" b="1" i="1" dirty="0">
                <a:solidFill>
                  <a:prstClr val="black"/>
                </a:solidFill>
                <a:latin typeface="Calibri"/>
              </a:rPr>
              <a:t>Mantık yoluyla inandırmak,</a:t>
            </a:r>
            <a:br>
              <a:rPr lang="tr-TR" sz="1600" b="1" i="1" dirty="0">
                <a:solidFill>
                  <a:prstClr val="black"/>
                </a:solidFill>
                <a:latin typeface="Calibri"/>
              </a:rPr>
            </a:br>
            <a:r>
              <a:rPr lang="tr-TR" sz="1600" b="1" i="1" dirty="0">
                <a:solidFill>
                  <a:prstClr val="black"/>
                </a:solidFill>
                <a:latin typeface="Calibri"/>
              </a:rPr>
              <a:t>Tartışmak</a:t>
            </a:r>
            <a:endParaRPr lang="tr-TR" sz="1600" b="1" dirty="0">
              <a:ln w="10541" cmpd="sng">
                <a:solidFill>
                  <a:srgbClr val="7D7D7D">
                    <a:tint val="100000"/>
                    <a:shade val="100000"/>
                    <a:satMod val="110000"/>
                  </a:srgbClr>
                </a:solidFill>
                <a:prstDash val="solid"/>
              </a:ln>
              <a:solidFill>
                <a:srgbClr val="C00000"/>
              </a:solidFill>
            </a:endParaRPr>
          </a:p>
        </p:txBody>
      </p:sp>
      <p:sp>
        <p:nvSpPr>
          <p:cNvPr id="11" name="Bulut 12"/>
          <p:cNvSpPr/>
          <p:nvPr/>
        </p:nvSpPr>
        <p:spPr>
          <a:xfrm>
            <a:off x="3500438" y="6500826"/>
            <a:ext cx="2448272" cy="1008112"/>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i="1" dirty="0">
                <a:solidFill>
                  <a:prstClr val="black"/>
                </a:solidFill>
                <a:latin typeface="Calibri"/>
              </a:rPr>
              <a:t>Yargılamak, Eleştirmek, Suçlamak</a:t>
            </a:r>
            <a:endParaRPr lang="tr-TR" b="1" dirty="0">
              <a:ln w="10541" cmpd="sng">
                <a:solidFill>
                  <a:srgbClr val="7D7D7D">
                    <a:tint val="100000"/>
                    <a:shade val="100000"/>
                    <a:satMod val="110000"/>
                  </a:srgbClr>
                </a:solidFill>
                <a:prstDash val="solid"/>
              </a:ln>
              <a:solidFill>
                <a:srgbClr val="C00000"/>
              </a:solidFill>
            </a:endParaRPr>
          </a:p>
        </p:txBody>
      </p:sp>
      <p:sp>
        <p:nvSpPr>
          <p:cNvPr id="12" name="Bulut 14"/>
          <p:cNvSpPr/>
          <p:nvPr/>
        </p:nvSpPr>
        <p:spPr>
          <a:xfrm>
            <a:off x="3357562" y="8001024"/>
            <a:ext cx="2448272" cy="900100"/>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400" b="1" i="1" dirty="0">
                <a:solidFill>
                  <a:prstClr val="black"/>
                </a:solidFill>
                <a:latin typeface="Calibri"/>
              </a:rPr>
              <a:t>Övmek</a:t>
            </a:r>
            <a:r>
              <a:rPr lang="tr-TR" sz="1400" b="1" i="1" dirty="0" smtClean="0">
                <a:solidFill>
                  <a:prstClr val="black"/>
                </a:solidFill>
                <a:latin typeface="Calibri"/>
              </a:rPr>
              <a:t>, Aynı </a:t>
            </a:r>
            <a:r>
              <a:rPr lang="tr-TR" sz="1400" b="1" i="1" dirty="0">
                <a:solidFill>
                  <a:prstClr val="black"/>
                </a:solidFill>
                <a:latin typeface="Calibri"/>
              </a:rPr>
              <a:t>Düşüncede Olmak,</a:t>
            </a:r>
            <a:br>
              <a:rPr lang="tr-TR" sz="1400" b="1" i="1" dirty="0">
                <a:solidFill>
                  <a:prstClr val="black"/>
                </a:solidFill>
                <a:latin typeface="Calibri"/>
              </a:rPr>
            </a:br>
            <a:r>
              <a:rPr lang="tr-TR" sz="1400" b="1" i="1" dirty="0">
                <a:solidFill>
                  <a:prstClr val="black"/>
                </a:solidFill>
                <a:latin typeface="Calibri"/>
              </a:rPr>
              <a:t>Teşhis Koymak</a:t>
            </a:r>
            <a:endParaRPr lang="tr-TR" sz="1400" b="1" dirty="0">
              <a:ln w="10541" cmpd="sng">
                <a:solidFill>
                  <a:srgbClr val="7D7D7D">
                    <a:tint val="100000"/>
                    <a:shade val="100000"/>
                    <a:satMod val="110000"/>
                  </a:srgbClr>
                </a:solidFill>
                <a:prstDash val="solid"/>
              </a:ln>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0-#ppt_w/2"/>
                                          </p:val>
                                        </p:tav>
                                        <p:tav tm="100000">
                                          <p:val>
                                            <p:strVal val="#ppt_x"/>
                                          </p:val>
                                        </p:tav>
                                      </p:tavLst>
                                    </p:anim>
                                    <p:anim calcmode="lin" valueType="num">
                                      <p:cBhvr additive="base">
                                        <p:cTn id="13"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2000" fill="hold"/>
                                        <p:tgtEl>
                                          <p:spTgt spid="7"/>
                                        </p:tgtEl>
                                        <p:attrNameLst>
                                          <p:attrName>ppt_x</p:attrName>
                                        </p:attrNameLst>
                                      </p:cBhvr>
                                      <p:tavLst>
                                        <p:tav tm="0">
                                          <p:val>
                                            <p:strVal val="0-#ppt_w/2"/>
                                          </p:val>
                                        </p:tav>
                                        <p:tav tm="100000">
                                          <p:val>
                                            <p:strVal val="#ppt_x"/>
                                          </p:val>
                                        </p:tav>
                                      </p:tavLst>
                                    </p:anim>
                                    <p:anim calcmode="lin" valueType="num">
                                      <p:cBhvr additive="base">
                                        <p:cTn id="19"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2000" fill="hold"/>
                                        <p:tgtEl>
                                          <p:spTgt spid="8"/>
                                        </p:tgtEl>
                                        <p:attrNameLst>
                                          <p:attrName>ppt_x</p:attrName>
                                        </p:attrNameLst>
                                      </p:cBhvr>
                                      <p:tavLst>
                                        <p:tav tm="0">
                                          <p:val>
                                            <p:strVal val="0-#ppt_w/2"/>
                                          </p:val>
                                        </p:tav>
                                        <p:tav tm="100000">
                                          <p:val>
                                            <p:strVal val="#ppt_x"/>
                                          </p:val>
                                        </p:tav>
                                      </p:tavLst>
                                    </p:anim>
                                    <p:anim calcmode="lin" valueType="num">
                                      <p:cBhvr additive="base">
                                        <p:cTn id="25"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2000" fill="hold"/>
                                        <p:tgtEl>
                                          <p:spTgt spid="9"/>
                                        </p:tgtEl>
                                        <p:attrNameLst>
                                          <p:attrName>ppt_x</p:attrName>
                                        </p:attrNameLst>
                                      </p:cBhvr>
                                      <p:tavLst>
                                        <p:tav tm="0">
                                          <p:val>
                                            <p:strVal val="0-#ppt_w/2"/>
                                          </p:val>
                                        </p:tav>
                                        <p:tav tm="100000">
                                          <p:val>
                                            <p:strVal val="#ppt_x"/>
                                          </p:val>
                                        </p:tav>
                                      </p:tavLst>
                                    </p:anim>
                                    <p:anim calcmode="lin" valueType="num">
                                      <p:cBhvr additive="base">
                                        <p:cTn id="31"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2000" fill="hold"/>
                                        <p:tgtEl>
                                          <p:spTgt spid="10"/>
                                        </p:tgtEl>
                                        <p:attrNameLst>
                                          <p:attrName>ppt_x</p:attrName>
                                        </p:attrNameLst>
                                      </p:cBhvr>
                                      <p:tavLst>
                                        <p:tav tm="0">
                                          <p:val>
                                            <p:strVal val="0-#ppt_w/2"/>
                                          </p:val>
                                        </p:tav>
                                        <p:tav tm="100000">
                                          <p:val>
                                            <p:strVal val="#ppt_x"/>
                                          </p:val>
                                        </p:tav>
                                      </p:tavLst>
                                    </p:anim>
                                    <p:anim calcmode="lin" valueType="num">
                                      <p:cBhvr additive="base">
                                        <p:cTn id="37"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2000" fill="hold"/>
                                        <p:tgtEl>
                                          <p:spTgt spid="11"/>
                                        </p:tgtEl>
                                        <p:attrNameLst>
                                          <p:attrName>ppt_x</p:attrName>
                                        </p:attrNameLst>
                                      </p:cBhvr>
                                      <p:tavLst>
                                        <p:tav tm="0">
                                          <p:val>
                                            <p:strVal val="0-#ppt_w/2"/>
                                          </p:val>
                                        </p:tav>
                                        <p:tav tm="100000">
                                          <p:val>
                                            <p:strVal val="#ppt_x"/>
                                          </p:val>
                                        </p:tav>
                                      </p:tavLst>
                                    </p:anim>
                                    <p:anim calcmode="lin" valueType="num">
                                      <p:cBhvr additive="base">
                                        <p:cTn id="43"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2000" fill="hold"/>
                                        <p:tgtEl>
                                          <p:spTgt spid="12"/>
                                        </p:tgtEl>
                                        <p:attrNameLst>
                                          <p:attrName>ppt_x</p:attrName>
                                        </p:attrNameLst>
                                      </p:cBhvr>
                                      <p:tavLst>
                                        <p:tav tm="0">
                                          <p:val>
                                            <p:strVal val="0-#ppt_w/2"/>
                                          </p:val>
                                        </p:tav>
                                        <p:tav tm="100000">
                                          <p:val>
                                            <p:strVal val="#ppt_x"/>
                                          </p:val>
                                        </p:tav>
                                      </p:tavLst>
                                    </p:anim>
                                    <p:anim calcmode="lin" valueType="num">
                                      <p:cBhvr additive="base">
                                        <p:cTn id="49"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0" y="195486"/>
            <a:ext cx="6858000"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AİLE İÇİ İLETİŞİM-ANNE BABA TUTUMLARI</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357166" y="1142976"/>
            <a:ext cx="6000792" cy="4524315"/>
          </a:xfrm>
          <a:prstGeom prst="rect">
            <a:avLst/>
          </a:prstGeom>
        </p:spPr>
        <p:txBody>
          <a:bodyPr wrap="square">
            <a:spAutoFit/>
          </a:bodyPr>
          <a:lstStyle/>
          <a:p>
            <a:pPr algn="ctr"/>
            <a:r>
              <a:rPr lang="tr-TR" b="1" dirty="0" smtClean="0">
                <a:solidFill>
                  <a:srgbClr val="FF0000"/>
                </a:solidFill>
              </a:rPr>
              <a:t>ANNE BABA TUTUMLARI</a:t>
            </a:r>
          </a:p>
          <a:p>
            <a:endParaRPr lang="tr-TR" b="1" dirty="0" smtClean="0">
              <a:solidFill>
                <a:srgbClr val="FF0000"/>
              </a:solidFill>
            </a:endParaRPr>
          </a:p>
          <a:p>
            <a:r>
              <a:rPr lang="tr-TR" b="1" dirty="0" smtClean="0">
                <a:solidFill>
                  <a:srgbClr val="FF0000"/>
                </a:solidFill>
              </a:rPr>
              <a:t>7-DEMOKRATİK  ANNE-BABA</a:t>
            </a:r>
          </a:p>
          <a:p>
            <a:r>
              <a:rPr lang="tr-TR" b="1" dirty="0" smtClean="0">
                <a:solidFill>
                  <a:srgbClr val="FF0000"/>
                </a:solidFill>
              </a:rPr>
              <a:t> </a:t>
            </a:r>
            <a:endParaRPr lang="tr-TR" dirty="0" smtClean="0">
              <a:solidFill>
                <a:srgbClr val="FF0000"/>
              </a:solidFill>
            </a:endParaRPr>
          </a:p>
          <a:p>
            <a:r>
              <a:rPr lang="tr-TR" dirty="0" smtClean="0"/>
              <a:t>Çocuk  belirli  sınırlar  içinde  özgürdür. Eğer  aile  ortamı çocuğa  kendi  benliğini,  kimliğini  duygu  ve düşüncelerini  anlatma özgürlüğü veriyorsa çocuk sağlıklı biçimde olgunlaşır. Bu tarz tutum sergileyen aile ortamında sevgi, saygı, hoşgörü, sorumluluk duyguları hakimdir.</a:t>
            </a:r>
          </a:p>
          <a:p>
            <a:endParaRPr lang="tr-TR" dirty="0" smtClean="0"/>
          </a:p>
          <a:p>
            <a:endParaRPr lang="tr-TR" dirty="0" smtClean="0"/>
          </a:p>
          <a:p>
            <a:endParaRPr lang="tr-TR" dirty="0" smtClean="0"/>
          </a:p>
          <a:p>
            <a:endParaRPr lang="tr-TR" dirty="0" smtClean="0"/>
          </a:p>
          <a:p>
            <a:endParaRPr lang="tr-TR" b="1" dirty="0" smtClean="0">
              <a:solidFill>
                <a:srgbClr val="FF0000"/>
              </a:solidFill>
            </a:endParaRPr>
          </a:p>
          <a:p>
            <a:endParaRPr lang="tr-TR" dirty="0"/>
          </a:p>
        </p:txBody>
      </p:sp>
      <p:sp>
        <p:nvSpPr>
          <p:cNvPr id="7" name="Dikdörtgen 6"/>
          <p:cNvSpPr/>
          <p:nvPr/>
        </p:nvSpPr>
        <p:spPr>
          <a:xfrm>
            <a:off x="428604" y="4071934"/>
            <a:ext cx="5500726" cy="2308324"/>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b="1" dirty="0">
                <a:solidFill>
                  <a:srgbClr val="FF0000"/>
                </a:solidFill>
              </a:rPr>
              <a:t>Çocuk Üzerindeki </a:t>
            </a:r>
            <a:r>
              <a:rPr lang="tr-TR" b="1" dirty="0" smtClean="0">
                <a:solidFill>
                  <a:srgbClr val="FF0000"/>
                </a:solidFill>
              </a:rPr>
              <a:t>Etkileri</a:t>
            </a:r>
          </a:p>
          <a:p>
            <a:pPr>
              <a:buFont typeface="Wingdings" pitchFamily="2" charset="2"/>
              <a:buNone/>
            </a:pPr>
            <a:r>
              <a:rPr lang="tr-TR" b="1" dirty="0"/>
              <a:t>-Sosyalleşmiş, işbirliğine açık,</a:t>
            </a:r>
          </a:p>
          <a:p>
            <a:pPr>
              <a:buFont typeface="Wingdings" pitchFamily="2" charset="2"/>
              <a:buNone/>
            </a:pPr>
            <a:r>
              <a:rPr lang="tr-TR" b="1" dirty="0" smtClean="0"/>
              <a:t>arkadaş </a:t>
            </a:r>
            <a:r>
              <a:rPr lang="tr-TR" b="1" dirty="0"/>
              <a:t>canlısı ve duygusal, </a:t>
            </a:r>
            <a:r>
              <a:rPr lang="tr-TR" b="1" dirty="0" smtClean="0"/>
              <a:t>yaratıcı </a:t>
            </a:r>
            <a:r>
              <a:rPr lang="tr-TR" b="1" dirty="0"/>
              <a:t>ve </a:t>
            </a:r>
            <a:r>
              <a:rPr lang="tr-TR" b="1" dirty="0" smtClean="0"/>
              <a:t>bağımsız, arkadaşlarına, ailesine saygı duyan, kendine ve arkadaşlarına güvenen bir yapıya sahip olur.</a:t>
            </a:r>
            <a:endParaRPr lang="tr-TR" b="1" dirty="0"/>
          </a:p>
          <a:p>
            <a:pPr>
              <a:buFont typeface="Wingdings" pitchFamily="2" charset="2"/>
              <a:buNone/>
            </a:pPr>
            <a:r>
              <a:rPr lang="tr-TR" b="1" dirty="0" smtClean="0"/>
              <a:t>-Sosyal </a:t>
            </a:r>
            <a:r>
              <a:rPr lang="tr-TR" b="1" dirty="0"/>
              <a:t>açıdan dengeli ve </a:t>
            </a:r>
            <a:r>
              <a:rPr lang="tr-TR" b="1" dirty="0" smtClean="0"/>
              <a:t>mutludur.</a:t>
            </a:r>
          </a:p>
          <a:p>
            <a:pPr>
              <a:buFont typeface="Wingdings" pitchFamily="2" charset="2"/>
              <a:buNone/>
            </a:pPr>
            <a:r>
              <a:rPr lang="tr-TR" b="1" dirty="0" smtClean="0"/>
              <a:t>-Sorumluluklarının farkındadır.</a:t>
            </a:r>
            <a:endParaRPr lang="tr-T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0" y="195486"/>
            <a:ext cx="6858000"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AİLE İÇİ İLETİŞİM-ANNE BABA TUTUMLARI</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357166" y="1142976"/>
            <a:ext cx="6000792" cy="7848302"/>
          </a:xfrm>
          <a:prstGeom prst="rect">
            <a:avLst/>
          </a:prstGeom>
        </p:spPr>
        <p:txBody>
          <a:bodyPr wrap="square">
            <a:spAutoFit/>
          </a:bodyPr>
          <a:lstStyle/>
          <a:p>
            <a:r>
              <a:rPr lang="tr-TR" b="1" dirty="0" smtClean="0"/>
              <a:t>ÖZETLE;</a:t>
            </a:r>
          </a:p>
          <a:p>
            <a:endParaRPr lang="tr-TR" b="1" dirty="0" smtClean="0">
              <a:solidFill>
                <a:srgbClr val="FF0000"/>
              </a:solidFill>
            </a:endParaRPr>
          </a:p>
          <a:p>
            <a:r>
              <a:rPr lang="tr-TR" b="1" dirty="0" smtClean="0">
                <a:solidFill>
                  <a:srgbClr val="FF0000"/>
                </a:solidFill>
              </a:rPr>
              <a:t>1-Aile içinde her zaman sevgi, saygı, güven, sorumluluk duygularını ön planda tutun</a:t>
            </a:r>
            <a:r>
              <a:rPr lang="tr-TR" b="1" dirty="0" smtClean="0">
                <a:solidFill>
                  <a:srgbClr val="FF0000"/>
                </a:solidFill>
              </a:rPr>
              <a:t>.</a:t>
            </a:r>
          </a:p>
          <a:p>
            <a:endParaRPr lang="tr-TR" b="1" dirty="0" smtClean="0">
              <a:solidFill>
                <a:srgbClr val="FF0000"/>
              </a:solidFill>
            </a:endParaRPr>
          </a:p>
          <a:p>
            <a:r>
              <a:rPr lang="tr-TR" b="1" dirty="0" smtClean="0"/>
              <a:t>2-Sorunlarınızı şiddetle değil konuşarak çözmeye çalışın</a:t>
            </a:r>
            <a:r>
              <a:rPr lang="tr-TR" b="1" dirty="0" smtClean="0"/>
              <a:t>.</a:t>
            </a:r>
          </a:p>
          <a:p>
            <a:endParaRPr lang="tr-TR" b="1" dirty="0" smtClean="0"/>
          </a:p>
          <a:p>
            <a:r>
              <a:rPr lang="tr-TR" b="1" dirty="0" smtClean="0">
                <a:solidFill>
                  <a:srgbClr val="7030A0"/>
                </a:solidFill>
              </a:rPr>
              <a:t>3-Kurallar belirleyin ve bu kurallara evin içinde herkesin uymasını sağlayın</a:t>
            </a:r>
            <a:r>
              <a:rPr lang="tr-TR" b="1" dirty="0" smtClean="0">
                <a:solidFill>
                  <a:srgbClr val="7030A0"/>
                </a:solidFill>
              </a:rPr>
              <a:t>.</a:t>
            </a:r>
          </a:p>
          <a:p>
            <a:endParaRPr lang="tr-TR" b="1" dirty="0" smtClean="0">
              <a:solidFill>
                <a:srgbClr val="7030A0"/>
              </a:solidFill>
            </a:endParaRPr>
          </a:p>
          <a:p>
            <a:r>
              <a:rPr lang="tr-TR" b="1" dirty="0" smtClean="0">
                <a:solidFill>
                  <a:srgbClr val="002060"/>
                </a:solidFill>
              </a:rPr>
              <a:t>4-Çocuğunuzu dinleyin. Dinlendiğini gören çocuk kabul edildiğini, dolayısıyla sevildiğini düşünür. Çocuğunuzla konuşurken göz kontağı kurun</a:t>
            </a:r>
            <a:r>
              <a:rPr lang="tr-TR" b="1" dirty="0" smtClean="0">
                <a:solidFill>
                  <a:srgbClr val="002060"/>
                </a:solidFill>
              </a:rPr>
              <a:t>.</a:t>
            </a:r>
          </a:p>
          <a:p>
            <a:endParaRPr lang="tr-TR" b="1" dirty="0" smtClean="0">
              <a:solidFill>
                <a:srgbClr val="002060"/>
              </a:solidFill>
            </a:endParaRPr>
          </a:p>
          <a:p>
            <a:r>
              <a:rPr lang="tr-TR" b="1" dirty="0" smtClean="0">
                <a:solidFill>
                  <a:srgbClr val="00B050"/>
                </a:solidFill>
              </a:rPr>
              <a:t>5-Çocuklarınızı başka çocuklarla kıyaslamayın</a:t>
            </a:r>
            <a:r>
              <a:rPr lang="tr-TR" b="1" dirty="0" smtClean="0">
                <a:solidFill>
                  <a:srgbClr val="00B050"/>
                </a:solidFill>
              </a:rPr>
              <a:t>.</a:t>
            </a:r>
          </a:p>
          <a:p>
            <a:endParaRPr lang="tr-TR" b="1" dirty="0" smtClean="0">
              <a:solidFill>
                <a:srgbClr val="00B050"/>
              </a:solidFill>
            </a:endParaRPr>
          </a:p>
          <a:p>
            <a:r>
              <a:rPr lang="tr-TR" b="1" dirty="0" smtClean="0">
                <a:solidFill>
                  <a:srgbClr val="FF0000"/>
                </a:solidFill>
              </a:rPr>
              <a:t>6-Çocuklarınıza davranışlarınızla ve sözlerinizle iyi bir model olun</a:t>
            </a:r>
            <a:r>
              <a:rPr lang="tr-TR" b="1" dirty="0" smtClean="0">
                <a:solidFill>
                  <a:srgbClr val="FF0000"/>
                </a:solidFill>
              </a:rPr>
              <a:t>.</a:t>
            </a:r>
          </a:p>
          <a:p>
            <a:endParaRPr lang="tr-TR" b="1" dirty="0" smtClean="0">
              <a:solidFill>
                <a:srgbClr val="FF0000"/>
              </a:solidFill>
            </a:endParaRPr>
          </a:p>
          <a:p>
            <a:r>
              <a:rPr lang="tr-TR" b="1" dirty="0" smtClean="0"/>
              <a:t>7-Eşinize ve çocuklarınıza zaman ayırın, birlikte yapacağınız etkinlikler düzenleyin.</a:t>
            </a:r>
          </a:p>
          <a:p>
            <a:endParaRPr lang="tr-TR" dirty="0" smtClean="0"/>
          </a:p>
          <a:p>
            <a:endParaRPr lang="tr-TR" dirty="0" smtClean="0"/>
          </a:p>
          <a:p>
            <a:endParaRPr lang="tr-TR" dirty="0" smtClean="0"/>
          </a:p>
          <a:p>
            <a:endParaRPr lang="tr-TR" dirty="0" smtClean="0"/>
          </a:p>
          <a:p>
            <a:endParaRPr lang="tr-TR" b="1" dirty="0" smtClean="0">
              <a:solidFill>
                <a:srgbClr val="FF0000"/>
              </a:solidFill>
            </a:endParaRP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14290" y="857224"/>
            <a:ext cx="6643710" cy="8008346"/>
          </a:xfrm>
          <a:prstGeom prst="rect">
            <a:avLst/>
          </a:prstGeom>
        </p:spPr>
        <p:txBody>
          <a:bodyPr wrap="square">
            <a:spAutoFit/>
          </a:bodyPr>
          <a:lstStyle/>
          <a:p>
            <a:pPr algn="ctr">
              <a:lnSpc>
                <a:spcPct val="170000"/>
              </a:lnSpc>
            </a:pPr>
            <a:r>
              <a:rPr lang="tr-TR" sz="2400" b="1" dirty="0" smtClean="0">
                <a:solidFill>
                  <a:srgbClr val="00B050"/>
                </a:solidFill>
              </a:rPr>
              <a:t>KATKILARINDAN DOLAYI</a:t>
            </a:r>
          </a:p>
          <a:p>
            <a:pPr>
              <a:lnSpc>
                <a:spcPct val="170000"/>
              </a:lnSpc>
              <a:buFont typeface="Wingdings" pitchFamily="2" charset="2"/>
              <a:buChar char="Ø"/>
            </a:pPr>
            <a:r>
              <a:rPr lang="tr-TR" sz="1600" b="1" dirty="0" smtClean="0"/>
              <a:t> Nevşehir Rehberlik ve Araştırma Merkezi Müdürlüğü           </a:t>
            </a:r>
            <a:r>
              <a:rPr lang="tr-TR" sz="1600" b="1" dirty="0" smtClean="0">
                <a:solidFill>
                  <a:srgbClr val="FF0000"/>
                </a:solidFill>
              </a:rPr>
              <a:t>-    Müdür Yardımcısı </a:t>
            </a:r>
            <a:r>
              <a:rPr lang="tr-TR" sz="1600" b="1" dirty="0" smtClean="0">
                <a:solidFill>
                  <a:srgbClr val="002060"/>
                </a:solidFill>
              </a:rPr>
              <a:t>Murat AYDOĞDU’ya,</a:t>
            </a:r>
          </a:p>
          <a:p>
            <a:pPr>
              <a:lnSpc>
                <a:spcPct val="170000"/>
              </a:lnSpc>
            </a:pPr>
            <a:r>
              <a:rPr lang="tr-TR" sz="1600" b="1" dirty="0" smtClean="0">
                <a:solidFill>
                  <a:srgbClr val="FF0000"/>
                </a:solidFill>
              </a:rPr>
              <a:t>Rehberlik ve Psikolojik Danışmanlık Hizmetleri Bölüm  Başkanı     </a:t>
            </a:r>
            <a:r>
              <a:rPr lang="tr-TR" sz="1600" b="1" dirty="0" smtClean="0">
                <a:solidFill>
                  <a:srgbClr val="002060"/>
                </a:solidFill>
              </a:rPr>
              <a:t>Alper KAMA’ya,</a:t>
            </a:r>
          </a:p>
          <a:p>
            <a:pPr>
              <a:lnSpc>
                <a:spcPct val="170000"/>
              </a:lnSpc>
            </a:pPr>
            <a:r>
              <a:rPr lang="tr-TR" sz="1600" b="1" dirty="0" smtClean="0">
                <a:solidFill>
                  <a:srgbClr val="FF0000"/>
                </a:solidFill>
              </a:rPr>
              <a:t>Psikolojik Danışman </a:t>
            </a:r>
            <a:r>
              <a:rPr lang="tr-TR" sz="1600" b="1" dirty="0" smtClean="0">
                <a:solidFill>
                  <a:srgbClr val="002060"/>
                </a:solidFill>
              </a:rPr>
              <a:t>Yavuz KOCA’ya,</a:t>
            </a:r>
          </a:p>
          <a:p>
            <a:pPr>
              <a:lnSpc>
                <a:spcPct val="170000"/>
              </a:lnSpc>
            </a:pPr>
            <a:endParaRPr lang="tr-TR" sz="1600" b="1" dirty="0" smtClean="0">
              <a:solidFill>
                <a:srgbClr val="002060"/>
              </a:solidFill>
            </a:endParaRPr>
          </a:p>
          <a:p>
            <a:pPr>
              <a:lnSpc>
                <a:spcPct val="170000"/>
              </a:lnSpc>
              <a:buFont typeface="Wingdings" pitchFamily="2" charset="2"/>
              <a:buChar char="Ø"/>
            </a:pPr>
            <a:r>
              <a:rPr lang="tr-TR" sz="1600" b="1" dirty="0" smtClean="0"/>
              <a:t> Cevher Dudayev Anaokulu </a:t>
            </a:r>
          </a:p>
          <a:p>
            <a:pPr>
              <a:lnSpc>
                <a:spcPct val="170000"/>
              </a:lnSpc>
            </a:pPr>
            <a:r>
              <a:rPr lang="tr-TR" sz="1600" b="1" dirty="0" smtClean="0">
                <a:solidFill>
                  <a:srgbClr val="FF0000"/>
                </a:solidFill>
              </a:rPr>
              <a:t>Okul Psikolojik Danışmanı </a:t>
            </a:r>
            <a:r>
              <a:rPr lang="tr-TR" sz="1600" b="1" dirty="0" smtClean="0">
                <a:solidFill>
                  <a:srgbClr val="002060"/>
                </a:solidFill>
              </a:rPr>
              <a:t>Gökçenur ÖZER’e, </a:t>
            </a:r>
          </a:p>
          <a:p>
            <a:pPr>
              <a:lnSpc>
                <a:spcPct val="170000"/>
              </a:lnSpc>
            </a:pPr>
            <a:endParaRPr lang="tr-TR" sz="1600" b="1" dirty="0" smtClean="0">
              <a:solidFill>
                <a:srgbClr val="FF0000"/>
              </a:solidFill>
            </a:endParaRPr>
          </a:p>
          <a:p>
            <a:pPr>
              <a:lnSpc>
                <a:spcPct val="170000"/>
              </a:lnSpc>
              <a:buFont typeface="Wingdings" pitchFamily="2" charset="2"/>
              <a:buChar char="Ø"/>
            </a:pPr>
            <a:r>
              <a:rPr lang="tr-TR" sz="1600" b="1" dirty="0" smtClean="0"/>
              <a:t> Güzelyurt Turgut Akdevelioğlu İlkokulu </a:t>
            </a:r>
          </a:p>
          <a:p>
            <a:pPr>
              <a:lnSpc>
                <a:spcPct val="170000"/>
              </a:lnSpc>
            </a:pPr>
            <a:r>
              <a:rPr lang="tr-TR" sz="1600" b="1" dirty="0" smtClean="0">
                <a:solidFill>
                  <a:srgbClr val="FF0000"/>
                </a:solidFill>
              </a:rPr>
              <a:t>Okul Psikolojik Danışmanı </a:t>
            </a:r>
            <a:r>
              <a:rPr lang="tr-TR" sz="1600" b="1" dirty="0" smtClean="0">
                <a:solidFill>
                  <a:srgbClr val="002060"/>
                </a:solidFill>
              </a:rPr>
              <a:t>Elife REHBER’e,</a:t>
            </a:r>
          </a:p>
          <a:p>
            <a:pPr>
              <a:lnSpc>
                <a:spcPct val="170000"/>
              </a:lnSpc>
              <a:buFont typeface="Wingdings" pitchFamily="2" charset="2"/>
              <a:buChar char="Ø"/>
            </a:pPr>
            <a:endParaRPr lang="tr-TR" sz="1600" b="1" dirty="0" smtClean="0">
              <a:solidFill>
                <a:srgbClr val="FF0000"/>
              </a:solidFill>
            </a:endParaRPr>
          </a:p>
          <a:p>
            <a:pPr>
              <a:lnSpc>
                <a:spcPct val="170000"/>
              </a:lnSpc>
              <a:buFont typeface="Wingdings" pitchFamily="2" charset="2"/>
              <a:buChar char="Ø"/>
            </a:pPr>
            <a:r>
              <a:rPr lang="tr-TR" sz="1600" b="1" dirty="0" smtClean="0"/>
              <a:t> Recep Tayyip Erdoğan Anadolu İmam Hatip Lisesi </a:t>
            </a:r>
          </a:p>
          <a:p>
            <a:pPr>
              <a:lnSpc>
                <a:spcPct val="170000"/>
              </a:lnSpc>
            </a:pPr>
            <a:r>
              <a:rPr lang="tr-TR" sz="1600" b="1" dirty="0" smtClean="0">
                <a:solidFill>
                  <a:srgbClr val="FF0000"/>
                </a:solidFill>
              </a:rPr>
              <a:t>Okul Psikolojik Danışmanı </a:t>
            </a:r>
            <a:r>
              <a:rPr lang="tr-TR" sz="1600" b="1" dirty="0" smtClean="0">
                <a:solidFill>
                  <a:srgbClr val="002060"/>
                </a:solidFill>
              </a:rPr>
              <a:t>Kübra KOÇAK’a</a:t>
            </a:r>
          </a:p>
          <a:p>
            <a:pPr>
              <a:lnSpc>
                <a:spcPct val="170000"/>
              </a:lnSpc>
            </a:pPr>
            <a:endParaRPr lang="tr-TR" sz="1600" b="1" dirty="0" smtClean="0">
              <a:solidFill>
                <a:srgbClr val="002060"/>
              </a:solidFill>
            </a:endParaRPr>
          </a:p>
          <a:p>
            <a:pPr>
              <a:lnSpc>
                <a:spcPct val="170000"/>
              </a:lnSpc>
            </a:pPr>
            <a:r>
              <a:rPr lang="tr-TR" sz="1600" b="1" dirty="0" smtClean="0">
                <a:solidFill>
                  <a:srgbClr val="002060"/>
                </a:solidFill>
              </a:rPr>
              <a:t>                                        </a:t>
            </a:r>
            <a:r>
              <a:rPr lang="tr-TR" sz="2800" b="1" dirty="0" smtClean="0">
                <a:solidFill>
                  <a:srgbClr val="FF0000"/>
                </a:solidFill>
              </a:rPr>
              <a:t>TEŞEKKÜR EDERİZ…</a:t>
            </a:r>
          </a:p>
          <a:p>
            <a:pPr>
              <a:buFont typeface="Wingdings" pitchFamily="2" charset="2"/>
              <a:buChar char="Ø"/>
            </a:pPr>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0" y="195486"/>
            <a:ext cx="6858000"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AİLE İÇİ İLETİŞİM-ANNE BABA TUTUMLARI</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285728" y="928662"/>
            <a:ext cx="6286544" cy="1200329"/>
          </a:xfrm>
          <a:prstGeom prst="rect">
            <a:avLst/>
          </a:prstGeom>
        </p:spPr>
        <p:txBody>
          <a:bodyPr wrap="square">
            <a:spAutoFit/>
          </a:bodyPr>
          <a:lstStyle/>
          <a:p>
            <a:endParaRPr lang="tr-TR" dirty="0" smtClean="0"/>
          </a:p>
          <a:p>
            <a:pPr algn="ctr"/>
            <a:r>
              <a:rPr lang="tr-TR" b="1" dirty="0" smtClean="0">
                <a:solidFill>
                  <a:srgbClr val="FF0000"/>
                </a:solidFill>
              </a:rPr>
              <a:t>İLETİŞİM ENGELLERİ VE ÇOCUKLAR ÜZERİNDEKİ ETKİLERİ</a:t>
            </a:r>
          </a:p>
          <a:p>
            <a:endParaRPr lang="tr-TR" dirty="0"/>
          </a:p>
        </p:txBody>
      </p:sp>
      <p:sp>
        <p:nvSpPr>
          <p:cNvPr id="13" name="Bulut 15"/>
          <p:cNvSpPr/>
          <p:nvPr/>
        </p:nvSpPr>
        <p:spPr>
          <a:xfrm>
            <a:off x="357166" y="2071670"/>
            <a:ext cx="2448272" cy="900100"/>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i="1" dirty="0">
                <a:solidFill>
                  <a:prstClr val="black"/>
                </a:solidFill>
                <a:latin typeface="Calibri"/>
              </a:rPr>
              <a:t>Ad Takmak</a:t>
            </a:r>
            <a:r>
              <a:rPr lang="tr-TR" b="1" i="1" dirty="0" smtClean="0">
                <a:solidFill>
                  <a:prstClr val="black"/>
                </a:solidFill>
                <a:latin typeface="Calibri"/>
              </a:rPr>
              <a:t>, Alay </a:t>
            </a:r>
            <a:r>
              <a:rPr lang="tr-TR" b="1" i="1" dirty="0">
                <a:solidFill>
                  <a:prstClr val="black"/>
                </a:solidFill>
                <a:latin typeface="Calibri"/>
              </a:rPr>
              <a:t>Etmek</a:t>
            </a:r>
            <a:endParaRPr lang="tr-TR" b="1" dirty="0">
              <a:ln w="10541" cmpd="sng">
                <a:solidFill>
                  <a:srgbClr val="7D7D7D">
                    <a:tint val="100000"/>
                    <a:shade val="100000"/>
                    <a:satMod val="110000"/>
                  </a:srgbClr>
                </a:solidFill>
                <a:prstDash val="solid"/>
              </a:ln>
              <a:solidFill>
                <a:srgbClr val="C00000"/>
              </a:solidFill>
            </a:endParaRPr>
          </a:p>
        </p:txBody>
      </p:sp>
      <p:sp>
        <p:nvSpPr>
          <p:cNvPr id="14" name="Bulut 16"/>
          <p:cNvSpPr/>
          <p:nvPr/>
        </p:nvSpPr>
        <p:spPr>
          <a:xfrm>
            <a:off x="3571876" y="2000232"/>
            <a:ext cx="2448272" cy="977530"/>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i="1" dirty="0">
                <a:solidFill>
                  <a:prstClr val="black"/>
                </a:solidFill>
                <a:latin typeface="Calibri"/>
              </a:rPr>
              <a:t>Yorumlamak</a:t>
            </a:r>
            <a:r>
              <a:rPr lang="tr-TR" b="1" i="1" dirty="0" smtClean="0">
                <a:solidFill>
                  <a:prstClr val="black"/>
                </a:solidFill>
                <a:latin typeface="Calibri"/>
              </a:rPr>
              <a:t>, Analiz </a:t>
            </a:r>
            <a:r>
              <a:rPr lang="tr-TR" b="1" i="1" dirty="0">
                <a:solidFill>
                  <a:prstClr val="black"/>
                </a:solidFill>
                <a:latin typeface="Calibri"/>
              </a:rPr>
              <a:t>Etmek,</a:t>
            </a:r>
            <a:br>
              <a:rPr lang="tr-TR" b="1" i="1" dirty="0">
                <a:solidFill>
                  <a:prstClr val="black"/>
                </a:solidFill>
                <a:latin typeface="Calibri"/>
              </a:rPr>
            </a:br>
            <a:r>
              <a:rPr lang="tr-TR" b="1" i="1" dirty="0">
                <a:solidFill>
                  <a:prstClr val="black"/>
                </a:solidFill>
                <a:latin typeface="Calibri"/>
              </a:rPr>
              <a:t>Tanı Koymak</a:t>
            </a:r>
            <a:endParaRPr lang="tr-TR" b="1" dirty="0">
              <a:ln w="10541" cmpd="sng">
                <a:solidFill>
                  <a:srgbClr val="7D7D7D">
                    <a:tint val="100000"/>
                    <a:shade val="100000"/>
                    <a:satMod val="110000"/>
                  </a:srgbClr>
                </a:solidFill>
                <a:prstDash val="solid"/>
              </a:ln>
              <a:solidFill>
                <a:srgbClr val="C00000"/>
              </a:solidFill>
            </a:endParaRPr>
          </a:p>
        </p:txBody>
      </p:sp>
      <p:sp>
        <p:nvSpPr>
          <p:cNvPr id="15" name="Bulut 17"/>
          <p:cNvSpPr/>
          <p:nvPr/>
        </p:nvSpPr>
        <p:spPr>
          <a:xfrm>
            <a:off x="357166" y="3643306"/>
            <a:ext cx="2448272" cy="931642"/>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i="1" dirty="0">
                <a:solidFill>
                  <a:prstClr val="black"/>
                </a:solidFill>
                <a:latin typeface="Calibri"/>
              </a:rPr>
              <a:t>Güven Vermek,</a:t>
            </a:r>
            <a:br>
              <a:rPr lang="tr-TR" b="1" i="1" dirty="0">
                <a:solidFill>
                  <a:prstClr val="black"/>
                </a:solidFill>
                <a:latin typeface="Calibri"/>
              </a:rPr>
            </a:br>
            <a:r>
              <a:rPr lang="tr-TR" b="1" i="1" dirty="0">
                <a:solidFill>
                  <a:prstClr val="black"/>
                </a:solidFill>
                <a:latin typeface="Calibri"/>
              </a:rPr>
              <a:t>Desteklemek</a:t>
            </a:r>
            <a:endParaRPr lang="tr-TR" b="1" dirty="0">
              <a:ln w="10541" cmpd="sng">
                <a:solidFill>
                  <a:srgbClr val="7D7D7D">
                    <a:tint val="100000"/>
                    <a:shade val="100000"/>
                    <a:satMod val="110000"/>
                  </a:srgbClr>
                </a:solidFill>
                <a:prstDash val="solid"/>
              </a:ln>
              <a:solidFill>
                <a:srgbClr val="C00000"/>
              </a:solidFill>
            </a:endParaRPr>
          </a:p>
        </p:txBody>
      </p:sp>
      <p:sp>
        <p:nvSpPr>
          <p:cNvPr id="16" name="Bulut 18"/>
          <p:cNvSpPr/>
          <p:nvPr/>
        </p:nvSpPr>
        <p:spPr>
          <a:xfrm>
            <a:off x="3500438" y="3500430"/>
            <a:ext cx="2448272" cy="1152128"/>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i="1" dirty="0">
                <a:solidFill>
                  <a:prstClr val="black"/>
                </a:solidFill>
                <a:latin typeface="Calibri"/>
              </a:rPr>
              <a:t>İncelemek</a:t>
            </a:r>
            <a:r>
              <a:rPr lang="tr-TR" b="1" i="1" dirty="0" smtClean="0">
                <a:solidFill>
                  <a:prstClr val="black"/>
                </a:solidFill>
                <a:latin typeface="Calibri"/>
              </a:rPr>
              <a:t>, Araştırmak</a:t>
            </a:r>
            <a:r>
              <a:rPr lang="tr-TR" b="1" i="1" dirty="0">
                <a:solidFill>
                  <a:prstClr val="black"/>
                </a:solidFill>
                <a:latin typeface="Calibri"/>
              </a:rPr>
              <a:t>,</a:t>
            </a:r>
            <a:br>
              <a:rPr lang="tr-TR" b="1" i="1" dirty="0">
                <a:solidFill>
                  <a:prstClr val="black"/>
                </a:solidFill>
                <a:latin typeface="Calibri"/>
              </a:rPr>
            </a:br>
            <a:r>
              <a:rPr lang="tr-TR" b="1" i="1" dirty="0">
                <a:solidFill>
                  <a:prstClr val="black"/>
                </a:solidFill>
                <a:latin typeface="Calibri"/>
              </a:rPr>
              <a:t>Soruşturmak</a:t>
            </a:r>
            <a:endParaRPr lang="tr-TR" b="1" dirty="0">
              <a:ln w="10541" cmpd="sng">
                <a:solidFill>
                  <a:srgbClr val="7D7D7D">
                    <a:tint val="100000"/>
                    <a:shade val="100000"/>
                    <a:satMod val="110000"/>
                  </a:srgbClr>
                </a:solidFill>
                <a:prstDash val="solid"/>
              </a:ln>
              <a:solidFill>
                <a:srgbClr val="C00000"/>
              </a:solidFill>
            </a:endParaRPr>
          </a:p>
        </p:txBody>
      </p:sp>
      <p:sp>
        <p:nvSpPr>
          <p:cNvPr id="17" name="Bulut 19"/>
          <p:cNvSpPr/>
          <p:nvPr/>
        </p:nvSpPr>
        <p:spPr>
          <a:xfrm>
            <a:off x="357166" y="5143504"/>
            <a:ext cx="2664296" cy="1440160"/>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600" b="1" i="1" dirty="0">
                <a:solidFill>
                  <a:prstClr val="black"/>
                </a:solidFill>
                <a:latin typeface="Calibri"/>
              </a:rPr>
              <a:t>Konuyu Değiştirmek</a:t>
            </a:r>
            <a:r>
              <a:rPr lang="tr-TR" sz="1600" b="1" i="1" dirty="0" smtClean="0">
                <a:solidFill>
                  <a:prstClr val="black"/>
                </a:solidFill>
                <a:latin typeface="Calibri"/>
              </a:rPr>
              <a:t>, Alaya </a:t>
            </a:r>
            <a:r>
              <a:rPr lang="tr-TR" sz="1600" b="1" i="1" dirty="0">
                <a:solidFill>
                  <a:prstClr val="black"/>
                </a:solidFill>
                <a:latin typeface="Calibri"/>
              </a:rPr>
              <a:t>Almak</a:t>
            </a:r>
            <a:r>
              <a:rPr lang="tr-TR" sz="1600" b="1" i="1" dirty="0" smtClean="0">
                <a:solidFill>
                  <a:prstClr val="black"/>
                </a:solidFill>
                <a:latin typeface="Calibri"/>
              </a:rPr>
              <a:t>, </a:t>
            </a:r>
            <a:r>
              <a:rPr lang="tr-TR" sz="1600" b="1" i="1" dirty="0">
                <a:solidFill>
                  <a:prstClr val="black"/>
                </a:solidFill>
                <a:latin typeface="Calibri"/>
              </a:rPr>
              <a:t/>
            </a:r>
            <a:br>
              <a:rPr lang="tr-TR" sz="1600" b="1" i="1" dirty="0">
                <a:solidFill>
                  <a:prstClr val="black"/>
                </a:solidFill>
                <a:latin typeface="Calibri"/>
              </a:rPr>
            </a:br>
            <a:r>
              <a:rPr lang="tr-TR" sz="1600" b="1" i="1" dirty="0">
                <a:solidFill>
                  <a:prstClr val="black"/>
                </a:solidFill>
                <a:latin typeface="Calibri"/>
              </a:rPr>
              <a:t>Şakaya Vurmak</a:t>
            </a:r>
            <a:r>
              <a:rPr lang="tr-TR" sz="1600" b="1" i="1" dirty="0" smtClean="0">
                <a:solidFill>
                  <a:prstClr val="black"/>
                </a:solidFill>
                <a:latin typeface="Calibri"/>
              </a:rPr>
              <a:t>, Oyalamak</a:t>
            </a:r>
            <a:endParaRPr lang="tr-TR" sz="1600" b="1" dirty="0">
              <a:ln w="10541" cmpd="sng">
                <a:solidFill>
                  <a:srgbClr val="7D7D7D">
                    <a:tint val="100000"/>
                    <a:shade val="100000"/>
                    <a:satMod val="110000"/>
                  </a:srgbClr>
                </a:solidFill>
                <a:prstDash val="solid"/>
              </a:ln>
              <a:solidFill>
                <a:srgbClr val="C00000"/>
              </a:solidFill>
            </a:endParaRPr>
          </a:p>
        </p:txBody>
      </p:sp>
      <p:pic>
        <p:nvPicPr>
          <p:cNvPr id="18" name="Picture 2" descr="D:\Users\Hp\Desktop\unnamed.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185592" y="4929190"/>
            <a:ext cx="3672408" cy="275272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2000" fill="hold"/>
                                        <p:tgtEl>
                                          <p:spTgt spid="13"/>
                                        </p:tgtEl>
                                        <p:attrNameLst>
                                          <p:attrName>ppt_x</p:attrName>
                                        </p:attrNameLst>
                                      </p:cBhvr>
                                      <p:tavLst>
                                        <p:tav tm="0">
                                          <p:val>
                                            <p:strVal val="0-#ppt_w/2"/>
                                          </p:val>
                                        </p:tav>
                                        <p:tav tm="100000">
                                          <p:val>
                                            <p:strVal val="#ppt_x"/>
                                          </p:val>
                                        </p:tav>
                                      </p:tavLst>
                                    </p:anim>
                                    <p:anim calcmode="lin" valueType="num">
                                      <p:cBhvr additive="base">
                                        <p:cTn id="13"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2000" fill="hold"/>
                                        <p:tgtEl>
                                          <p:spTgt spid="14"/>
                                        </p:tgtEl>
                                        <p:attrNameLst>
                                          <p:attrName>ppt_x</p:attrName>
                                        </p:attrNameLst>
                                      </p:cBhvr>
                                      <p:tavLst>
                                        <p:tav tm="0">
                                          <p:val>
                                            <p:strVal val="0-#ppt_w/2"/>
                                          </p:val>
                                        </p:tav>
                                        <p:tav tm="100000">
                                          <p:val>
                                            <p:strVal val="#ppt_x"/>
                                          </p:val>
                                        </p:tav>
                                      </p:tavLst>
                                    </p:anim>
                                    <p:anim calcmode="lin" valueType="num">
                                      <p:cBhvr additive="base">
                                        <p:cTn id="19" dur="2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2000" fill="hold"/>
                                        <p:tgtEl>
                                          <p:spTgt spid="15"/>
                                        </p:tgtEl>
                                        <p:attrNameLst>
                                          <p:attrName>ppt_x</p:attrName>
                                        </p:attrNameLst>
                                      </p:cBhvr>
                                      <p:tavLst>
                                        <p:tav tm="0">
                                          <p:val>
                                            <p:strVal val="0-#ppt_w/2"/>
                                          </p:val>
                                        </p:tav>
                                        <p:tav tm="100000">
                                          <p:val>
                                            <p:strVal val="#ppt_x"/>
                                          </p:val>
                                        </p:tav>
                                      </p:tavLst>
                                    </p:anim>
                                    <p:anim calcmode="lin" valueType="num">
                                      <p:cBhvr additive="base">
                                        <p:cTn id="25" dur="2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2000" fill="hold"/>
                                        <p:tgtEl>
                                          <p:spTgt spid="16"/>
                                        </p:tgtEl>
                                        <p:attrNameLst>
                                          <p:attrName>ppt_x</p:attrName>
                                        </p:attrNameLst>
                                      </p:cBhvr>
                                      <p:tavLst>
                                        <p:tav tm="0">
                                          <p:val>
                                            <p:strVal val="0-#ppt_w/2"/>
                                          </p:val>
                                        </p:tav>
                                        <p:tav tm="100000">
                                          <p:val>
                                            <p:strVal val="#ppt_x"/>
                                          </p:val>
                                        </p:tav>
                                      </p:tavLst>
                                    </p:anim>
                                    <p:anim calcmode="lin" valueType="num">
                                      <p:cBhvr additive="base">
                                        <p:cTn id="31" dur="2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2000" fill="hold"/>
                                        <p:tgtEl>
                                          <p:spTgt spid="17"/>
                                        </p:tgtEl>
                                        <p:attrNameLst>
                                          <p:attrName>ppt_x</p:attrName>
                                        </p:attrNameLst>
                                      </p:cBhvr>
                                      <p:tavLst>
                                        <p:tav tm="0">
                                          <p:val>
                                            <p:strVal val="0-#ppt_w/2"/>
                                          </p:val>
                                        </p:tav>
                                        <p:tav tm="100000">
                                          <p:val>
                                            <p:strVal val="#ppt_x"/>
                                          </p:val>
                                        </p:tav>
                                      </p:tavLst>
                                    </p:anim>
                                    <p:anim calcmode="lin" valueType="num">
                                      <p:cBhvr additive="base">
                                        <p:cTn id="37" dur="2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0" y="195486"/>
            <a:ext cx="6858000"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AİLE İÇİ İLETİŞİM-ANNE BABA TUTUMLARI</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357166" y="1142976"/>
            <a:ext cx="6000792" cy="1477328"/>
          </a:xfrm>
          <a:prstGeom prst="rect">
            <a:avLst/>
          </a:prstGeom>
        </p:spPr>
        <p:txBody>
          <a:bodyPr wrap="square">
            <a:spAutoFit/>
          </a:bodyPr>
          <a:lstStyle/>
          <a:p>
            <a:pPr algn="ctr"/>
            <a:r>
              <a:rPr lang="tr-TR" b="1" dirty="0" smtClean="0">
                <a:solidFill>
                  <a:srgbClr val="FF0000"/>
                </a:solidFill>
              </a:rPr>
              <a:t>İLETİŞİM ENGELLERİ VE ÇOCUKLAR ÜZERİNDEKİ </a:t>
            </a:r>
            <a:r>
              <a:rPr lang="tr-TR" b="1" dirty="0" smtClean="0">
                <a:solidFill>
                  <a:srgbClr val="FF0000"/>
                </a:solidFill>
              </a:rPr>
              <a:t>ETKİLERİ</a:t>
            </a:r>
          </a:p>
          <a:p>
            <a:pPr algn="ctr"/>
            <a:endParaRPr lang="tr-TR" b="1" dirty="0" smtClean="0"/>
          </a:p>
          <a:p>
            <a:r>
              <a:rPr lang="tr-TR" b="1" dirty="0" smtClean="0"/>
              <a:t>Emir Vermek, Yönlendirmek</a:t>
            </a:r>
            <a:endParaRPr lang="tr-TR" b="1" dirty="0" smtClean="0"/>
          </a:p>
          <a:p>
            <a:endParaRPr lang="tr-TR" dirty="0"/>
          </a:p>
        </p:txBody>
      </p:sp>
      <p:sp>
        <p:nvSpPr>
          <p:cNvPr id="6" name="Dikdörtgen 3"/>
          <p:cNvSpPr/>
          <p:nvPr/>
        </p:nvSpPr>
        <p:spPr>
          <a:xfrm>
            <a:off x="428604" y="2428860"/>
            <a:ext cx="3312368" cy="923330"/>
          </a:xfrm>
          <a:prstGeom prst="rect">
            <a:avLst/>
          </a:prstGeom>
          <a:ln>
            <a:solidFill>
              <a:srgbClr val="002060"/>
            </a:solidFill>
          </a:ln>
        </p:spPr>
        <p:txBody>
          <a:bodyPr wrap="square">
            <a:spAutoFit/>
          </a:bodyPr>
          <a:lstStyle/>
          <a:p>
            <a:r>
              <a:rPr lang="tr-TR" dirty="0"/>
              <a:t>-Ödevlerini yapmak zorundasın</a:t>
            </a:r>
            <a:r>
              <a:rPr lang="tr-TR" dirty="0" smtClean="0"/>
              <a:t>.</a:t>
            </a:r>
          </a:p>
          <a:p>
            <a:r>
              <a:rPr lang="tr-TR" dirty="0" smtClean="0"/>
              <a:t>-</a:t>
            </a:r>
            <a:r>
              <a:rPr lang="tr-TR" dirty="0"/>
              <a:t>Gürültüyü kes.</a:t>
            </a:r>
          </a:p>
        </p:txBody>
      </p:sp>
      <p:pic>
        <p:nvPicPr>
          <p:cNvPr id="8" name="Picture 2" descr="D:\Users\Hp\Desktop\sarilmak-bagirmak-cocuk-anne-sevgi-123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66524" y="2428860"/>
            <a:ext cx="2688158" cy="2000264"/>
          </a:xfrm>
          <a:prstGeom prst="rect">
            <a:avLst/>
          </a:prstGeom>
          <a:noFill/>
          <a:extLst>
            <a:ext uri="{909E8E84-426E-40DD-AFC4-6F175D3DCCD1}">
              <a14:hiddenFill xmlns="" xmlns:a14="http://schemas.microsoft.com/office/drawing/2010/main">
                <a:solidFill>
                  <a:srgbClr val="FFFFFF"/>
                </a:solidFill>
              </a14:hiddenFill>
            </a:ext>
          </a:extLst>
        </p:spPr>
      </p:pic>
      <p:sp>
        <p:nvSpPr>
          <p:cNvPr id="9" name="Bulut 13"/>
          <p:cNvSpPr/>
          <p:nvPr/>
        </p:nvSpPr>
        <p:spPr>
          <a:xfrm>
            <a:off x="3929066" y="2643174"/>
            <a:ext cx="1143008" cy="571504"/>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sz="1200" b="1" i="1" dirty="0" smtClean="0">
              <a:solidFill>
                <a:prstClr val="black"/>
              </a:solidFill>
              <a:latin typeface="Calibri"/>
            </a:endParaRPr>
          </a:p>
          <a:p>
            <a:pPr algn="ctr"/>
            <a:r>
              <a:rPr lang="tr-TR" sz="1200" b="1" i="1" dirty="0" smtClean="0">
                <a:solidFill>
                  <a:prstClr val="black"/>
                </a:solidFill>
                <a:latin typeface="Calibri"/>
              </a:rPr>
              <a:t>Odanı </a:t>
            </a:r>
            <a:r>
              <a:rPr lang="tr-TR" sz="1200" b="1" i="1" dirty="0" smtClean="0">
                <a:solidFill>
                  <a:prstClr val="black"/>
                </a:solidFill>
                <a:latin typeface="Calibri"/>
              </a:rPr>
              <a:t>Temizle!!!</a:t>
            </a:r>
            <a:endParaRPr lang="tr-TR" sz="1200" b="1" dirty="0">
              <a:ln w="10541" cmpd="sng">
                <a:solidFill>
                  <a:srgbClr val="7D7D7D">
                    <a:tint val="100000"/>
                    <a:shade val="100000"/>
                    <a:satMod val="110000"/>
                  </a:srgbClr>
                </a:solidFill>
                <a:prstDash val="solid"/>
              </a:ln>
              <a:solidFill>
                <a:srgbClr val="C00000"/>
              </a:solidFill>
            </a:endParaRPr>
          </a:p>
        </p:txBody>
      </p:sp>
      <p:sp>
        <p:nvSpPr>
          <p:cNvPr id="10" name="Dikdörtgen 9"/>
          <p:cNvSpPr/>
          <p:nvPr/>
        </p:nvSpPr>
        <p:spPr>
          <a:xfrm>
            <a:off x="428604" y="3500430"/>
            <a:ext cx="3322741" cy="1600438"/>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smtClean="0"/>
              <a:t>-Korku </a:t>
            </a:r>
            <a:r>
              <a:rPr lang="tr-TR" sz="1400" b="1" dirty="0"/>
              <a:t>ya da aktif direnç </a:t>
            </a:r>
            <a:r>
              <a:rPr lang="tr-TR" sz="1400" b="1" dirty="0" smtClean="0"/>
              <a:t>oluşturabilir</a:t>
            </a:r>
            <a:r>
              <a:rPr lang="tr-TR" sz="1400" b="1" dirty="0"/>
              <a:t>.</a:t>
            </a:r>
          </a:p>
          <a:p>
            <a:pPr>
              <a:buFont typeface="Wingdings" pitchFamily="2" charset="2"/>
              <a:buNone/>
            </a:pPr>
            <a:r>
              <a:rPr lang="tr-TR" sz="1400" b="1" dirty="0" smtClean="0"/>
              <a:t>-Söylenenlerin </a:t>
            </a:r>
            <a:r>
              <a:rPr lang="tr-TR" sz="1400" b="1" dirty="0"/>
              <a:t>tersini yapabilir.</a:t>
            </a:r>
          </a:p>
          <a:p>
            <a:pPr>
              <a:buFont typeface="Wingdings" pitchFamily="2" charset="2"/>
              <a:buNone/>
            </a:pPr>
            <a:r>
              <a:rPr lang="tr-TR" sz="1400" b="1" dirty="0" smtClean="0"/>
              <a:t>-İsyankar </a:t>
            </a:r>
            <a:r>
              <a:rPr lang="tr-TR" sz="1400" b="1" dirty="0"/>
              <a:t>davranabilir.</a:t>
            </a:r>
          </a:p>
          <a:p>
            <a:pPr>
              <a:buFont typeface="Wingdings" pitchFamily="2" charset="2"/>
              <a:buNone/>
            </a:pPr>
            <a:r>
              <a:rPr lang="tr-TR" sz="1400" b="1" dirty="0" smtClean="0"/>
              <a:t>-Anne-babasına </a:t>
            </a:r>
            <a:r>
              <a:rPr lang="tr-TR" sz="1400" b="1" dirty="0"/>
              <a:t>düşmanca duygular besler</a:t>
            </a:r>
            <a:r>
              <a:rPr lang="tr-TR" sz="1400" b="1" dirty="0" smtClean="0"/>
              <a:t>.</a:t>
            </a:r>
            <a:endParaRPr lang="tr-TR" sz="1400" b="1" dirty="0"/>
          </a:p>
        </p:txBody>
      </p:sp>
      <p:sp>
        <p:nvSpPr>
          <p:cNvPr id="11" name="10 Dikdörtgen"/>
          <p:cNvSpPr/>
          <p:nvPr/>
        </p:nvSpPr>
        <p:spPr>
          <a:xfrm>
            <a:off x="428604" y="5429256"/>
            <a:ext cx="2795958" cy="369332"/>
          </a:xfrm>
          <a:prstGeom prst="rect">
            <a:avLst/>
          </a:prstGeom>
        </p:spPr>
        <p:txBody>
          <a:bodyPr wrap="none">
            <a:spAutoFit/>
          </a:bodyPr>
          <a:lstStyle/>
          <a:p>
            <a:r>
              <a:rPr lang="tr-TR" b="1" dirty="0" smtClean="0"/>
              <a:t>Uyarmak, Tehdit Etmek</a:t>
            </a:r>
            <a:endParaRPr lang="tr-TR" b="1" dirty="0" smtClean="0"/>
          </a:p>
        </p:txBody>
      </p:sp>
      <p:pic>
        <p:nvPicPr>
          <p:cNvPr id="12" name="Picture 2" descr="D:\Users\Hp\Desktop\anne-cocuk-kizmak-12345.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29066" y="6000760"/>
            <a:ext cx="2577409" cy="2071702"/>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Dikdörtgen 3"/>
          <p:cNvSpPr/>
          <p:nvPr/>
        </p:nvSpPr>
        <p:spPr>
          <a:xfrm>
            <a:off x="500042" y="5857884"/>
            <a:ext cx="3312368" cy="1200329"/>
          </a:xfrm>
          <a:prstGeom prst="rect">
            <a:avLst/>
          </a:prstGeom>
          <a:ln>
            <a:solidFill>
              <a:srgbClr val="002060"/>
            </a:solidFill>
          </a:ln>
        </p:spPr>
        <p:txBody>
          <a:bodyPr wrap="square">
            <a:spAutoFit/>
          </a:bodyPr>
          <a:lstStyle/>
          <a:p>
            <a:r>
              <a:rPr lang="tr-TR" dirty="0"/>
              <a:t>-Televizyonun sesini kısmazsan pişman olursun.</a:t>
            </a:r>
          </a:p>
          <a:p>
            <a:r>
              <a:rPr lang="tr-TR" dirty="0"/>
              <a:t>-Dayak yemek istemiyorsan onu yapmazsın.</a:t>
            </a:r>
          </a:p>
        </p:txBody>
      </p:sp>
      <p:sp>
        <p:nvSpPr>
          <p:cNvPr id="14" name="Dikdörtgen 9"/>
          <p:cNvSpPr/>
          <p:nvPr/>
        </p:nvSpPr>
        <p:spPr>
          <a:xfrm>
            <a:off x="500042" y="7286644"/>
            <a:ext cx="3322741" cy="1600438"/>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a:t>-Korku  boyun eğme yaratabilir.</a:t>
            </a:r>
          </a:p>
          <a:p>
            <a:pPr>
              <a:buFont typeface="Wingdings" pitchFamily="2" charset="2"/>
              <a:buNone/>
            </a:pPr>
            <a:r>
              <a:rPr lang="tr-TR" sz="1400" b="1" dirty="0" smtClean="0"/>
              <a:t>-Söylenenlerin </a:t>
            </a:r>
            <a:r>
              <a:rPr lang="tr-TR" sz="1400" b="1" dirty="0"/>
              <a:t>gerçekten yapılıp yapılmayacağını denemesine yol açabilir</a:t>
            </a:r>
            <a:r>
              <a:rPr lang="tr-TR" sz="1400" b="1" dirty="0" smtClean="0"/>
              <a:t>. </a:t>
            </a:r>
          </a:p>
          <a:p>
            <a:pPr>
              <a:buFont typeface="Wingdings" pitchFamily="2" charset="2"/>
              <a:buNone/>
            </a:pPr>
            <a:r>
              <a:rPr lang="tr-TR" sz="1400" b="1" dirty="0" smtClean="0"/>
              <a:t>-Gücenme, kızgınlık </a:t>
            </a:r>
            <a:r>
              <a:rPr lang="tr-TR" sz="1400" b="1" dirty="0"/>
              <a:t>ve isyankarlığa neden olabilir.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000" fill="hold"/>
                                        <p:tgtEl>
                                          <p:spTgt spid="9"/>
                                        </p:tgtEl>
                                        <p:attrNameLst>
                                          <p:attrName>ppt_x</p:attrName>
                                        </p:attrNameLst>
                                      </p:cBhvr>
                                      <p:tavLst>
                                        <p:tav tm="0">
                                          <p:val>
                                            <p:strVal val="0-#ppt_w/2"/>
                                          </p:val>
                                        </p:tav>
                                        <p:tav tm="100000">
                                          <p:val>
                                            <p:strVal val="#ppt_x"/>
                                          </p:val>
                                        </p:tav>
                                      </p:tavLst>
                                    </p:anim>
                                    <p:anim calcmode="lin" valueType="num">
                                      <p:cBhvr additive="base">
                                        <p:cTn id="13"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0" y="195486"/>
            <a:ext cx="6858000"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AİLE İÇİ İLETİŞİM-ANNE BABA TUTUMLARI</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357166" y="1142976"/>
            <a:ext cx="6000792" cy="1200329"/>
          </a:xfrm>
          <a:prstGeom prst="rect">
            <a:avLst/>
          </a:prstGeom>
        </p:spPr>
        <p:txBody>
          <a:bodyPr wrap="square">
            <a:spAutoFit/>
          </a:bodyPr>
          <a:lstStyle/>
          <a:p>
            <a:pPr algn="ctr"/>
            <a:r>
              <a:rPr lang="tr-TR" b="1" dirty="0" smtClean="0">
                <a:solidFill>
                  <a:srgbClr val="FF0000"/>
                </a:solidFill>
              </a:rPr>
              <a:t>İLETİŞİM ENGELLERİ VE ÇOCUKLAR ÜZERİNDEKİ </a:t>
            </a:r>
            <a:r>
              <a:rPr lang="tr-TR" b="1" dirty="0" smtClean="0">
                <a:solidFill>
                  <a:srgbClr val="FF0000"/>
                </a:solidFill>
              </a:rPr>
              <a:t>ETKİLERİ</a:t>
            </a:r>
          </a:p>
          <a:p>
            <a:pPr algn="ctr"/>
            <a:endParaRPr lang="tr-TR" b="1" dirty="0" smtClean="0"/>
          </a:p>
          <a:p>
            <a:r>
              <a:rPr lang="tr-TR" b="1" dirty="0" smtClean="0"/>
              <a:t>Ahlak Dersi Vermek</a:t>
            </a:r>
            <a:endParaRPr lang="tr-TR" dirty="0"/>
          </a:p>
        </p:txBody>
      </p:sp>
      <p:sp>
        <p:nvSpPr>
          <p:cNvPr id="11" name="10 Dikdörtgen"/>
          <p:cNvSpPr/>
          <p:nvPr/>
        </p:nvSpPr>
        <p:spPr>
          <a:xfrm>
            <a:off x="428604" y="5429256"/>
            <a:ext cx="4711546" cy="369332"/>
          </a:xfrm>
          <a:prstGeom prst="rect">
            <a:avLst/>
          </a:prstGeom>
        </p:spPr>
        <p:txBody>
          <a:bodyPr wrap="none">
            <a:spAutoFit/>
          </a:bodyPr>
          <a:lstStyle/>
          <a:p>
            <a:r>
              <a:rPr lang="tr-TR" b="1" dirty="0" smtClean="0"/>
              <a:t>Öğüt Vermek, Çözüm ve Öneri Getirmek</a:t>
            </a:r>
            <a:endParaRPr lang="tr-TR" b="1" dirty="0" smtClean="0"/>
          </a:p>
        </p:txBody>
      </p:sp>
      <p:sp>
        <p:nvSpPr>
          <p:cNvPr id="15" name="Dikdörtgen 3"/>
          <p:cNvSpPr/>
          <p:nvPr/>
        </p:nvSpPr>
        <p:spPr>
          <a:xfrm>
            <a:off x="428604" y="2428860"/>
            <a:ext cx="3312368" cy="1200329"/>
          </a:xfrm>
          <a:prstGeom prst="rect">
            <a:avLst/>
          </a:prstGeom>
          <a:ln>
            <a:solidFill>
              <a:srgbClr val="002060"/>
            </a:solidFill>
          </a:ln>
        </p:spPr>
        <p:txBody>
          <a:bodyPr wrap="square">
            <a:spAutoFit/>
          </a:bodyPr>
          <a:lstStyle/>
          <a:p>
            <a:r>
              <a:rPr lang="tr-TR" dirty="0"/>
              <a:t>-Öğretmenine teşekkür etmeliydin.</a:t>
            </a:r>
          </a:p>
          <a:p>
            <a:r>
              <a:rPr lang="tr-TR" dirty="0" smtClean="0"/>
              <a:t>-Büyükler </a:t>
            </a:r>
            <a:r>
              <a:rPr lang="tr-TR" dirty="0"/>
              <a:t>konuşurken sözü kesilmez.</a:t>
            </a:r>
          </a:p>
        </p:txBody>
      </p:sp>
      <p:sp>
        <p:nvSpPr>
          <p:cNvPr id="16" name="Dikdörtgen 9"/>
          <p:cNvSpPr/>
          <p:nvPr/>
        </p:nvSpPr>
        <p:spPr>
          <a:xfrm>
            <a:off x="428604" y="3786182"/>
            <a:ext cx="3322741" cy="1401109"/>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smtClean="0"/>
              <a:t>-Çocuğa </a:t>
            </a:r>
            <a:r>
              <a:rPr lang="tr-TR" sz="1400" b="1" dirty="0"/>
              <a:t>otoritenin gücünü anımsatır.</a:t>
            </a:r>
          </a:p>
          <a:p>
            <a:pPr>
              <a:buFont typeface="Wingdings" pitchFamily="2" charset="2"/>
              <a:buNone/>
            </a:pPr>
            <a:r>
              <a:rPr lang="tr-TR" sz="1400" b="1" dirty="0" smtClean="0"/>
              <a:t>-Suçluluk </a:t>
            </a:r>
            <a:r>
              <a:rPr lang="tr-TR" sz="1400" b="1" dirty="0"/>
              <a:t>duygusu yaratabilir.</a:t>
            </a:r>
          </a:p>
          <a:p>
            <a:pPr>
              <a:buFont typeface="Wingdings" pitchFamily="2" charset="2"/>
              <a:buNone/>
            </a:pPr>
            <a:r>
              <a:rPr lang="tr-TR" sz="1400" b="1" dirty="0" smtClean="0"/>
              <a:t>-Çocuğun </a:t>
            </a:r>
            <a:r>
              <a:rPr lang="tr-TR" sz="1400" b="1" dirty="0"/>
              <a:t>kendini savunmasına neden olabilir.</a:t>
            </a:r>
          </a:p>
        </p:txBody>
      </p:sp>
      <p:pic>
        <p:nvPicPr>
          <p:cNvPr id="17" name="Picture 4" descr="D:\Users\Hp\Desktop\59625731-mother-scolds-the-child-.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786190" y="2428860"/>
            <a:ext cx="2727740" cy="2727740"/>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Dikdörtgen 3"/>
          <p:cNvSpPr/>
          <p:nvPr/>
        </p:nvSpPr>
        <p:spPr>
          <a:xfrm>
            <a:off x="500042" y="5929322"/>
            <a:ext cx="4000528" cy="923330"/>
          </a:xfrm>
          <a:prstGeom prst="rect">
            <a:avLst/>
          </a:prstGeom>
          <a:ln>
            <a:solidFill>
              <a:srgbClr val="002060"/>
            </a:solidFill>
          </a:ln>
        </p:spPr>
        <p:txBody>
          <a:bodyPr wrap="square">
            <a:spAutoFit/>
          </a:bodyPr>
          <a:lstStyle/>
          <a:p>
            <a:r>
              <a:rPr lang="tr-TR" dirty="0" smtClean="0"/>
              <a:t>-Bence </a:t>
            </a:r>
            <a:r>
              <a:rPr lang="tr-TR" dirty="0"/>
              <a:t>sen başka çocuklarla </a:t>
            </a:r>
            <a:r>
              <a:rPr lang="tr-TR" dirty="0" smtClean="0"/>
              <a:t>arkadaşlık </a:t>
            </a:r>
            <a:r>
              <a:rPr lang="tr-TR" dirty="0"/>
              <a:t>et.</a:t>
            </a:r>
          </a:p>
          <a:p>
            <a:r>
              <a:rPr lang="tr-TR" dirty="0"/>
              <a:t>-Neden yatağını düzeltmiyorsun?</a:t>
            </a:r>
          </a:p>
        </p:txBody>
      </p:sp>
      <p:sp>
        <p:nvSpPr>
          <p:cNvPr id="19" name="Dikdörtgen 9"/>
          <p:cNvSpPr/>
          <p:nvPr/>
        </p:nvSpPr>
        <p:spPr>
          <a:xfrm>
            <a:off x="500042" y="7112675"/>
            <a:ext cx="4000528" cy="1815882"/>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smtClean="0"/>
              <a:t>-Yetersizlik </a:t>
            </a:r>
            <a:r>
              <a:rPr lang="tr-TR" sz="1400" b="1" dirty="0"/>
              <a:t>duygusu yaratabilir.</a:t>
            </a:r>
          </a:p>
          <a:p>
            <a:pPr>
              <a:buFont typeface="Wingdings" pitchFamily="2" charset="2"/>
              <a:buNone/>
            </a:pPr>
            <a:r>
              <a:rPr lang="tr-TR" sz="1400" b="1" dirty="0" smtClean="0"/>
              <a:t>-Çocuğun </a:t>
            </a:r>
            <a:r>
              <a:rPr lang="tr-TR" sz="1400" b="1" dirty="0"/>
              <a:t>sorunlarını bütün olarak düşünüp değişik çözüm önerileri geliştirip bunları denemesini engelleyebilir</a:t>
            </a:r>
            <a:r>
              <a:rPr lang="tr-TR" sz="1400" b="1" dirty="0" smtClean="0"/>
              <a:t>.</a:t>
            </a:r>
          </a:p>
          <a:p>
            <a:pPr>
              <a:buFont typeface="Wingdings" pitchFamily="2" charset="2"/>
              <a:buNone/>
            </a:pPr>
            <a:r>
              <a:rPr lang="tr-TR" sz="1400" b="1" dirty="0" smtClean="0"/>
              <a:t>-Bağımlılık </a:t>
            </a:r>
            <a:r>
              <a:rPr lang="tr-TR" sz="1400" b="1" dirty="0"/>
              <a:t>ya da direnme </a:t>
            </a:r>
            <a:r>
              <a:rPr lang="tr-TR" sz="1400" b="1" dirty="0" smtClean="0"/>
              <a:t>oluşturabilir</a:t>
            </a:r>
            <a:r>
              <a:rPr lang="tr-TR" sz="1400" b="1" dirty="0"/>
              <a:t>.</a:t>
            </a:r>
          </a:p>
          <a:p>
            <a:pPr>
              <a:buFont typeface="Wingdings" pitchFamily="2" charset="2"/>
              <a:buNone/>
            </a:pPr>
            <a:r>
              <a:rPr lang="tr-TR" sz="1400" b="1" dirty="0" smtClean="0"/>
              <a:t>-Çocukta </a:t>
            </a:r>
            <a:r>
              <a:rPr lang="tr-TR" sz="1400" b="1" dirty="0"/>
              <a:t>anne-babasının kendini anlamadığı duygusunu oluşturabilir</a:t>
            </a:r>
            <a:r>
              <a:rPr lang="tr-TR" sz="1400" b="1" dirty="0" smtClean="0"/>
              <a:t>.</a:t>
            </a:r>
            <a:endParaRPr lang="tr-TR" sz="1400" b="1" dirty="0"/>
          </a:p>
        </p:txBody>
      </p:sp>
      <p:pic>
        <p:nvPicPr>
          <p:cNvPr id="20" name="Picture 2" descr="D:\Users\Hp\Desktop\nino-pequeno-enojarse-papa_97632-2077.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00873" y="6143636"/>
            <a:ext cx="2257127" cy="225712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0" y="195486"/>
            <a:ext cx="6858000"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AİLE İÇİ İLETİŞİM-ANNE BABA TUTUMLARI</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357166" y="1142976"/>
            <a:ext cx="6000792" cy="1477328"/>
          </a:xfrm>
          <a:prstGeom prst="rect">
            <a:avLst/>
          </a:prstGeom>
        </p:spPr>
        <p:txBody>
          <a:bodyPr wrap="square">
            <a:spAutoFit/>
          </a:bodyPr>
          <a:lstStyle/>
          <a:p>
            <a:pPr algn="ctr"/>
            <a:r>
              <a:rPr lang="tr-TR" b="1" dirty="0" smtClean="0">
                <a:solidFill>
                  <a:srgbClr val="FF0000"/>
                </a:solidFill>
              </a:rPr>
              <a:t>İLETİŞİM ENGELLERİ VE ÇOCUKLAR ÜZERİNDEKİ </a:t>
            </a:r>
            <a:r>
              <a:rPr lang="tr-TR" b="1" dirty="0" smtClean="0">
                <a:solidFill>
                  <a:srgbClr val="FF0000"/>
                </a:solidFill>
              </a:rPr>
              <a:t>ETKİLERİ</a:t>
            </a:r>
          </a:p>
          <a:p>
            <a:pPr algn="ctr"/>
            <a:endParaRPr lang="tr-TR" b="1" dirty="0" smtClean="0"/>
          </a:p>
          <a:p>
            <a:r>
              <a:rPr lang="tr-TR" b="1" dirty="0" smtClean="0"/>
              <a:t>Mantık Yoluyla İnandırmak, Tartışmak</a:t>
            </a:r>
            <a:endParaRPr lang="tr-TR" b="1" dirty="0" smtClean="0"/>
          </a:p>
          <a:p>
            <a:endParaRPr lang="tr-TR" dirty="0"/>
          </a:p>
        </p:txBody>
      </p:sp>
      <p:sp>
        <p:nvSpPr>
          <p:cNvPr id="11" name="10 Dikdörtgen"/>
          <p:cNvSpPr/>
          <p:nvPr/>
        </p:nvSpPr>
        <p:spPr>
          <a:xfrm>
            <a:off x="428604" y="5429256"/>
            <a:ext cx="3959738" cy="369332"/>
          </a:xfrm>
          <a:prstGeom prst="rect">
            <a:avLst/>
          </a:prstGeom>
        </p:spPr>
        <p:txBody>
          <a:bodyPr wrap="none">
            <a:spAutoFit/>
          </a:bodyPr>
          <a:lstStyle/>
          <a:p>
            <a:r>
              <a:rPr lang="tr-TR" b="1" dirty="0" smtClean="0"/>
              <a:t>Yargılamak, Eleştirmek, Suçlamak</a:t>
            </a:r>
            <a:endParaRPr lang="tr-TR" b="1" dirty="0" smtClean="0"/>
          </a:p>
        </p:txBody>
      </p:sp>
      <p:sp>
        <p:nvSpPr>
          <p:cNvPr id="15" name="Dikdörtgen 3"/>
          <p:cNvSpPr/>
          <p:nvPr/>
        </p:nvSpPr>
        <p:spPr>
          <a:xfrm>
            <a:off x="428604" y="2500298"/>
            <a:ext cx="3312368" cy="1200329"/>
          </a:xfrm>
          <a:prstGeom prst="rect">
            <a:avLst/>
          </a:prstGeom>
          <a:ln>
            <a:solidFill>
              <a:srgbClr val="002060"/>
            </a:solidFill>
          </a:ln>
        </p:spPr>
        <p:txBody>
          <a:bodyPr wrap="square">
            <a:spAutoFit/>
          </a:bodyPr>
          <a:lstStyle/>
          <a:p>
            <a:r>
              <a:rPr lang="tr-TR" dirty="0"/>
              <a:t>-Evet ama kardeşin henüz çok küçük.</a:t>
            </a:r>
          </a:p>
          <a:p>
            <a:r>
              <a:rPr lang="tr-TR" dirty="0"/>
              <a:t>-Gerçek şu ki arkadaşın çok haklı.</a:t>
            </a:r>
          </a:p>
        </p:txBody>
      </p:sp>
      <p:sp>
        <p:nvSpPr>
          <p:cNvPr id="16" name="Dikdörtgen 9"/>
          <p:cNvSpPr/>
          <p:nvPr/>
        </p:nvSpPr>
        <p:spPr>
          <a:xfrm>
            <a:off x="428604" y="3857620"/>
            <a:ext cx="3322741" cy="1384995"/>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a:t>-Çocuğun karşı koymasına ve savunucu bir tutum içine girmesine yol açabilir.</a:t>
            </a:r>
          </a:p>
          <a:p>
            <a:pPr>
              <a:buFont typeface="Wingdings" pitchFamily="2" charset="2"/>
              <a:buNone/>
            </a:pPr>
            <a:r>
              <a:rPr lang="tr-TR" sz="1400" b="1" dirty="0" smtClean="0"/>
              <a:t>-Çocuğun </a:t>
            </a:r>
            <a:r>
              <a:rPr lang="tr-TR" sz="1400" b="1" dirty="0"/>
              <a:t>anne-babasıyla iletişimini kesmesine neden olabilir.</a:t>
            </a:r>
          </a:p>
        </p:txBody>
      </p:sp>
      <p:pic>
        <p:nvPicPr>
          <p:cNvPr id="17" name="Picture 2" descr="D:\Users\Hp\Desktop\42790-3-echar-sermones-a-los-ninos-funciona.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000504" y="2500298"/>
            <a:ext cx="2500330" cy="2500330"/>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Dikdörtgen 3"/>
          <p:cNvSpPr/>
          <p:nvPr/>
        </p:nvSpPr>
        <p:spPr>
          <a:xfrm>
            <a:off x="500042" y="5786446"/>
            <a:ext cx="3312368" cy="646331"/>
          </a:xfrm>
          <a:prstGeom prst="rect">
            <a:avLst/>
          </a:prstGeom>
          <a:ln>
            <a:solidFill>
              <a:srgbClr val="002060"/>
            </a:solidFill>
          </a:ln>
        </p:spPr>
        <p:txBody>
          <a:bodyPr wrap="square">
            <a:spAutoFit/>
          </a:bodyPr>
          <a:lstStyle/>
          <a:p>
            <a:r>
              <a:rPr lang="tr-TR" dirty="0"/>
              <a:t>-Doğru düşünmüyorsun.</a:t>
            </a:r>
          </a:p>
          <a:p>
            <a:r>
              <a:rPr lang="tr-TR" dirty="0"/>
              <a:t>-Çok tembelsin.</a:t>
            </a:r>
          </a:p>
        </p:txBody>
      </p:sp>
      <p:sp>
        <p:nvSpPr>
          <p:cNvPr id="19" name="Dikdörtgen 9"/>
          <p:cNvSpPr/>
          <p:nvPr/>
        </p:nvSpPr>
        <p:spPr>
          <a:xfrm>
            <a:off x="500042" y="6786578"/>
            <a:ext cx="3322741" cy="1384995"/>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a:t>-Çocuğun benlik saygısını zedeleyebilir.</a:t>
            </a:r>
          </a:p>
          <a:p>
            <a:pPr>
              <a:buFont typeface="Wingdings" pitchFamily="2" charset="2"/>
              <a:buNone/>
            </a:pPr>
            <a:r>
              <a:rPr lang="tr-TR" sz="1400" b="1" dirty="0" smtClean="0"/>
              <a:t>-Çocuğun </a:t>
            </a:r>
            <a:r>
              <a:rPr lang="tr-TR" sz="1400" b="1" dirty="0"/>
              <a:t>da anne babasını eleştirmesine ve karşılık vermesine neden olabilir.</a:t>
            </a:r>
          </a:p>
        </p:txBody>
      </p:sp>
      <p:pic>
        <p:nvPicPr>
          <p:cNvPr id="20" name="Picture 2" descr="D:\Users\Hp\Desktop\depositphotos_128190350-stock-illustration-boy-angry-shouting-with-mother.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857628" y="5857884"/>
            <a:ext cx="2632752" cy="240579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0" y="195486"/>
            <a:ext cx="6858000"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AİLE İÇİ İLETİŞİM-ANNE BABA TUTUMLARI</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357166" y="1142976"/>
            <a:ext cx="6000792" cy="1477328"/>
          </a:xfrm>
          <a:prstGeom prst="rect">
            <a:avLst/>
          </a:prstGeom>
        </p:spPr>
        <p:txBody>
          <a:bodyPr wrap="square">
            <a:spAutoFit/>
          </a:bodyPr>
          <a:lstStyle/>
          <a:p>
            <a:pPr algn="ctr"/>
            <a:r>
              <a:rPr lang="tr-TR" b="1" dirty="0" smtClean="0">
                <a:solidFill>
                  <a:srgbClr val="FF0000"/>
                </a:solidFill>
              </a:rPr>
              <a:t>İLETİŞİM ENGELLERİ VE ÇOCUKLAR ÜZERİNDEKİ </a:t>
            </a:r>
            <a:r>
              <a:rPr lang="tr-TR" b="1" dirty="0" smtClean="0">
                <a:solidFill>
                  <a:srgbClr val="FF0000"/>
                </a:solidFill>
              </a:rPr>
              <a:t>ETKİLERİ</a:t>
            </a:r>
          </a:p>
          <a:p>
            <a:pPr algn="ctr"/>
            <a:endParaRPr lang="tr-TR" b="1" dirty="0" smtClean="0"/>
          </a:p>
          <a:p>
            <a:r>
              <a:rPr lang="tr-TR" b="1" dirty="0" smtClean="0"/>
              <a:t>Övmek, Aynı Düşüncede Olmak, Teşhis Koymak</a:t>
            </a:r>
            <a:endParaRPr lang="tr-TR" b="1" dirty="0" smtClean="0"/>
          </a:p>
          <a:p>
            <a:endParaRPr lang="tr-TR" dirty="0"/>
          </a:p>
        </p:txBody>
      </p:sp>
      <p:sp>
        <p:nvSpPr>
          <p:cNvPr id="11" name="10 Dikdörtgen"/>
          <p:cNvSpPr/>
          <p:nvPr/>
        </p:nvSpPr>
        <p:spPr>
          <a:xfrm>
            <a:off x="428604" y="5572132"/>
            <a:ext cx="2837636" cy="369332"/>
          </a:xfrm>
          <a:prstGeom prst="rect">
            <a:avLst/>
          </a:prstGeom>
        </p:spPr>
        <p:txBody>
          <a:bodyPr wrap="none">
            <a:spAutoFit/>
          </a:bodyPr>
          <a:lstStyle/>
          <a:p>
            <a:r>
              <a:rPr lang="tr-TR" b="1" dirty="0" smtClean="0"/>
              <a:t>Ad Takmak, Alay Etmek</a:t>
            </a:r>
            <a:endParaRPr lang="tr-TR" b="1" dirty="0" smtClean="0"/>
          </a:p>
        </p:txBody>
      </p:sp>
      <p:sp>
        <p:nvSpPr>
          <p:cNvPr id="12" name="Dikdörtgen 3"/>
          <p:cNvSpPr/>
          <p:nvPr/>
        </p:nvSpPr>
        <p:spPr>
          <a:xfrm>
            <a:off x="428604" y="2428860"/>
            <a:ext cx="3312368" cy="928694"/>
          </a:xfrm>
          <a:prstGeom prst="rect">
            <a:avLst/>
          </a:prstGeom>
          <a:ln>
            <a:solidFill>
              <a:srgbClr val="002060"/>
            </a:solidFill>
          </a:ln>
        </p:spPr>
        <p:txBody>
          <a:bodyPr wrap="square">
            <a:spAutoFit/>
          </a:bodyPr>
          <a:lstStyle/>
          <a:p>
            <a:r>
              <a:rPr lang="tr-TR" dirty="0" smtClean="0"/>
              <a:t>-Çok </a:t>
            </a:r>
            <a:r>
              <a:rPr lang="tr-TR" dirty="0"/>
              <a:t>akıllısın.</a:t>
            </a:r>
          </a:p>
          <a:p>
            <a:r>
              <a:rPr lang="tr-TR" dirty="0"/>
              <a:t>-Bence harika şiir okuyorsun.</a:t>
            </a:r>
          </a:p>
        </p:txBody>
      </p:sp>
      <p:sp>
        <p:nvSpPr>
          <p:cNvPr id="13" name="Dikdörtgen 9"/>
          <p:cNvSpPr/>
          <p:nvPr/>
        </p:nvSpPr>
        <p:spPr>
          <a:xfrm>
            <a:off x="428604" y="3571868"/>
            <a:ext cx="3322741" cy="1815882"/>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a:t>-Çocuğa </a:t>
            </a:r>
            <a:r>
              <a:rPr lang="tr-TR" sz="1400" b="1" dirty="0" smtClean="0"/>
              <a:t>anne-babasının </a:t>
            </a:r>
            <a:r>
              <a:rPr lang="tr-TR" sz="1400" b="1" dirty="0"/>
              <a:t>beklentilerinin çok yüksek olduğunu ima eder.</a:t>
            </a:r>
          </a:p>
          <a:p>
            <a:pPr>
              <a:buFont typeface="Wingdings" pitchFamily="2" charset="2"/>
              <a:buNone/>
            </a:pPr>
            <a:r>
              <a:rPr lang="tr-TR" sz="1400" b="1" dirty="0" smtClean="0"/>
              <a:t>-Çocuğun </a:t>
            </a:r>
            <a:r>
              <a:rPr lang="tr-TR" sz="1400" b="1" dirty="0"/>
              <a:t>rahatsız olmasına ve utanmasına neden olabilir.</a:t>
            </a:r>
          </a:p>
          <a:p>
            <a:pPr>
              <a:buFont typeface="Wingdings" pitchFamily="2" charset="2"/>
              <a:buNone/>
            </a:pPr>
            <a:r>
              <a:rPr lang="tr-TR" sz="1400" b="1" dirty="0" smtClean="0"/>
              <a:t>-Çocuğu </a:t>
            </a:r>
            <a:r>
              <a:rPr lang="tr-TR" sz="1400" b="1" dirty="0"/>
              <a:t>övgüye bağımlı hale getirir</a:t>
            </a:r>
            <a:r>
              <a:rPr lang="tr-TR" sz="1400" b="1" dirty="0" smtClean="0"/>
              <a:t>.</a:t>
            </a:r>
            <a:endParaRPr lang="tr-TR" sz="1400" b="1" dirty="0"/>
          </a:p>
        </p:txBody>
      </p:sp>
      <p:pic>
        <p:nvPicPr>
          <p:cNvPr id="14" name="Picture 2" descr="D:\Users\Hp\Desktop\sinav.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929066" y="2714612"/>
            <a:ext cx="2714620" cy="1909538"/>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Dikdörtgen 3"/>
          <p:cNvSpPr/>
          <p:nvPr/>
        </p:nvSpPr>
        <p:spPr>
          <a:xfrm>
            <a:off x="428604" y="6072198"/>
            <a:ext cx="3429024" cy="923330"/>
          </a:xfrm>
          <a:prstGeom prst="rect">
            <a:avLst/>
          </a:prstGeom>
          <a:ln>
            <a:solidFill>
              <a:srgbClr val="002060"/>
            </a:solidFill>
          </a:ln>
        </p:spPr>
        <p:txBody>
          <a:bodyPr wrap="square">
            <a:spAutoFit/>
          </a:bodyPr>
          <a:lstStyle/>
          <a:p>
            <a:r>
              <a:rPr lang="tr-TR" dirty="0"/>
              <a:t>-Hey koca bebek yaramazlık yapmaya utanmıyor musun?</a:t>
            </a:r>
          </a:p>
          <a:p>
            <a:r>
              <a:rPr lang="tr-TR" dirty="0"/>
              <a:t>-Hadi sende sulu göz.</a:t>
            </a:r>
          </a:p>
        </p:txBody>
      </p:sp>
      <p:sp>
        <p:nvSpPr>
          <p:cNvPr id="22" name="Dikdörtgen 9"/>
          <p:cNvSpPr/>
          <p:nvPr/>
        </p:nvSpPr>
        <p:spPr>
          <a:xfrm>
            <a:off x="500042" y="7286644"/>
            <a:ext cx="3322741" cy="1384995"/>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smtClean="0"/>
              <a:t>-Çocuğun </a:t>
            </a:r>
            <a:r>
              <a:rPr lang="tr-TR" sz="1400" b="1" dirty="0"/>
              <a:t>kendisinin kötü olduğunu düşünmesine yol açabilir.</a:t>
            </a:r>
          </a:p>
          <a:p>
            <a:pPr>
              <a:buFont typeface="Wingdings" pitchFamily="2" charset="2"/>
              <a:buNone/>
            </a:pPr>
            <a:r>
              <a:rPr lang="tr-TR" sz="1400" b="1" dirty="0" smtClean="0"/>
              <a:t>-Çocuğun </a:t>
            </a:r>
            <a:r>
              <a:rPr lang="tr-TR" sz="1400" b="1" dirty="0"/>
              <a:t>sevilmediğini düşünmesine ve kendini değersiz hissetmesine neden olabilir.</a:t>
            </a:r>
          </a:p>
        </p:txBody>
      </p:sp>
      <p:pic>
        <p:nvPicPr>
          <p:cNvPr id="23" name="Picture 2" descr="D:\Users\Hp\Desktop\1061634_620x360.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071942" y="6357950"/>
            <a:ext cx="2517475" cy="182163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0" y="195486"/>
            <a:ext cx="6858000"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AİLE İÇİ İLETİŞİM-ANNE BABA TUTUMLARI</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357166" y="1142976"/>
            <a:ext cx="6000792" cy="1477328"/>
          </a:xfrm>
          <a:prstGeom prst="rect">
            <a:avLst/>
          </a:prstGeom>
        </p:spPr>
        <p:txBody>
          <a:bodyPr wrap="square">
            <a:spAutoFit/>
          </a:bodyPr>
          <a:lstStyle/>
          <a:p>
            <a:pPr algn="ctr"/>
            <a:r>
              <a:rPr lang="tr-TR" b="1" dirty="0" smtClean="0">
                <a:solidFill>
                  <a:srgbClr val="FF0000"/>
                </a:solidFill>
              </a:rPr>
              <a:t>İLETİŞİM ENGELLERİ VE ÇOCUKLAR ÜZERİNDEKİ </a:t>
            </a:r>
            <a:r>
              <a:rPr lang="tr-TR" b="1" dirty="0" smtClean="0">
                <a:solidFill>
                  <a:srgbClr val="FF0000"/>
                </a:solidFill>
              </a:rPr>
              <a:t>ETKİLERİ</a:t>
            </a:r>
          </a:p>
          <a:p>
            <a:pPr algn="ctr"/>
            <a:endParaRPr lang="tr-TR" b="1" dirty="0" smtClean="0"/>
          </a:p>
          <a:p>
            <a:r>
              <a:rPr lang="tr-TR" b="1" dirty="0" smtClean="0"/>
              <a:t>Yorumlamak, Analiz Etmek, Tanı Koymak</a:t>
            </a:r>
            <a:endParaRPr lang="tr-TR" b="1" dirty="0" smtClean="0"/>
          </a:p>
          <a:p>
            <a:endParaRPr lang="tr-TR" dirty="0"/>
          </a:p>
        </p:txBody>
      </p:sp>
      <p:sp>
        <p:nvSpPr>
          <p:cNvPr id="11" name="10 Dikdörtgen"/>
          <p:cNvSpPr/>
          <p:nvPr/>
        </p:nvSpPr>
        <p:spPr>
          <a:xfrm>
            <a:off x="428604" y="5214942"/>
            <a:ext cx="3401893" cy="369332"/>
          </a:xfrm>
          <a:prstGeom prst="rect">
            <a:avLst/>
          </a:prstGeom>
        </p:spPr>
        <p:txBody>
          <a:bodyPr wrap="none">
            <a:spAutoFit/>
          </a:bodyPr>
          <a:lstStyle/>
          <a:p>
            <a:r>
              <a:rPr lang="tr-TR" b="1" dirty="0" smtClean="0"/>
              <a:t>Güven Vermek, Desteklemek</a:t>
            </a:r>
            <a:endParaRPr lang="tr-TR" b="1" dirty="0" smtClean="0"/>
          </a:p>
        </p:txBody>
      </p:sp>
      <p:sp>
        <p:nvSpPr>
          <p:cNvPr id="15" name="Dikdörtgen 3"/>
          <p:cNvSpPr/>
          <p:nvPr/>
        </p:nvSpPr>
        <p:spPr>
          <a:xfrm>
            <a:off x="428604" y="2500298"/>
            <a:ext cx="3312368" cy="923330"/>
          </a:xfrm>
          <a:prstGeom prst="rect">
            <a:avLst/>
          </a:prstGeom>
          <a:ln>
            <a:solidFill>
              <a:srgbClr val="002060"/>
            </a:solidFill>
          </a:ln>
        </p:spPr>
        <p:txBody>
          <a:bodyPr wrap="square">
            <a:spAutoFit/>
          </a:bodyPr>
          <a:lstStyle/>
          <a:p>
            <a:r>
              <a:rPr lang="tr-TR" dirty="0"/>
              <a:t>-Aslında sen biraz arkadaşını kıskanıyorsun.</a:t>
            </a:r>
          </a:p>
          <a:p>
            <a:r>
              <a:rPr lang="tr-TR" dirty="0"/>
              <a:t>-Kardeşine kızıyorsun.</a:t>
            </a:r>
          </a:p>
        </p:txBody>
      </p:sp>
      <p:sp>
        <p:nvSpPr>
          <p:cNvPr id="16" name="Dikdörtgen 9"/>
          <p:cNvSpPr/>
          <p:nvPr/>
        </p:nvSpPr>
        <p:spPr>
          <a:xfrm>
            <a:off x="428604" y="3571868"/>
            <a:ext cx="3322741" cy="1169551"/>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a:t>-Yanlış anlaşılma endişesiyle çocuk iletişimini kesebilir.</a:t>
            </a:r>
          </a:p>
          <a:p>
            <a:pPr>
              <a:buFont typeface="Wingdings" pitchFamily="2" charset="2"/>
              <a:buNone/>
            </a:pPr>
            <a:r>
              <a:rPr lang="tr-TR" sz="1400" b="1" dirty="0" smtClean="0"/>
              <a:t>-Başarısızlık </a:t>
            </a:r>
            <a:r>
              <a:rPr lang="tr-TR" sz="1400" b="1" dirty="0"/>
              <a:t>ve yetersizlik duygusu hissedebilir.</a:t>
            </a:r>
          </a:p>
        </p:txBody>
      </p:sp>
      <p:pic>
        <p:nvPicPr>
          <p:cNvPr id="17" name="Picture 2" descr="D:\Users\Hp\Desktop\father-scolds-his-daughter_7242-185.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857628" y="2500298"/>
            <a:ext cx="2714644" cy="2714644"/>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Dikdörtgen 3"/>
          <p:cNvSpPr/>
          <p:nvPr/>
        </p:nvSpPr>
        <p:spPr>
          <a:xfrm>
            <a:off x="500042" y="5715008"/>
            <a:ext cx="3312368" cy="646331"/>
          </a:xfrm>
          <a:prstGeom prst="rect">
            <a:avLst/>
          </a:prstGeom>
          <a:ln>
            <a:solidFill>
              <a:srgbClr val="002060"/>
            </a:solidFill>
          </a:ln>
        </p:spPr>
        <p:txBody>
          <a:bodyPr wrap="square">
            <a:spAutoFit/>
          </a:bodyPr>
          <a:lstStyle/>
          <a:p>
            <a:r>
              <a:rPr lang="tr-TR" dirty="0"/>
              <a:t>-Hadi biraz neşelen.</a:t>
            </a:r>
          </a:p>
          <a:p>
            <a:r>
              <a:rPr lang="tr-TR" dirty="0" smtClean="0"/>
              <a:t>-Aldırma, düzelir, boş ver</a:t>
            </a:r>
            <a:r>
              <a:rPr lang="tr-TR" dirty="0"/>
              <a:t>.</a:t>
            </a:r>
          </a:p>
        </p:txBody>
      </p:sp>
      <p:sp>
        <p:nvSpPr>
          <p:cNvPr id="19" name="Dikdörtgen 9"/>
          <p:cNvSpPr/>
          <p:nvPr/>
        </p:nvSpPr>
        <p:spPr>
          <a:xfrm>
            <a:off x="428604" y="6643702"/>
            <a:ext cx="3322741" cy="1384995"/>
          </a:xfrm>
          <a:prstGeom prst="rect">
            <a:avLst/>
          </a:prstGeom>
          <a:solidFill>
            <a:srgbClr val="92D050"/>
          </a:solidFill>
          <a:ln>
            <a:solidFill>
              <a:schemeClr val="tx1"/>
            </a:solidFill>
          </a:ln>
        </p:spPr>
        <p:txBody>
          <a:bodyPr wrap="square">
            <a:spAutoFit/>
          </a:bodyPr>
          <a:lstStyle/>
          <a:p>
            <a:pPr>
              <a:buFont typeface="Wingdings" pitchFamily="2" charset="2"/>
              <a:buNone/>
            </a:pPr>
            <a:r>
              <a:rPr lang="tr-TR" sz="1400" b="1" dirty="0">
                <a:solidFill>
                  <a:srgbClr val="FF0000"/>
                </a:solidFill>
              </a:rPr>
              <a:t>Çocuk Üzerindeki </a:t>
            </a:r>
            <a:r>
              <a:rPr lang="tr-TR" sz="1400" b="1" dirty="0" smtClean="0">
                <a:solidFill>
                  <a:srgbClr val="FF0000"/>
                </a:solidFill>
              </a:rPr>
              <a:t>Etkileri</a:t>
            </a:r>
          </a:p>
          <a:p>
            <a:pPr>
              <a:buFont typeface="Wingdings" pitchFamily="2" charset="2"/>
              <a:buNone/>
            </a:pPr>
            <a:r>
              <a:rPr lang="tr-TR" sz="1400" b="1" dirty="0" smtClean="0"/>
              <a:t>-Çocuğun </a:t>
            </a:r>
            <a:r>
              <a:rPr lang="tr-TR" sz="1400" b="1" dirty="0"/>
              <a:t>kendini anlaşılmamış hissetmesine neden olabilir.</a:t>
            </a:r>
          </a:p>
          <a:p>
            <a:pPr>
              <a:buFont typeface="Wingdings" pitchFamily="2" charset="2"/>
              <a:buNone/>
            </a:pPr>
            <a:r>
              <a:rPr lang="tr-TR" sz="1400" b="1" dirty="0" smtClean="0"/>
              <a:t>-Yaşadığı </a:t>
            </a:r>
            <a:r>
              <a:rPr lang="tr-TR" sz="1400" b="1" dirty="0"/>
              <a:t>duyguların anne-babası tarafından umursanmak istenmediği mesajını iletebilir.</a:t>
            </a:r>
          </a:p>
        </p:txBody>
      </p:sp>
      <p:pic>
        <p:nvPicPr>
          <p:cNvPr id="20" name="Picture 2" descr="D:\Users\Hp\Desktop\63896052-illustration-of-a-mother-scolding-her-son.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29066" y="5500694"/>
            <a:ext cx="2571744" cy="269143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261</TotalTime>
  <Words>2758</Words>
  <PresentationFormat>Ekran Gösterisi (4:3)</PresentationFormat>
  <Paragraphs>375</Paragraphs>
  <Slides>32</Slides>
  <Notes>26</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Kalabalık</vt:lpstr>
      <vt:lpstr>‘’OLUMLU DAVRANIŞ GELİŞTİRME’’  AİLE İÇİ İLETİŞİM- ANNE BABA TUTUMLARI  VELİ BİLGİLENDİRME KİTAPÇIĞI </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‘’OLUMLU DAVRANIŞ GELİŞTİRME’’  AKRAN ZORBALIĞI  ÖĞRENCİ BİLGİLENDİRME KİTAPÇIĞI (ORTAOKUL-LİSE)</dc:title>
  <dc:creator>dell</dc:creator>
  <cp:lastModifiedBy>dell</cp:lastModifiedBy>
  <cp:revision>34</cp:revision>
  <dcterms:created xsi:type="dcterms:W3CDTF">2021-10-06T09:42:30Z</dcterms:created>
  <dcterms:modified xsi:type="dcterms:W3CDTF">2021-10-11T09:51:52Z</dcterms:modified>
</cp:coreProperties>
</file>