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71" r:id="rId12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42" y="4000496"/>
            <a:ext cx="5829300" cy="251725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1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‘’OLUMLU DAVRANIŞ GELİŞTİRME’’</a:t>
            </a: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dirty="0" smtClean="0">
                <a:solidFill>
                  <a:srgbClr val="002060"/>
                </a:solidFill>
              </a:rPr>
              <a:t>PROBLEM ÇÖZME BECERİLERİ</a:t>
            </a:r>
            <a:r>
              <a:rPr lang="tr-TR" sz="2800" b="1" dirty="0" smtClean="0">
                <a:solidFill>
                  <a:srgbClr val="002060"/>
                </a:solidFill>
              </a:rPr>
              <a:t/>
            </a:r>
            <a:br>
              <a:rPr lang="tr-TR" sz="2800" b="1" dirty="0" smtClean="0">
                <a:solidFill>
                  <a:srgbClr val="002060"/>
                </a:solidFill>
              </a:rPr>
            </a:br>
            <a:r>
              <a:rPr lang="tr-TR" sz="2800" b="1" dirty="0" smtClean="0">
                <a:solidFill>
                  <a:srgbClr val="002060"/>
                </a:solidFill>
              </a:rPr>
              <a:t/>
            </a:r>
            <a:br>
              <a:rPr lang="tr-TR" sz="2800" b="1" dirty="0" smtClean="0">
                <a:solidFill>
                  <a:srgbClr val="002060"/>
                </a:solidFill>
              </a:rPr>
            </a:br>
            <a:r>
              <a:rPr lang="tr-TR" sz="2800" b="1" dirty="0" smtClean="0">
                <a:solidFill>
                  <a:schemeClr val="tx1"/>
                </a:solidFill>
              </a:rPr>
              <a:t>ÖĞRENCİ BİLGİLENDİRME KİTAPÇIĞI</a:t>
            </a:r>
            <a:br>
              <a:rPr lang="tr-TR" sz="2800" b="1" dirty="0" smtClean="0">
                <a:solidFill>
                  <a:schemeClr val="tx1"/>
                </a:solidFill>
              </a:rPr>
            </a:br>
            <a:r>
              <a:rPr lang="tr-TR" sz="2800" b="1" dirty="0" smtClean="0">
                <a:solidFill>
                  <a:schemeClr val="tx1"/>
                </a:solidFill>
              </a:rPr>
              <a:t>(ORTAOKUL-LİSE)</a:t>
            </a:r>
            <a:endParaRPr lang="tr-TR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dell\Desktop\basvurular_7_10_eylul_tarihleri_arasinda_yapilacak_h61703_ca7a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062" y="1357290"/>
            <a:ext cx="3767845" cy="2428892"/>
          </a:xfrm>
          <a:prstGeom prst="rect">
            <a:avLst/>
          </a:prstGeom>
          <a:noFill/>
        </p:spPr>
      </p:pic>
      <p:pic>
        <p:nvPicPr>
          <p:cNvPr id="3" name="Picture 2" descr="C:\Users\dell\Desktop\IMG-20201027-WA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2" y="1571604"/>
            <a:ext cx="3505159" cy="1971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ÇÖZME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142976"/>
            <a:ext cx="6286544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tr-TR" b="1" dirty="0" smtClean="0">
                <a:latin typeface="Calibri"/>
              </a:rPr>
              <a:t>Problemler hayatın her alanında karşınıza çıkar. Önemli olan sonucunda zarar görmeyeceğiniz çözümler üretebilmek</a:t>
            </a:r>
            <a:r>
              <a:rPr lang="tr-TR" b="1" dirty="0" smtClean="0">
                <a:latin typeface="Calibri"/>
              </a:rPr>
              <a:t>…</a:t>
            </a:r>
          </a:p>
          <a:p>
            <a:pPr lvl="0">
              <a:spcBef>
                <a:spcPct val="20000"/>
              </a:spcBef>
              <a:defRPr/>
            </a:pPr>
            <a:endParaRPr lang="tr-TR" b="1" dirty="0" smtClean="0">
              <a:latin typeface="Calibri"/>
            </a:endParaRPr>
          </a:p>
          <a:p>
            <a:pPr lvl="0">
              <a:spcBef>
                <a:spcPct val="20000"/>
              </a:spcBef>
              <a:defRPr/>
            </a:pPr>
            <a:r>
              <a:rPr lang="tr-TR" sz="2800" b="1" i="1" dirty="0" smtClean="0">
                <a:solidFill>
                  <a:srgbClr val="FF0000"/>
                </a:solidFill>
                <a:latin typeface="Calibri"/>
              </a:rPr>
              <a:t>       DÜŞÜN                       </a:t>
            </a:r>
            <a:r>
              <a:rPr lang="tr-TR" sz="2800" b="1" i="1" dirty="0" smtClean="0">
                <a:solidFill>
                  <a:sysClr val="windowText" lastClr="000000"/>
                </a:solidFill>
                <a:latin typeface="Calibri"/>
              </a:rPr>
              <a:t>KARAR VER</a:t>
            </a:r>
            <a:endParaRPr lang="tr-TR" sz="2800" b="1" i="1" dirty="0" smtClean="0">
              <a:solidFill>
                <a:srgbClr val="0070C0"/>
              </a:solidFill>
              <a:latin typeface="Calibri"/>
            </a:endParaRPr>
          </a:p>
          <a:p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6" name="Picture 2" descr="D:\Users\Hp\Desktop\1753487-question-mark-png-question-png-768_1024_previ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8" y="2643174"/>
            <a:ext cx="2055292" cy="24928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Users\Hp\Desktop\3-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4" y="2643174"/>
            <a:ext cx="2939762" cy="24153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Dikdörtgen"/>
          <p:cNvSpPr/>
          <p:nvPr/>
        </p:nvSpPr>
        <p:spPr>
          <a:xfrm>
            <a:off x="785794" y="5500694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i="1" dirty="0" smtClean="0">
                <a:solidFill>
                  <a:srgbClr val="002060"/>
                </a:solidFill>
                <a:latin typeface="Calibri"/>
              </a:rPr>
              <a:t>HAREKETE GEÇ</a:t>
            </a:r>
            <a:endParaRPr lang="tr-TR" sz="2400" dirty="0"/>
          </a:p>
        </p:txBody>
      </p:sp>
      <p:sp>
        <p:nvSpPr>
          <p:cNvPr id="10" name="9 Dikdörtgen"/>
          <p:cNvSpPr/>
          <p:nvPr/>
        </p:nvSpPr>
        <p:spPr>
          <a:xfrm>
            <a:off x="3429000" y="5500694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i="1" dirty="0" smtClean="0">
                <a:solidFill>
                  <a:sysClr val="windowText" lastClr="000000"/>
                </a:solidFill>
                <a:latin typeface="Calibri"/>
              </a:rPr>
              <a:t>  </a:t>
            </a:r>
            <a:r>
              <a:rPr lang="tr-TR" sz="2400" b="1" i="1" dirty="0" smtClean="0">
                <a:solidFill>
                  <a:srgbClr val="0070C0"/>
                </a:solidFill>
                <a:latin typeface="Calibri"/>
              </a:rPr>
              <a:t>DEĞERLENDİRME YAP</a:t>
            </a:r>
            <a:endParaRPr lang="tr-TR" sz="2400" dirty="0"/>
          </a:p>
        </p:txBody>
      </p:sp>
      <p:pic>
        <p:nvPicPr>
          <p:cNvPr id="11" name="Picture 4" descr="D:\Users\Hp\Desktop\6537467_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42" y="5929322"/>
            <a:ext cx="2131640" cy="24153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D:\Users\Hp\Desktop\kisspng-vector-graphics-evaluation-stock-illustration-educ-spoke-live-chat-inc-online-chat-support-software-5bf42c7a17f139.603564681542728826098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6" y="6000760"/>
            <a:ext cx="2888911" cy="20701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14290" y="857224"/>
            <a:ext cx="6643710" cy="8008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70000"/>
              </a:lnSpc>
            </a:pPr>
            <a:r>
              <a:rPr lang="tr-TR" sz="2400" b="1" dirty="0" smtClean="0">
                <a:solidFill>
                  <a:srgbClr val="00B050"/>
                </a:solidFill>
              </a:rPr>
              <a:t>KATKILARINDAN DOLAYI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1600" b="1" dirty="0" smtClean="0"/>
              <a:t> Nevşehir Rehberlik ve Araştırma Merkezi Müdürlüğü           </a:t>
            </a:r>
            <a:r>
              <a:rPr lang="tr-TR" sz="1600" b="1" dirty="0" smtClean="0">
                <a:solidFill>
                  <a:srgbClr val="FF0000"/>
                </a:solidFill>
              </a:rPr>
              <a:t>-    Müdür Yardımcısı </a:t>
            </a:r>
            <a:r>
              <a:rPr lang="tr-TR" sz="1600" b="1" dirty="0" smtClean="0">
                <a:solidFill>
                  <a:srgbClr val="002060"/>
                </a:solidFill>
              </a:rPr>
              <a:t>Murat AYDOĞDU’ya,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Rehberlik ve Psikolojik Danışmanlık Hizmetleri Bölüm  Başkanı     </a:t>
            </a:r>
            <a:r>
              <a:rPr lang="tr-TR" sz="1600" b="1" dirty="0" smtClean="0">
                <a:solidFill>
                  <a:srgbClr val="002060"/>
                </a:solidFill>
              </a:rPr>
              <a:t>Alper KAMA’ya,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Psikolojik Danışman </a:t>
            </a:r>
            <a:r>
              <a:rPr lang="tr-TR" sz="1600" b="1" dirty="0" smtClean="0">
                <a:solidFill>
                  <a:srgbClr val="002060"/>
                </a:solidFill>
              </a:rPr>
              <a:t>Yavuz KOCA’ya,</a:t>
            </a:r>
          </a:p>
          <a:p>
            <a:pPr>
              <a:lnSpc>
                <a:spcPct val="170000"/>
              </a:lnSpc>
            </a:pPr>
            <a:endParaRPr lang="tr-TR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1600" b="1" dirty="0" smtClean="0"/>
              <a:t> Cevher Dudayev Anaokulu 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Okul Psikolojik Danışmanı </a:t>
            </a:r>
            <a:r>
              <a:rPr lang="tr-TR" sz="1600" b="1" dirty="0" smtClean="0">
                <a:solidFill>
                  <a:srgbClr val="002060"/>
                </a:solidFill>
              </a:rPr>
              <a:t>Gökçenur ÖZER’e, </a:t>
            </a:r>
          </a:p>
          <a:p>
            <a:pPr>
              <a:lnSpc>
                <a:spcPct val="170000"/>
              </a:lnSpc>
            </a:pPr>
            <a:endParaRPr lang="tr-TR" sz="16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1600" b="1" dirty="0" smtClean="0"/>
              <a:t> Güzelyurt Turgut Akdevelioğlu İlkokulu 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Okul Psikolojik Danışmanı </a:t>
            </a:r>
            <a:r>
              <a:rPr lang="tr-TR" sz="1600" b="1" dirty="0" smtClean="0">
                <a:solidFill>
                  <a:srgbClr val="002060"/>
                </a:solidFill>
              </a:rPr>
              <a:t>Elife REHBER’e,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tr-TR" sz="16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1600" b="1" dirty="0" smtClean="0"/>
              <a:t> Recep Tayyip Erdoğan Anadolu İmam Hatip Lisesi 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Okul Psikolojik Danışmanı </a:t>
            </a:r>
            <a:r>
              <a:rPr lang="tr-TR" sz="1600" b="1" dirty="0" smtClean="0">
                <a:solidFill>
                  <a:srgbClr val="002060"/>
                </a:solidFill>
              </a:rPr>
              <a:t>Kübra KOÇAK’a</a:t>
            </a:r>
          </a:p>
          <a:p>
            <a:pPr>
              <a:lnSpc>
                <a:spcPct val="170000"/>
              </a:lnSpc>
            </a:pPr>
            <a:endParaRPr lang="tr-TR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tr-TR" sz="2800" b="1" dirty="0" smtClean="0">
                <a:solidFill>
                  <a:srgbClr val="FF0000"/>
                </a:solidFill>
              </a:rPr>
              <a:t>TEŞEKKÜR EDERİZ…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ÇÖZME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142976"/>
            <a:ext cx="628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Problem</a:t>
            </a:r>
            <a:r>
              <a:rPr lang="tr-TR" b="1" i="1" dirty="0" smtClean="0">
                <a:solidFill>
                  <a:srgbClr val="FF0000"/>
                </a:solidFill>
              </a:rPr>
              <a:t>; </a:t>
            </a:r>
            <a:r>
              <a:rPr lang="tr-TR" dirty="0" smtClean="0"/>
              <a:t>sizi üzerinde düşünmeye zorlayan,</a:t>
            </a:r>
          </a:p>
          <a:p>
            <a:r>
              <a:rPr lang="tr-TR" dirty="0" smtClean="0"/>
              <a:t>sizi rahatsız eden, hemen üstesinden gelemeyeceğiniz, sizi belirsizliğe sürükleyebilecek her türlü olay veya durumdur.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285728" y="2428860"/>
            <a:ext cx="62151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Hayatın doğal unsurlarından biri de problemlerdir. Problemsiz bir hayat yaşanması düşünülemez. Hatta, insan yaşamı bu problemlerle canlanır. Problemlerin olmadığı bir dünyada insanlar bir şeyler için çaba harcamaz, canlılık olmaz. </a:t>
            </a:r>
          </a:p>
          <a:p>
            <a:endParaRPr lang="tr-TR" dirty="0" smtClean="0"/>
          </a:p>
          <a:p>
            <a:r>
              <a:rPr lang="tr-TR" dirty="0" smtClean="0"/>
              <a:t>Problemler hayatımızın ayrılmaz parçası olduğuna göre yapılması gereken nedir? </a:t>
            </a:r>
          </a:p>
          <a:p>
            <a:endParaRPr lang="tr-TR" dirty="0" smtClean="0"/>
          </a:p>
          <a:p>
            <a:r>
              <a:rPr lang="tr-TR" dirty="0" smtClean="0"/>
              <a:t>Yapılması gereken  </a:t>
            </a:r>
            <a:r>
              <a:rPr lang="tr-TR" b="1" i="1" dirty="0" smtClean="0">
                <a:solidFill>
                  <a:srgbClr val="FF0000"/>
                </a:solidFill>
              </a:rPr>
              <a:t>problemlerle baş etmesini öğrenmektir. </a:t>
            </a:r>
            <a:endParaRPr lang="tr-TR" b="1" i="1" dirty="0" smtClean="0">
              <a:solidFill>
                <a:srgbClr val="FF0000"/>
              </a:solidFill>
            </a:endParaRP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r>
              <a:rPr lang="tr-TR" b="1" i="1" dirty="0" smtClean="0">
                <a:solidFill>
                  <a:srgbClr val="FF0000"/>
                </a:solidFill>
              </a:rPr>
              <a:t>Problem </a:t>
            </a:r>
            <a:r>
              <a:rPr lang="tr-TR" b="1" i="1" dirty="0" smtClean="0">
                <a:solidFill>
                  <a:srgbClr val="FF0000"/>
                </a:solidFill>
              </a:rPr>
              <a:t>çözme;</a:t>
            </a:r>
            <a:r>
              <a:rPr lang="tr-TR" dirty="0" smtClean="0"/>
              <a:t> </a:t>
            </a:r>
            <a:r>
              <a:rPr lang="tr-TR" dirty="0" smtClean="0"/>
              <a:t>belli bir durum çerçevesinde düşünebilme, ne yapılacağına ve nasıl yapılacağına karar verebilme, eldeki imkanları kullanabilme ve bu yolla çözüme ulaşmaktır. </a:t>
            </a: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  <p:pic>
        <p:nvPicPr>
          <p:cNvPr id="6" name="Picture 2" descr="D:\Users\Hp\Desktop\480-4800084_question-mark-background-png-understanding-the-problem-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90" y="6715140"/>
            <a:ext cx="2643182" cy="210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ÇÖZME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142976"/>
            <a:ext cx="62865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Problem çözme süreci ana hatlarıyla şu basamaklardan oluşmaktadır: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1-Problemin belirlenmesi</a:t>
            </a:r>
          </a:p>
          <a:p>
            <a:endParaRPr lang="tr-TR" dirty="0" smtClean="0"/>
          </a:p>
          <a:p>
            <a:r>
              <a:rPr lang="tr-TR" b="1" dirty="0" smtClean="0"/>
              <a:t>2-Çözüm yollarının belirlenmesi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7030A0"/>
                </a:solidFill>
              </a:rPr>
              <a:t>3-Çözüm yoluna karar verilmesi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002060"/>
                </a:solidFill>
              </a:rPr>
              <a:t>4-Çözümün uygulanması ve sonuçların değerlendirilmesi</a:t>
            </a:r>
            <a:endParaRPr lang="tr-TR" b="1" dirty="0">
              <a:solidFill>
                <a:srgbClr val="002060"/>
              </a:solidFill>
            </a:endParaRPr>
          </a:p>
        </p:txBody>
      </p:sp>
      <p:pic>
        <p:nvPicPr>
          <p:cNvPr id="7" name="Picture 2" descr="D:\Users\Hp\Desktop\585-5859910_idea-solution-png-picture-business-problems-transparent-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42" y="4572000"/>
            <a:ext cx="5983908" cy="26301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ÇÖZME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142976"/>
            <a:ext cx="62865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1-PROBLEMİN BELİRLENMESİ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Bu aşamada karşılaşılan problem tanımlanır. Problemin sınırları ve beklentiler belirlenir ve problemle ilgili bilgi toplanır.</a:t>
            </a:r>
            <a:endParaRPr lang="tr-TR" dirty="0"/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428604" y="2857488"/>
            <a:ext cx="4896544" cy="2963342"/>
          </a:xfrm>
          <a:prstGeom prst="rect">
            <a:avLst/>
          </a:prstGeom>
          <a:ln w="63500" cap="rnd" cmpd="dbl">
            <a:solidFill>
              <a:srgbClr val="1F497D">
                <a:lumMod val="75000"/>
              </a:srgb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Örnek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Siz okulu gerçekten seviyorsunuz;</a:t>
            </a:r>
            <a:r>
              <a:rPr kumimoji="0" lang="tr-TR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ama okulu sevmeyen bazı arkadaşlarınız var. Sabah karşılaştığınızda arkadaşlarınız size, o gün okula gitmeyip gezmeye gitmeyi teklif etti.</a:t>
            </a:r>
          </a:p>
        </p:txBody>
      </p:sp>
      <p:sp>
        <p:nvSpPr>
          <p:cNvPr id="8" name="7 Dikdörtgen"/>
          <p:cNvSpPr/>
          <p:nvPr/>
        </p:nvSpPr>
        <p:spPr>
          <a:xfrm>
            <a:off x="428604" y="6072198"/>
            <a:ext cx="4786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PROBLEM: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/>
              <a:t>Arkadaşlarınızın size, </a:t>
            </a:r>
            <a:r>
              <a:rPr lang="tr-TR" b="1" dirty="0" smtClean="0"/>
              <a:t>o gün okula gitmeyip gezmeye gitmeyi teklif etmesi.</a:t>
            </a:r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ÇÖZME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142976"/>
            <a:ext cx="62865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2-ÇÖZÜM YOLLARININ </a:t>
            </a:r>
            <a:r>
              <a:rPr lang="tr-TR" b="1" dirty="0" smtClean="0"/>
              <a:t>BELİRLENMESİ</a:t>
            </a:r>
          </a:p>
          <a:p>
            <a:endParaRPr lang="tr-TR" dirty="0" smtClean="0"/>
          </a:p>
          <a:p>
            <a:r>
              <a:rPr lang="tr-TR" dirty="0" smtClean="0"/>
              <a:t>Bu aşamada yani problemin çözümüyle ilgili seçeneklerin belirlenmesi aşamasında değerlendirme ve kısıtlama yapmadan olası çözüm yolları ortaya konmaya çalışılır. </a:t>
            </a:r>
          </a:p>
          <a:p>
            <a:endParaRPr lang="tr-TR" dirty="0"/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428604" y="3214678"/>
            <a:ext cx="4896544" cy="2963342"/>
          </a:xfrm>
          <a:prstGeom prst="rect">
            <a:avLst/>
          </a:prstGeom>
          <a:ln w="63500" cap="rnd" cmpd="dbl">
            <a:solidFill>
              <a:srgbClr val="1F497D">
                <a:lumMod val="75000"/>
              </a:srgb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Örnek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Siz okulu gerçekten seviyorsunuz;</a:t>
            </a:r>
            <a:r>
              <a:rPr kumimoji="0" lang="tr-TR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ama okulu sevmeyen bazı arkadaşlarınız var. Sabah karşılaştığınızda arkadaşlarınız size, o gün okula gitmeyip gezmeye gitmeyi teklif etti.</a:t>
            </a: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428604" y="6500826"/>
            <a:ext cx="4929222" cy="740835"/>
          </a:xfrm>
          <a:prstGeom prst="rect">
            <a:avLst/>
          </a:prstGeom>
          <a:ln w="63500" cap="rnd" cmpd="dbl">
            <a:solidFill>
              <a:srgbClr val="1F497D">
                <a:lumMod val="75000"/>
              </a:srgb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EVET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ya da      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HAYIR</a:t>
            </a:r>
            <a:endParaRPr kumimoji="0" lang="tr-TR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ÇÖZME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142976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EVET DEMENİZDE ETKİLİ OLAN DÜŞÜNCELER</a:t>
            </a:r>
            <a:endParaRPr lang="tr-TR" b="1" dirty="0"/>
          </a:p>
        </p:txBody>
      </p:sp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89556733"/>
              </p:ext>
            </p:extLst>
          </p:nvPr>
        </p:nvGraphicFramePr>
        <p:xfrm>
          <a:off x="357166" y="1643042"/>
          <a:ext cx="5051414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141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</a:rPr>
                        <a:t>Arkadaşlarım beni aralarına kabul eder.</a:t>
                      </a:r>
                      <a:endParaRPr lang="tr-TR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/>
                        <a:t>Arkadaşlarım</a:t>
                      </a:r>
                      <a:r>
                        <a:rPr lang="tr-TR" sz="1800" kern="1200" baseline="0" dirty="0" smtClean="0"/>
                        <a:t> beni</a:t>
                      </a:r>
                      <a:r>
                        <a:rPr lang="tr-TR" sz="1800" kern="1200" dirty="0" smtClean="0"/>
                        <a:t> sever.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/>
                        <a:t>Yalnız kalmam. 	</a:t>
                      </a: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Arkadaşlarımın </a:t>
                      </a:r>
                      <a:r>
                        <a:rPr lang="tr-TR" dirty="0" smtClean="0"/>
                        <a:t>gözünde </a:t>
                      </a:r>
                      <a:r>
                        <a:rPr lang="tr-TR" dirty="0" smtClean="0"/>
                        <a:t>iyi bir </a:t>
                      </a:r>
                      <a:r>
                        <a:rPr lang="tr-TR" dirty="0" smtClean="0"/>
                        <a:t>insan olurum.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Dikdörtgen"/>
          <p:cNvSpPr/>
          <p:nvPr/>
        </p:nvSpPr>
        <p:spPr>
          <a:xfrm>
            <a:off x="285728" y="4000496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HAYIR DEMENİZDE ETKİLİ OLAN DÜŞÜNCELER</a:t>
            </a:r>
            <a:endParaRPr lang="tr-TR" b="1" dirty="0"/>
          </a:p>
        </p:txBody>
      </p:sp>
      <p:graphicFrame>
        <p:nvGraphicFramePr>
          <p:cNvPr id="9" name="3 İçerik Yer Tutucusu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81484274"/>
              </p:ext>
            </p:extLst>
          </p:nvPr>
        </p:nvGraphicFramePr>
        <p:xfrm>
          <a:off x="449288" y="4643438"/>
          <a:ext cx="5122852" cy="2392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22852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0" dirty="0" smtClean="0"/>
                        <a:t>Ben sorumsuz biri değilim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Ailemin</a:t>
                      </a:r>
                      <a:r>
                        <a:rPr lang="tr-TR" baseline="0" dirty="0" smtClean="0"/>
                        <a:t> ve öğretmenlerimin güvenini sarsarım.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Okul saatinde</a:t>
                      </a:r>
                      <a:r>
                        <a:rPr lang="tr-TR" baseline="0" dirty="0" smtClean="0"/>
                        <a:t> okula gitmemek doğru değildir.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Derslerden geri kalmamış olurum.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Devamsızlığım artmaz.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ÇÖZME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142976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3-ÇÖZÜM YOLUNA KARAR VERİLMESİ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85728" y="1714480"/>
            <a:ext cx="62151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Bu aşama harekete geçmeden önce seçeneklerden birine karar verildiği aşamadır. Çözüm yollarının fayda, olası etki ve uygulanabilirlikleri göz önüne alınarak bir çözümün uygulanmasına karar verilir.</a:t>
            </a: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357166" y="3000364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4-ÇÖZÜMÜN UYGULANMASI VE SONUÇLARIN DEĞERLENDİRİLMESİ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428604" y="3786182"/>
            <a:ext cx="5500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Bu aşama karar verilen seçeneğin uygulanması ve sonuçlarının değerlendirildiği aşamadır. Yapılan değerlendirme ile de uygulanan çözümün etkililiği ve sonuçları belirlenir. </a:t>
            </a:r>
            <a:endParaRPr lang="tr-TR" dirty="0"/>
          </a:p>
        </p:txBody>
      </p:sp>
      <p:sp>
        <p:nvSpPr>
          <p:cNvPr id="10" name="2 İçerik Yer Tutucusu"/>
          <p:cNvSpPr txBox="1">
            <a:spLocks/>
          </p:cNvSpPr>
          <p:nvPr/>
        </p:nvSpPr>
        <p:spPr>
          <a:xfrm>
            <a:off x="571480" y="5000628"/>
            <a:ext cx="4896544" cy="2963342"/>
          </a:xfrm>
          <a:prstGeom prst="rect">
            <a:avLst/>
          </a:prstGeom>
          <a:ln w="63500" cap="rnd" cmpd="dbl">
            <a:solidFill>
              <a:srgbClr val="1F497D">
                <a:lumMod val="75000"/>
              </a:srgb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Örnek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Siz okulu gerçekten seviyorsunuz;</a:t>
            </a:r>
            <a:r>
              <a:rPr kumimoji="0" lang="tr-TR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ama okulu sevmeyen bazı arkadaşlarınız var. Sabah karşılaştığınızda arkadaşlarınız, o gün okula gitmeyip gezmeye gitmeyi teklif etti.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ÇÖZME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85728" y="1071538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Arkadaşlarınızın teklifine </a:t>
            </a:r>
            <a:r>
              <a:rPr lang="tr-TR" b="1" dirty="0" smtClean="0">
                <a:solidFill>
                  <a:srgbClr val="FF0000"/>
                </a:solidFill>
              </a:rPr>
              <a:t>EVET</a:t>
            </a:r>
            <a:r>
              <a:rPr lang="tr-TR" b="1" dirty="0" smtClean="0"/>
              <a:t> deyip gezmeye gittiğinizde ortaya çıkabilecek sonuçlar</a:t>
            </a:r>
            <a:r>
              <a:rPr lang="tr-TR" b="1" dirty="0" smtClean="0"/>
              <a:t>:</a:t>
            </a:r>
            <a:endParaRPr lang="tr-TR" b="1" dirty="0" smtClean="0"/>
          </a:p>
        </p:txBody>
      </p:sp>
      <p:graphicFrame>
        <p:nvGraphicFramePr>
          <p:cNvPr id="11" name="3 İçerik Yer Tutucusu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66448147"/>
              </p:ext>
            </p:extLst>
          </p:nvPr>
        </p:nvGraphicFramePr>
        <p:xfrm>
          <a:off x="449288" y="1928794"/>
          <a:ext cx="5837232" cy="208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7232"/>
              </a:tblGrid>
              <a:tr h="698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Okula</a:t>
                      </a:r>
                      <a:r>
                        <a:rPr lang="tr-T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gitmek bir sorumluluk olduğundan sorumluluğunuzu yerine getirmemiş olursunuz</a:t>
                      </a:r>
                      <a:r>
                        <a:rPr lang="tr-T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Okula</a:t>
                      </a:r>
                      <a:r>
                        <a:rPr lang="tr-T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devamsızlığınız artar.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Öğretmeniniz</a:t>
                      </a:r>
                      <a:r>
                        <a:rPr lang="tr-T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 ailenizle olan ilişkiniz olumsuz etkilenir</a:t>
                      </a:r>
                      <a:r>
                        <a:rPr lang="tr-T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Derslerinizden geri kalmış olursunuz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11 Dikdörtgen"/>
          <p:cNvSpPr/>
          <p:nvPr/>
        </p:nvSpPr>
        <p:spPr>
          <a:xfrm>
            <a:off x="500042" y="4286248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Arkadaşınızın teklifine </a:t>
            </a:r>
            <a:r>
              <a:rPr lang="tr-TR" b="1" dirty="0" smtClean="0">
                <a:solidFill>
                  <a:srgbClr val="FF0000"/>
                </a:solidFill>
              </a:rPr>
              <a:t>HAYIR</a:t>
            </a:r>
            <a:r>
              <a:rPr lang="tr-TR" b="1" dirty="0" smtClean="0"/>
              <a:t> deyip okula gittiğinizde ortaya çıkabilecek sonuçlar:</a:t>
            </a:r>
            <a:endParaRPr lang="tr-TR" b="1" dirty="0"/>
          </a:p>
        </p:txBody>
      </p:sp>
      <p:graphicFrame>
        <p:nvGraphicFramePr>
          <p:cNvPr id="13" name="3 İçerik Yer Tutucusu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13000717"/>
              </p:ext>
            </p:extLst>
          </p:nvPr>
        </p:nvGraphicFramePr>
        <p:xfrm>
          <a:off x="642918" y="5072066"/>
          <a:ext cx="5715040" cy="284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5040"/>
              </a:tblGrid>
              <a:tr h="698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kern="1200" dirty="0" smtClean="0"/>
                        <a:t>Okula</a:t>
                      </a:r>
                      <a:r>
                        <a:rPr lang="tr-TR" sz="1800" b="0" kern="1200" baseline="0" dirty="0" smtClean="0"/>
                        <a:t> gitmek bir sorumluluk olduğundan sorumluluğunuzu yerine getirmiş olursunuz. Sorumluluk bilinci olan insana herkes saygı duyar</a:t>
                      </a:r>
                      <a:r>
                        <a:rPr lang="tr-TR" sz="1800" b="0" kern="1200" baseline="0" dirty="0" smtClean="0"/>
                        <a:t>.</a:t>
                      </a:r>
                      <a:endParaRPr lang="tr-T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kern="1200" dirty="0" smtClean="0"/>
                        <a:t>Okula</a:t>
                      </a:r>
                      <a:r>
                        <a:rPr lang="tr-TR" sz="1800" kern="1200" baseline="0" dirty="0" smtClean="0"/>
                        <a:t> devamsızlığınız artmaz.</a:t>
                      </a:r>
                      <a:endParaRPr lang="tr-T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/>
                        <a:t>Öğretmeniniz</a:t>
                      </a:r>
                      <a:r>
                        <a:rPr lang="tr-TR" sz="1800" kern="1200" baseline="0" dirty="0" smtClean="0"/>
                        <a:t> ve ailenizle olan ilişkiniz iyi bir şekilde devam eder. Ailenizin ve öğretmeninizin güvenini sarsmamış olursunuz</a:t>
                      </a:r>
                      <a:r>
                        <a:rPr lang="tr-TR" sz="1800" kern="1200" baseline="0" dirty="0" smtClean="0"/>
                        <a:t>.</a:t>
                      </a:r>
                      <a:endParaRPr lang="tr-T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/>
                        <a:t>Derslerinizden geri kalmamış olursunuz</a:t>
                      </a:r>
                      <a:r>
                        <a:rPr lang="tr-TR" sz="1800" kern="1200" dirty="0" smtClean="0"/>
                        <a:t>.</a:t>
                      </a:r>
                      <a:endParaRPr lang="tr-T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ÇÖZME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142976"/>
            <a:ext cx="62865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Kısaca, problem çözme konusunda başarı problemin doğru tanımlanmasına bağlıdır.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 smtClean="0"/>
              <a:t>yanı sıra problemle ilgili yeterli bilgi sahibi olunmalı ve çözüme yönelik seçenekler iyi düşünülmeli, en iyi çözüme götürecek seçenekten başlanmalıdır.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Seçenekler </a:t>
            </a:r>
            <a:r>
              <a:rPr lang="tr-TR" dirty="0" smtClean="0"/>
              <a:t>uygulanıp değerlendirmesi yapıldıktan sonra başarılı olunmuşsa o yolda devam edilir aksi takdirde başka seçenekler uygulamaya konur.</a:t>
            </a:r>
            <a:endParaRPr lang="tr-TR" dirty="0"/>
          </a:p>
        </p:txBody>
      </p:sp>
      <p:pic>
        <p:nvPicPr>
          <p:cNvPr id="7" name="Picture 2" descr="D:\Users\Hp\Desktop\kisspng-vector-graphics-evaluation-stock-illustration-educ-spoke-live-chat-inc-online-chat-support-software-5bf42c7a17f139.60356468154272882609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84" y="4357686"/>
            <a:ext cx="4857744" cy="34543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</TotalTime>
  <Words>658</Words>
  <PresentationFormat>Ekran Gösterisi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Kalabalık</vt:lpstr>
      <vt:lpstr>‘’OLUMLU DAVRANIŞ GELİŞTİRME’’  PROBLEM ÇÖZME BECERİLERİ  ÖĞRENCİ BİLGİLENDİRME KİTAPÇIĞI (ORTAOKUL-LİSE)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‘’OLUMLU DAVRANIŞ GELİŞTİRME’’  AKRAN ZORBALIĞI  ÖĞRENCİ BİLGİLENDİRME KİTAPÇIĞI (ORTAOKUL-LİSE)</dc:title>
  <dc:creator>dell</dc:creator>
  <cp:lastModifiedBy>dell</cp:lastModifiedBy>
  <cp:revision>34</cp:revision>
  <dcterms:created xsi:type="dcterms:W3CDTF">2021-10-06T09:42:30Z</dcterms:created>
  <dcterms:modified xsi:type="dcterms:W3CDTF">2021-10-09T14:57:30Z</dcterms:modified>
</cp:coreProperties>
</file>